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1"/>
          <p:cNvGrpSpPr/>
          <p:nvPr/>
        </p:nvGrpSpPr>
        <p:grpSpPr>
          <a:xfrm>
            <a:off x="0" y="0"/>
            <a:ext cx="9144000" cy="6400800"/>
            <a:chOff x="0" y="0"/>
            <a:chExt cx="9144000" cy="6400800"/>
          </a:xfrm>
        </p:grpSpPr>
        <p:sp>
          <p:nvSpPr>
            <p:cNvPr id="16" name="Rectangle 15"/>
            <p:cNvSpPr/>
            <p:nvPr/>
          </p:nvSpPr>
          <p:spPr>
            <a:xfrm>
              <a:off x="1828800" y="4572000"/>
              <a:ext cx="68580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8" name="Group 10"/>
            <p:cNvGrpSpPr/>
            <p:nvPr/>
          </p:nvGrpSpPr>
          <p:grpSpPr>
            <a:xfrm>
              <a:off x="0" y="0"/>
              <a:ext cx="9144000" cy="6400800"/>
              <a:chOff x="0" y="0"/>
              <a:chExt cx="9144000" cy="6400800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0"/>
                <a:ext cx="1828800" cy="640080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sp>
            <p:nvSpPr>
              <p:cNvPr id="10" name="Rectangle 9"/>
              <p:cNvSpPr/>
              <p:nvPr/>
            </p:nvSpPr>
            <p:spPr>
              <a:xfrm>
                <a:off x="0" y="4572000"/>
                <a:ext cx="9144000" cy="1828800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  <a:effectLst>
                <a:reflection blurRad="6350" stA="50000" endA="300" endPos="38500" dist="50800" dir="5400000" sy="-100000" algn="bl" rotWithShape="0"/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  <p:sp>
          <p:nvSpPr>
            <p:cNvPr id="13" name="Rectangle 12"/>
            <p:cNvSpPr/>
            <p:nvPr/>
          </p:nvSpPr>
          <p:spPr>
            <a:xfrm>
              <a:off x="0" y="45720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34200" y="6553200"/>
            <a:ext cx="1676400" cy="228600"/>
          </a:xfrm>
        </p:spPr>
        <p:txBody>
          <a:bodyPr vert="horz" lIns="91440" tIns="45720" rIns="91440" bIns="45720" rtlCol="0" anchor="t" anchorCtr="0"/>
          <a:lstStyle>
            <a:lvl1pPr marL="0" algn="r" defTabSz="914400" rtl="0" eaLnBrk="1" latinLnBrk="0" hangingPunct="1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1553" y="6553200"/>
            <a:ext cx="1676400" cy="228600"/>
          </a:xfrm>
        </p:spPr>
        <p:txBody>
          <a:bodyPr anchor="t" anchorCtr="0"/>
          <a:lstStyle>
            <a:lvl1pPr>
              <a:defRPr>
                <a:solidFill>
                  <a:sysClr val="windowText" lastClr="000000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70076" y="6553200"/>
            <a:ext cx="762000" cy="228600"/>
          </a:xfrm>
          <a:noFill/>
          <a:ln>
            <a:noFill/>
          </a:ln>
          <a:effectLst/>
        </p:spPr>
        <p:txBody>
          <a:bodyPr/>
          <a:lstStyle>
            <a:lvl1pPr algn="ctr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7779C14D-150C-4B2A-9A71-9E5D98599075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5867400"/>
            <a:ext cx="6570722" cy="457200"/>
          </a:xfrm>
        </p:spPr>
        <p:txBody>
          <a:bodyPr>
            <a:normAutofit/>
            <a:scene3d>
              <a:camera prst="orthographicFront"/>
              <a:lightRig rig="soft" dir="t">
                <a:rot lat="0" lon="0" rev="10800000"/>
              </a:lightRig>
            </a:scene3d>
            <a:sp3d>
              <a:contourClr>
                <a:srgbClr val="DDDDDD"/>
              </a:contourClr>
            </a:sp3d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>
                    <a:alpha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000" y="4648200"/>
            <a:ext cx="6553200" cy="1219200"/>
          </a:xfrm>
        </p:spPr>
        <p:txBody>
          <a:bodyPr anchor="b" anchorCtr="0">
            <a:noAutofit/>
          </a:bodyPr>
          <a:lstStyle>
            <a:lvl1pPr algn="l"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2D0369-29D8-45E3-8BAF-5EE1771602E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0"/>
            <a:ext cx="9144000" cy="6858000"/>
            <a:chOff x="-442912" y="457200"/>
            <a:chExt cx="9144000" cy="6858000"/>
          </a:xfrm>
        </p:grpSpPr>
        <p:sp>
          <p:nvSpPr>
            <p:cNvPr id="18" name="Rectangle 17"/>
            <p:cNvSpPr/>
            <p:nvPr/>
          </p:nvSpPr>
          <p:spPr>
            <a:xfrm>
              <a:off x="-442912" y="457200"/>
              <a:ext cx="9129712" cy="16764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6872288" y="457200"/>
              <a:ext cx="1828800" cy="6858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6872288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21" name="Oval 20"/>
            <p:cNvSpPr/>
            <p:nvPr/>
          </p:nvSpPr>
          <p:spPr>
            <a:xfrm>
              <a:off x="7367588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2298700"/>
            <a:ext cx="1447800" cy="38274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2286000"/>
            <a:ext cx="5943600" cy="38401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48600" y="533400"/>
            <a:ext cx="762000" cy="609600"/>
          </a:xfrm>
        </p:spPr>
        <p:txBody>
          <a:bodyPr/>
          <a:lstStyle/>
          <a:p>
            <a:fld id="{7DE02E83-7355-496F-9244-A8BC289D0D9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0F41BD-515D-4C88-988B-99B11EE47A5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0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2514600"/>
              <a:ext cx="1828800" cy="1828800"/>
            </a:xfrm>
            <a:prstGeom prst="rect">
              <a:avLst/>
            </a:prstGeom>
            <a:solidFill>
              <a:schemeClr val="accent2"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28800" y="2514600"/>
              <a:ext cx="7315200" cy="18288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0" y="2667000"/>
            <a:ext cx="6629400" cy="1143000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4495800"/>
            <a:ext cx="1524000" cy="205740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200000"/>
              </a:lnSpc>
              <a:buNone/>
              <a:defRPr sz="16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150000"/>
              </a:lnSpc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31152" y="6556248"/>
            <a:ext cx="1673352" cy="228600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92808" y="6556248"/>
            <a:ext cx="1673352" cy="228600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67656" y="6556248"/>
            <a:ext cx="762000" cy="228600"/>
          </a:xfrm>
          <a:noFill/>
          <a:ln>
            <a:noFill/>
          </a:ln>
          <a:effectLst/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900" kern="1200" cap="small" baseline="0">
                <a:solidFill>
                  <a:sysClr val="windowText" lastClr="000000"/>
                </a:solidFill>
                <a:latin typeface="+mj-lt"/>
                <a:ea typeface="+mn-ea"/>
                <a:cs typeface="+mn-cs"/>
              </a:defRPr>
            </a:lvl1pPr>
          </a:lstStyle>
          <a:p>
            <a:fld id="{639A9D65-57B3-473A-8ED0-ADF10EFCA54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8400" y="2298700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298700"/>
            <a:ext cx="2971800" cy="3827463"/>
          </a:xfrm>
        </p:spPr>
        <p:txBody>
          <a:bodyPr>
            <a:normAutofit/>
          </a:bodyPr>
          <a:lstStyle>
            <a:lvl1pPr marL="228600" indent="-228600">
              <a:defRPr sz="1800"/>
            </a:lvl1pPr>
            <a:lvl2pPr marL="457200" indent="-228600">
              <a:defRPr sz="1800"/>
            </a:lvl2pPr>
            <a:lvl3pPr marL="685800" indent="-228600">
              <a:defRPr sz="1800"/>
            </a:lvl3pPr>
            <a:lvl4pPr marL="914400" indent="-228600">
              <a:defRPr sz="1800"/>
            </a:lvl4pPr>
            <a:lvl5pPr marL="1143000" indent="-228600"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5BD94-413E-4F72-9F35-328AE17CA91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2291697"/>
            <a:ext cx="2971800" cy="639762"/>
          </a:xfrm>
        </p:spPr>
        <p:txBody>
          <a:bodyPr vert="horz" lIns="91440" tIns="45720" rIns="91440" bIns="45720" rtlCol="0" anchor="ctr" anchorCtr="0">
            <a:noAutofit/>
          </a:bodyPr>
          <a:lstStyle>
            <a:lvl1pPr marL="0" indent="0">
              <a:buNone/>
              <a:defRPr sz="2200" b="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47925" y="3137647"/>
            <a:ext cx="2971800" cy="2999232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tabLst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715000" y="2291697"/>
            <a:ext cx="2971800" cy="639762"/>
          </a:xfrm>
        </p:spPr>
        <p:txBody>
          <a:bodyPr anchor="ctr" anchorCtr="0">
            <a:noAutofit/>
          </a:bodyPr>
          <a:lstStyle>
            <a:lvl1pPr marL="0" indent="0">
              <a:buNone/>
              <a:defRPr sz="22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715000" y="3137647"/>
            <a:ext cx="2971800" cy="3001962"/>
          </a:xfr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buSzPct val="80000"/>
              <a:buFont typeface="Wingdings" pitchFamily="2" charset="2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906B7-D7BC-4E3B-ACF5-470E26FA984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0"/>
          <p:cNvGrpSpPr/>
          <p:nvPr/>
        </p:nvGrpSpPr>
        <p:grpSpPr>
          <a:xfrm>
            <a:off x="0" y="0"/>
            <a:ext cx="9144000" cy="1676400"/>
            <a:chOff x="0" y="0"/>
            <a:chExt cx="9144000" cy="16764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91440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algn="ctr" defTabSz="914400" rtl="0" eaLnBrk="1" latinLnBrk="0" hangingPunct="1"/>
              <a:endParaRPr sz="1800" kern="1200">
                <a:solidFill>
                  <a:schemeClr val="lt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Oval 9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8AE40B-EBCE-41B1-8778-62C2279E182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9"/>
          <p:cNvGrpSpPr/>
          <p:nvPr/>
        </p:nvGrpSpPr>
        <p:grpSpPr>
          <a:xfrm>
            <a:off x="0" y="0"/>
            <a:ext cx="1828800" cy="1676400"/>
            <a:chOff x="457200" y="457200"/>
            <a:chExt cx="1828800" cy="1676400"/>
          </a:xfrm>
        </p:grpSpPr>
        <p:sp>
          <p:nvSpPr>
            <p:cNvPr id="8" name="Rectangle 7"/>
            <p:cNvSpPr/>
            <p:nvPr/>
          </p:nvSpPr>
          <p:spPr>
            <a:xfrm>
              <a:off x="457200" y="45720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Oval 8"/>
            <p:cNvSpPr/>
            <p:nvPr/>
          </p:nvSpPr>
          <p:spPr>
            <a:xfrm>
              <a:off x="952500" y="8763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5321A1-FB8D-4ED5-8010-C1BA0DB76E0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6624" y="2446991"/>
            <a:ext cx="5715000" cy="3531198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90"/>
            <a:ext cx="1524000" cy="2362200"/>
          </a:xfrm>
        </p:spPr>
        <p:txBody>
          <a:bodyPr/>
          <a:lstStyle>
            <a:lvl1pPr marL="0" indent="0">
              <a:lnSpc>
                <a:spcPct val="150000"/>
              </a:lnSpc>
              <a:buNone/>
              <a:defRPr sz="1400" b="1">
                <a:solidFill>
                  <a:srgbClr val="000000">
                    <a:alpha val="50196"/>
                  </a:srgb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8DFB4-6085-4270-9101-1E95D7377B6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448" y="228600"/>
            <a:ext cx="6245352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4400" kern="1200" cap="small" spc="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06624" y="2450592"/>
            <a:ext cx="5715000" cy="3529584"/>
          </a:xfrm>
          <a:noFill/>
          <a:ln w="101600" cmpd="sng">
            <a:miter lim="800000"/>
          </a:ln>
          <a:effectLst>
            <a:outerShdw blurRad="63500" sx="102000" sy="102000" algn="ctr" rotWithShape="0">
              <a:prstClr val="black">
                <a:alpha val="30000"/>
              </a:prstClr>
            </a:outerShdw>
          </a:effectLst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3031489"/>
            <a:ext cx="1527048" cy="2359152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50000"/>
              </a:lnSpc>
              <a:buNone/>
              <a:defRPr sz="1400" b="1" kern="1200">
                <a:solidFill>
                  <a:srgbClr val="000000">
                    <a:alpha val="50196"/>
                  </a:srgb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50000"/>
              </a:lnSpc>
              <a:spcBef>
                <a:spcPts val="1800"/>
              </a:spcBef>
              <a:buClr>
                <a:schemeClr val="accent1"/>
              </a:buClr>
              <a:buSzPct val="8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90D101-1A6C-418F-A8BF-1AB8D02DD61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1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7" name="Rectangle 6"/>
            <p:cNvSpPr/>
            <p:nvPr/>
          </p:nvSpPr>
          <p:spPr>
            <a:xfrm>
              <a:off x="457200" y="0"/>
              <a:ext cx="8686800" cy="16764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>
              <a:reflection blurRad="6350" stA="50000" endA="300" endPos="38500" dist="50800" dir="5400000" sy="-100000" algn="bl" rotWithShape="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0"/>
              <a:ext cx="1828800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0"/>
              <a:ext cx="1828800" cy="16764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Oval 10"/>
            <p:cNvSpPr/>
            <p:nvPr/>
          </p:nvSpPr>
          <p:spPr>
            <a:xfrm>
              <a:off x="495300" y="419100"/>
              <a:ext cx="838200" cy="838200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8400" y="2286000"/>
            <a:ext cx="6248400" cy="3840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38400" y="228600"/>
            <a:ext cx="6248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149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400" y="533400"/>
            <a:ext cx="762000" cy="609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cap="sm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5ACC82A2-05A6-46ED-A9FB-4767254F2E8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r" defTabSz="914400" rtl="0" eaLnBrk="1" latinLnBrk="0" hangingPunct="1">
        <a:spcBef>
          <a:spcPct val="0"/>
        </a:spcBef>
        <a:buNone/>
        <a:defRPr sz="4400" kern="1200" cap="small" spc="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1800"/>
        </a:spcBef>
        <a:buClr>
          <a:schemeClr val="accent1"/>
        </a:buClr>
        <a:buSzPct val="80000"/>
        <a:buFont typeface="Wingdings" pitchFamily="2" charset="2"/>
        <a:buChar char="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800"/>
        </a:spcBef>
        <a:buClr>
          <a:schemeClr val="accent2"/>
        </a:buClr>
        <a:buSzPct val="80000"/>
        <a:buFont typeface="Wingdings" pitchFamily="2" charset="2"/>
        <a:buChar char="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200"/>
        </a:spcBef>
        <a:buClr>
          <a:schemeClr val="accent3"/>
        </a:buClr>
        <a:buSzPct val="80000"/>
        <a:buFont typeface="Wingdings" pitchFamily="2" charset="2"/>
        <a:buChar char="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1200"/>
        </a:spcBef>
        <a:buClr>
          <a:schemeClr val="accent4"/>
        </a:buClr>
        <a:buSzPct val="80000"/>
        <a:buFont typeface="Wingdings" pitchFamily="2" charset="2"/>
        <a:buChar char="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1200"/>
        </a:spcBef>
        <a:buClr>
          <a:schemeClr val="accent5"/>
        </a:buClr>
        <a:buSzPct val="80000"/>
        <a:buFont typeface="Wingdings" pitchFamily="2" charset="2"/>
        <a:buChar char="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indent="-457200" algn="l" defTabSz="914400" rtl="0" eaLnBrk="1" latinLnBrk="0" hangingPunct="1">
        <a:spcBef>
          <a:spcPts val="1200"/>
        </a:spcBef>
        <a:buClr>
          <a:schemeClr val="accent6"/>
        </a:buClr>
        <a:buSzPct val="90000"/>
        <a:buFont typeface="Wingdings" pitchFamily="2" charset="2"/>
        <a:buChar char="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3200400" indent="-457200" algn="l" defTabSz="914400" rtl="0" eaLnBrk="1" latinLnBrk="0" hangingPunct="1">
        <a:spcBef>
          <a:spcPts val="1200"/>
        </a:spcBef>
        <a:buClr>
          <a:schemeClr val="accent1"/>
        </a:buClr>
        <a:buSzPct val="70000"/>
        <a:buFont typeface="Wingdings" pitchFamily="2" charset="2"/>
        <a:buChar char="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57200" algn="l" defTabSz="914400" rtl="0" eaLnBrk="1" latinLnBrk="0" hangingPunct="1">
        <a:spcBef>
          <a:spcPts val="1200"/>
        </a:spcBef>
        <a:buClr>
          <a:schemeClr val="accent3"/>
        </a:buClr>
        <a:buFont typeface="Courier New" pitchFamily="49" charset="0"/>
        <a:buChar char="o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4114800" indent="-457200" algn="l" defTabSz="914400" rtl="0" eaLnBrk="1" latinLnBrk="0" hangingPunct="1">
        <a:spcBef>
          <a:spcPts val="12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28600"/>
            <a:ext cx="6705600" cy="1143000"/>
          </a:xfrm>
        </p:spPr>
        <p:txBody>
          <a:bodyPr>
            <a:noAutofit/>
          </a:bodyPr>
          <a:lstStyle/>
          <a:p>
            <a:r>
              <a:rPr lang="en-US" altLang="en-US" sz="5000" b="1" dirty="0"/>
              <a:t>Problems In </a:t>
            </a:r>
            <a:r>
              <a:rPr lang="en-US" altLang="en-US" sz="5000" b="1" dirty="0" err="1"/>
              <a:t>Colosse</a:t>
            </a:r>
            <a:endParaRPr lang="en-US" altLang="en-US" sz="5000" b="1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2286000"/>
            <a:ext cx="6400800" cy="3840163"/>
          </a:xfrm>
        </p:spPr>
        <p:txBody>
          <a:bodyPr>
            <a:noAutofit/>
          </a:bodyPr>
          <a:lstStyle/>
          <a:p>
            <a:pPr>
              <a:buFontTx/>
              <a:buNone/>
            </a:pPr>
            <a:r>
              <a:rPr lang="en-US" altLang="en-US" sz="3400" b="1" dirty="0"/>
              <a:t>1.  Gnostic Philosophy (</a:t>
            </a:r>
            <a:r>
              <a:rPr lang="en-US" altLang="en-US" sz="3400" b="1" dirty="0" smtClean="0"/>
              <a:t>Col. </a:t>
            </a:r>
            <a:r>
              <a:rPr lang="en-US" altLang="en-US" sz="3400" b="1" dirty="0"/>
              <a:t>2:4-8)</a:t>
            </a:r>
          </a:p>
          <a:p>
            <a:pPr>
              <a:buFontTx/>
              <a:buNone/>
            </a:pPr>
            <a:r>
              <a:rPr lang="en-US" altLang="en-US" sz="3400" b="1" dirty="0"/>
              <a:t>2.  Jewish Ritualism (</a:t>
            </a:r>
            <a:r>
              <a:rPr lang="en-US" altLang="en-US" sz="3400" b="1" dirty="0" smtClean="0"/>
              <a:t>Col. </a:t>
            </a:r>
            <a:r>
              <a:rPr lang="en-US" altLang="en-US" sz="3400" b="1" dirty="0"/>
              <a:t>2:11-17)  </a:t>
            </a:r>
          </a:p>
          <a:p>
            <a:pPr>
              <a:buFontTx/>
              <a:buNone/>
            </a:pPr>
            <a:r>
              <a:rPr lang="en-US" altLang="en-US" sz="3400" b="1" dirty="0"/>
              <a:t>3.  Angel Worship (</a:t>
            </a:r>
            <a:r>
              <a:rPr lang="en-US" altLang="en-US" sz="3400" b="1" dirty="0" smtClean="0"/>
              <a:t>Col. </a:t>
            </a:r>
            <a:r>
              <a:rPr lang="en-US" altLang="en-US" sz="3400" b="1" dirty="0"/>
              <a:t>2:18)</a:t>
            </a:r>
          </a:p>
          <a:p>
            <a:pPr>
              <a:buFontTx/>
              <a:buNone/>
            </a:pPr>
            <a:r>
              <a:rPr lang="en-US" altLang="en-US" sz="3400" b="1" dirty="0"/>
              <a:t>4.  Ascetic Practices (</a:t>
            </a:r>
            <a:r>
              <a:rPr lang="en-US" altLang="en-US" sz="3400" b="1" dirty="0" smtClean="0"/>
              <a:t>Col. </a:t>
            </a:r>
            <a:r>
              <a:rPr lang="en-US" altLang="en-US" sz="3400" b="1" dirty="0"/>
              <a:t>2:20-23)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  <p:bldP spid="3075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228600"/>
            <a:ext cx="6629400" cy="11430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altLang="en-US" sz="5400" b="1" dirty="0"/>
              <a:t>The All-Sufficiency of Christ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2209800" y="2286000"/>
            <a:ext cx="6477000" cy="3840163"/>
          </a:xfrm>
        </p:spPr>
        <p:txBody>
          <a:bodyPr>
            <a:noAutofit/>
          </a:bodyPr>
          <a:lstStyle/>
          <a:p>
            <a:pPr>
              <a:buFontTx/>
              <a:buNone/>
            </a:pPr>
            <a:r>
              <a:rPr lang="en-US" altLang="en-US" sz="3200" b="1" dirty="0"/>
              <a:t>I.  In Relation To God (</a:t>
            </a:r>
            <a:r>
              <a:rPr lang="en-US" altLang="en-US" sz="3200" b="1" dirty="0" smtClean="0"/>
              <a:t>Col. </a:t>
            </a:r>
            <a:r>
              <a:rPr lang="en-US" altLang="en-US" sz="3200" b="1" dirty="0"/>
              <a:t>1:15). </a:t>
            </a:r>
          </a:p>
          <a:p>
            <a:pPr lvl="1">
              <a:buFontTx/>
              <a:buNone/>
            </a:pPr>
            <a:r>
              <a:rPr lang="en-US" altLang="en-US" sz="3200" b="1" dirty="0"/>
              <a:t>A.  Christ is the image of God </a:t>
            </a:r>
            <a:r>
              <a:rPr lang="en-US" altLang="en-US" sz="3200" b="1" dirty="0" smtClean="0"/>
              <a:t>               (</a:t>
            </a:r>
            <a:r>
              <a:rPr lang="en-US" altLang="en-US" sz="3200" b="1" dirty="0"/>
              <a:t>2 Cor. 4:3-4).</a:t>
            </a:r>
          </a:p>
          <a:p>
            <a:pPr lvl="1">
              <a:buFontTx/>
              <a:buNone/>
            </a:pPr>
            <a:r>
              <a:rPr lang="en-US" altLang="en-US" sz="3200" b="1" dirty="0"/>
              <a:t>B.  He was equal to God </a:t>
            </a:r>
            <a:r>
              <a:rPr lang="en-US" altLang="en-US" sz="3200" b="1" dirty="0" smtClean="0"/>
              <a:t>             (</a:t>
            </a:r>
            <a:r>
              <a:rPr lang="en-US" altLang="en-US" sz="3200" b="1" dirty="0"/>
              <a:t>Phil. 2:5-9).</a:t>
            </a:r>
          </a:p>
          <a:p>
            <a:pPr algn="ctr">
              <a:buFontTx/>
              <a:buNone/>
            </a:pPr>
            <a:r>
              <a:rPr lang="en-US" altLang="en-US" sz="3200" b="1" i="1" dirty="0"/>
              <a:t>He is the Image of God</a:t>
            </a:r>
            <a:endParaRPr lang="en-US" altLang="en-US" sz="32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altLang="en-US" sz="3200" b="1" dirty="0"/>
              <a:t>II.  In Relation To The Universe </a:t>
            </a:r>
            <a:r>
              <a:rPr lang="en-US" altLang="en-US" sz="3200" b="1" dirty="0" smtClean="0"/>
              <a:t>         (</a:t>
            </a:r>
            <a:r>
              <a:rPr lang="en-US" altLang="en-US" sz="3200" b="1" dirty="0"/>
              <a:t>Col. 1:16-17).</a:t>
            </a:r>
          </a:p>
          <a:p>
            <a:pPr lvl="1">
              <a:buFontTx/>
              <a:buNone/>
            </a:pPr>
            <a:r>
              <a:rPr lang="en-US" altLang="en-US" sz="3200" b="1" dirty="0"/>
              <a:t>A.  By Him All Things Were Made (John 1:3,10; Hebrews 1:1-3).</a:t>
            </a:r>
          </a:p>
          <a:p>
            <a:pPr algn="ctr">
              <a:buFontTx/>
              <a:buNone/>
            </a:pPr>
            <a:r>
              <a:rPr lang="en-US" altLang="en-US" sz="3200" b="1" i="1" dirty="0"/>
              <a:t>He is the Creator</a:t>
            </a:r>
            <a:endParaRPr lang="en-US" altLang="en-US" sz="3200" b="1" dirty="0"/>
          </a:p>
          <a:p>
            <a:pPr>
              <a:buFontTx/>
              <a:buNone/>
            </a:pPr>
            <a:endParaRPr lang="en-US" altLang="en-US" sz="3200" b="1" dirty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228600"/>
            <a:ext cx="6629400" cy="11430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altLang="en-US" sz="5400" b="1" dirty="0"/>
              <a:t>The All-Sufficiency of Christ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altLang="en-US" sz="3200" b="1" dirty="0"/>
              <a:t>III.  In Relation To The Church </a:t>
            </a:r>
            <a:r>
              <a:rPr lang="en-US" altLang="en-US" sz="3200" b="1" dirty="0" smtClean="0"/>
              <a:t>            (</a:t>
            </a:r>
            <a:r>
              <a:rPr lang="en-US" altLang="en-US" sz="3200" b="1" dirty="0"/>
              <a:t>Col. 1:18).</a:t>
            </a:r>
          </a:p>
          <a:p>
            <a:pPr lvl="1">
              <a:buFontTx/>
              <a:buNone/>
            </a:pPr>
            <a:r>
              <a:rPr lang="en-US" altLang="en-US" sz="3200" b="1" dirty="0"/>
              <a:t>A.  Head Over All Things To The Church (Eph. 1:22,23; 4:15; 5:23).</a:t>
            </a:r>
          </a:p>
          <a:p>
            <a:pPr algn="ctr">
              <a:buFontTx/>
              <a:buNone/>
            </a:pPr>
            <a:r>
              <a:rPr lang="en-US" altLang="en-US" sz="3200" b="1" i="1" dirty="0"/>
              <a:t>He is the Head</a:t>
            </a:r>
          </a:p>
          <a:p>
            <a:pPr algn="ctr">
              <a:buFontTx/>
              <a:buNone/>
            </a:pPr>
            <a:endParaRPr lang="en-US" altLang="en-US" sz="3200" b="1" dirty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228600"/>
            <a:ext cx="6629400" cy="11430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altLang="en-US" sz="5400" b="1" dirty="0"/>
              <a:t>The All-Sufficiency of Christ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2286000" y="2286000"/>
            <a:ext cx="6400800" cy="3840163"/>
          </a:xfrm>
        </p:spPr>
        <p:txBody>
          <a:bodyPr>
            <a:noAutofit/>
          </a:bodyPr>
          <a:lstStyle/>
          <a:p>
            <a:pPr>
              <a:buFontTx/>
              <a:buNone/>
            </a:pPr>
            <a:r>
              <a:rPr lang="en-US" altLang="en-US" sz="3200" b="1" dirty="0"/>
              <a:t>IV.  In Relation To Sinners </a:t>
            </a:r>
            <a:r>
              <a:rPr lang="en-US" altLang="en-US" sz="3200" b="1" dirty="0" smtClean="0"/>
              <a:t>                      (</a:t>
            </a:r>
            <a:r>
              <a:rPr lang="en-US" altLang="en-US" sz="3200" b="1" dirty="0"/>
              <a:t>Col. 1:19-23).</a:t>
            </a:r>
          </a:p>
          <a:p>
            <a:pPr lvl="1">
              <a:buFontTx/>
              <a:buNone/>
            </a:pPr>
            <a:r>
              <a:rPr lang="en-US" altLang="en-US" sz="3200" b="1" dirty="0"/>
              <a:t>A.  Reconciling The World To Himself (2 Cor. 5:18-19).</a:t>
            </a:r>
          </a:p>
          <a:p>
            <a:pPr lvl="1">
              <a:buFontTx/>
              <a:buNone/>
            </a:pPr>
            <a:r>
              <a:rPr lang="en-US" altLang="en-US" sz="3200" b="1" dirty="0"/>
              <a:t>B.  Through The Death Of His Son (Rom. 5:8-11).</a:t>
            </a:r>
          </a:p>
          <a:p>
            <a:pPr algn="ctr">
              <a:buFontTx/>
              <a:buNone/>
            </a:pPr>
            <a:r>
              <a:rPr lang="en-US" altLang="en-US" sz="3200" b="1" i="1" dirty="0"/>
              <a:t>He Brings Reconciliation</a:t>
            </a:r>
            <a:endParaRPr lang="en-US" altLang="en-US" sz="3200" b="1" dirty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2057400" y="228600"/>
            <a:ext cx="6629400" cy="11430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en-US" altLang="en-US" sz="5400" b="1" dirty="0"/>
              <a:t>The All-Sufficiency of Christ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d">
  <a:themeElements>
    <a:clrScheme name="Mod">
      <a:dk1>
        <a:sysClr val="windowText" lastClr="000000"/>
      </a:dk1>
      <a:lt1>
        <a:sysClr val="window" lastClr="FFFFFF"/>
      </a:lt1>
      <a:dk2>
        <a:srgbClr val="065218"/>
      </a:dk2>
      <a:lt2>
        <a:srgbClr val="EDF3AE"/>
      </a:lt2>
      <a:accent1>
        <a:srgbClr val="8FCB17"/>
      </a:accent1>
      <a:accent2>
        <a:srgbClr val="769F11"/>
      </a:accent2>
      <a:accent3>
        <a:srgbClr val="D4E336"/>
      </a:accent3>
      <a:accent4>
        <a:srgbClr val="0C8228"/>
      </a:accent4>
      <a:accent5>
        <a:srgbClr val="C0EDA8"/>
      </a:accent5>
      <a:accent6>
        <a:srgbClr val="3B4F18"/>
      </a:accent6>
      <a:hlink>
        <a:srgbClr val="0A6A21"/>
      </a:hlink>
      <a:folHlink>
        <a:srgbClr val="406EA5"/>
      </a:folHlink>
    </a:clrScheme>
    <a:fontScheme name="Mod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od">
      <a:fillStyleLst>
        <a:solidFill>
          <a:schemeClr val="phClr"/>
        </a:solidFill>
        <a:solidFill>
          <a:schemeClr val="phClr">
            <a:tint val="80000"/>
          </a:schemeClr>
        </a:solidFill>
        <a:solidFill>
          <a:schemeClr val="phClr">
            <a:shade val="30000"/>
            <a:satMod val="150000"/>
          </a:schemeClr>
        </a:solidFill>
      </a:fillStyleLst>
      <a:lnStyleLst>
        <a:ln w="9525" cap="flat" cmpd="sng" algn="ctr">
          <a:solidFill>
            <a:schemeClr val="phClr">
              <a:tint val="90000"/>
              <a:satMod val="105000"/>
            </a:schemeClr>
          </a:solidFill>
          <a:prstDash val="solid"/>
        </a:ln>
        <a:ln w="50800" cap="flat" cmpd="sng" algn="ctr">
          <a:solidFill>
            <a:schemeClr val="phClr">
              <a:tint val="90000"/>
            </a:schemeClr>
          </a:solidFill>
          <a:prstDash val="solid"/>
        </a:ln>
        <a:ln w="76200" cap="flat" cmpd="dbl" algn="ctr">
          <a:solidFill>
            <a:schemeClr val="phClr">
              <a:tint val="9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76200" dist="25400" dir="5400000" sx="101000" sy="101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50800" dir="5400000" sx="101000" sy="101000" rotWithShape="0">
              <a:srgbClr val="000000">
                <a:alpha val="50000"/>
              </a:srgbClr>
            </a:outerShdw>
            <a:reflection blurRad="12700" stA="30000" endPos="30000" dist="508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5400000"/>
            </a:lightRig>
          </a:scene3d>
          <a:sp3d prstMaterial="softmetal">
            <a:bevelT w="63500" h="25400" prst="coolSlant"/>
          </a:sp3d>
        </a:effectStyle>
      </a:effectStyleLst>
      <a:bgFillStyleLst>
        <a:solidFill>
          <a:schemeClr val="phClr">
            <a:satMod val="125000"/>
          </a:schemeClr>
        </a:solidFill>
        <a:solidFill>
          <a:schemeClr val="phClr">
            <a:shade val="30000"/>
            <a:satMod val="150000"/>
          </a:schemeClr>
        </a:solidFill>
        <a:gradFill>
          <a:gsLst>
            <a:gs pos="0">
              <a:schemeClr val="phClr">
                <a:tint val="100000"/>
                <a:shade val="80000"/>
                <a:satMod val="135000"/>
              </a:schemeClr>
            </a:gs>
            <a:gs pos="55000">
              <a:schemeClr val="phClr">
                <a:tint val="70000"/>
                <a:shade val="100000"/>
                <a:satMod val="150000"/>
              </a:schemeClr>
            </a:gs>
            <a:gs pos="100000">
              <a:schemeClr val="phClr">
                <a:tint val="70000"/>
                <a:shade val="100000"/>
                <a:satMod val="15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</Template>
  <TotalTime>24</TotalTime>
  <Words>203</Words>
  <Application>Microsoft Office PowerPoint</Application>
  <PresentationFormat>On-screen Show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Mod</vt:lpstr>
      <vt:lpstr>Problems In Colosse</vt:lpstr>
      <vt:lpstr>The All-Sufficiency of Christ</vt:lpstr>
      <vt:lpstr>The All-Sufficiency of Christ</vt:lpstr>
      <vt:lpstr>The All-Sufficiency of Christ</vt:lpstr>
      <vt:lpstr>The All-Sufficiency of Christ</vt:lpstr>
    </vt:vector>
  </TitlesOfParts>
  <Company>d3,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Problems In Colosse</dc:title>
  <dc:creator>Spike Bachman</dc:creator>
  <cp:lastModifiedBy>OlsenParkLaptop</cp:lastModifiedBy>
  <cp:revision>4</cp:revision>
  <dcterms:created xsi:type="dcterms:W3CDTF">2011-12-24T21:29:37Z</dcterms:created>
  <dcterms:modified xsi:type="dcterms:W3CDTF">2011-12-30T17:03:23Z</dcterms:modified>
</cp:coreProperties>
</file>