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4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12" name="Rectangle 11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54136"/>
            <a:ext cx="7772400" cy="1470025"/>
          </a:xfrm>
          <a:noFill/>
        </p:spPr>
        <p:txBody>
          <a:bodyPr/>
          <a:lstStyle>
            <a:lvl1pPr>
              <a:defRPr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9007"/>
            <a:ext cx="6400800" cy="1752600"/>
          </a:xfrm>
          <a:noFill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>
            <a:lvl1pPr algn="l"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D2683A5C-1417-4C5E-AAF2-6374D30981F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4F3E5-836E-4D41-85C4-A5A29DD479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3802" y="285728"/>
            <a:ext cx="1500198" cy="6000791"/>
          </a:xfrm>
          <a:noFill/>
        </p:spPr>
        <p:txBody>
          <a:bodyPr vert="eaVert"/>
          <a:lstStyle>
            <a:lvl1pPr>
              <a:defRPr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>
                  <a:outerShdw blurRad="50800" dist="50800" dir="13500000" algn="tl" rotWithShape="0">
                    <a:schemeClr val="tx2"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85730"/>
            <a:ext cx="6657964" cy="6000791"/>
          </a:xfrm>
          <a:noFill/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C9B3A70B-F673-495D-8ED5-9D598E4738C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3053"/>
            <a:ext cx="88392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0"/>
            <a:ext cx="8839200" cy="4574246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B067A-74BD-4773-96C5-C4A57D86585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 descr="open-bible2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419600"/>
            <a:ext cx="9144000" cy="2438400"/>
          </a:xfrm>
          <a:prstGeom prst="rect">
            <a:avLst/>
          </a:prstGeom>
          <a:effectLst>
            <a:softEdge rad="127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2928934"/>
            <a:ext cx="9144000" cy="285752"/>
            <a:chOff x="0" y="2928934"/>
            <a:chExt cx="9144000" cy="285752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2928934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 flipH="1">
              <a:off x="8334000" y="2963384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flipH="1">
              <a:off x="0" y="2966642"/>
              <a:ext cx="8286776" cy="214314"/>
            </a:xfrm>
            <a:prstGeom prst="rect">
              <a:avLst/>
            </a:prstGeom>
            <a:solidFill>
              <a:schemeClr val="accent5"/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17345"/>
            <a:ext cx="7772400" cy="1362075"/>
          </a:xfrm>
          <a:noFill/>
        </p:spPr>
        <p:txBody>
          <a:bodyPr anchor="t"/>
          <a:lstStyle>
            <a:lvl1pPr algn="ctr">
              <a:defRPr sz="4000" b="1" cap="all">
                <a:gradFill flip="none" rotWithShape="1">
                  <a:gsLst>
                    <a:gs pos="0">
                      <a:srgbClr val="03D4A8"/>
                    </a:gs>
                    <a:gs pos="25000">
                      <a:srgbClr val="21D6E0"/>
                    </a:gs>
                    <a:gs pos="75000">
                      <a:srgbClr val="0087E6"/>
                    </a:gs>
                    <a:gs pos="100000">
                      <a:srgbClr val="005CBF"/>
                    </a:gs>
                  </a:gsLst>
                  <a:lin ang="16200000" scaled="1"/>
                  <a:tileRect/>
                </a:gradFill>
                <a:effectLst>
                  <a:outerShdw blurRad="50800" dist="50800" dir="18900000" algn="tl" rotWithShape="0">
                    <a:schemeClr val="accent5">
                      <a:tint val="20000"/>
                      <a:alpha val="43000"/>
                    </a:scheme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426089"/>
            <a:ext cx="6400800" cy="1500187"/>
          </a:xfrm>
          <a:noFill/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98000"/>
            <a:ext cx="1800000" cy="360000"/>
          </a:xfrm>
        </p:spPr>
        <p:txBody>
          <a:bodyPr vert="horz"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64000" y="6498000"/>
            <a:ext cx="2880000" cy="360000"/>
          </a:xfrm>
        </p:spPr>
        <p:txBody>
          <a:bodyPr vert="horz"/>
          <a:lstStyle>
            <a:lvl1pPr algn="r"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4000" y="2928934"/>
            <a:ext cx="810000" cy="285752"/>
          </a:xfrm>
        </p:spPr>
        <p:txBody>
          <a:bodyPr/>
          <a:lstStyle/>
          <a:p>
            <a:fld id="{7E2B9F21-A37A-47A1-8388-0A17A1D5682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717110"/>
            <a:ext cx="4038600" cy="48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5A7DC-6BC5-47E6-B53A-53CDCF214E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7668"/>
            <a:ext cx="4040188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357433"/>
            <a:ext cx="4040188" cy="41960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717668"/>
            <a:ext cx="4041775" cy="639762"/>
          </a:xfrm>
          <a:solidFill>
            <a:srgbClr val="FF9900">
              <a:alpha val="10196"/>
            </a:srgbClr>
          </a:solidFill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20" y="2357430"/>
            <a:ext cx="4041775" cy="4197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D38C3-96FA-47D0-A4A9-9F281CE7C89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D674-6865-40A8-8775-3290163ADFD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6286520"/>
            <a:ext cx="9144000" cy="285752"/>
            <a:chOff x="0" y="1428736"/>
            <a:chExt cx="9144000" cy="285752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6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86520"/>
            <a:ext cx="810000" cy="285752"/>
          </a:xfrm>
        </p:spPr>
        <p:txBody>
          <a:bodyPr/>
          <a:lstStyle/>
          <a:p>
            <a:fld id="{DCDB8A02-CF20-412C-9DC0-BFACDB9E839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6" y="285728"/>
            <a:ext cx="3286146" cy="1143008"/>
          </a:xfrm>
        </p:spPr>
        <p:txBody>
          <a:bodyPr anchor="t"/>
          <a:lstStyle>
            <a:lvl1pPr algn="l">
              <a:defRPr sz="20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717341"/>
            <a:ext cx="8215338" cy="48386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4810" y="285728"/>
            <a:ext cx="4857752" cy="1144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9A6A-E67C-4F4A-BE97-26D05F0324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3" y="1718046"/>
            <a:ext cx="734214" cy="4834842"/>
          </a:xfrm>
          <a:noFill/>
        </p:spPr>
        <p:txBody>
          <a:bodyPr vert="eaVert" anchor="ctr"/>
          <a:lstStyle>
            <a:lvl1pPr algn="ctr">
              <a:defRPr sz="2000" b="1">
                <a:gradFill flip="none" rotWithShape="1">
                  <a:gsLst>
                    <a:gs pos="0">
                      <a:srgbClr val="000000"/>
                    </a:gs>
                    <a:gs pos="20000">
                      <a:srgbClr val="000040"/>
                    </a:gs>
                    <a:gs pos="50000">
                      <a:srgbClr val="400040"/>
                    </a:gs>
                    <a:gs pos="75000">
                      <a:srgbClr val="8F0040"/>
                    </a:gs>
                    <a:gs pos="89999">
                      <a:srgbClr val="F27300"/>
                    </a:gs>
                    <a:gs pos="100000">
                      <a:srgbClr val="FFBF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5372" y="1790268"/>
            <a:ext cx="8091100" cy="4710569"/>
          </a:xfrm>
          <a:effectLst>
            <a:glow rad="101600">
              <a:schemeClr val="accent1">
                <a:alpha val="6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285728"/>
            <a:ext cx="8229600" cy="1144800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E2F29-FAFD-4867-A72E-BFDE224F373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2"/>
          <p:cNvGrpSpPr/>
          <p:nvPr/>
        </p:nvGrpSpPr>
        <p:grpSpPr>
          <a:xfrm>
            <a:off x="0" y="1428736"/>
            <a:ext cx="9144000" cy="285752"/>
            <a:chOff x="0" y="1428736"/>
            <a:chExt cx="9144000" cy="285752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1428736"/>
              <a:ext cx="9144000" cy="285752"/>
            </a:xfrm>
            <a:prstGeom prst="rect">
              <a:avLst/>
            </a:prstGeom>
            <a:solidFill>
              <a:schemeClr val="accent3">
                <a:tint val="6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0" y="1463186"/>
              <a:ext cx="810000" cy="214314"/>
            </a:xfrm>
            <a:prstGeom prst="rect">
              <a:avLst/>
            </a:prstGeom>
            <a:solidFill>
              <a:schemeClr val="accent1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857224" y="1466444"/>
              <a:ext cx="8286776" cy="214314"/>
            </a:xfrm>
            <a:prstGeom prst="rect">
              <a:avLst/>
            </a:prstGeom>
            <a:solidFill>
              <a:schemeClr val="accent5">
                <a:shade val="50000"/>
              </a:schemeClr>
            </a:solidFill>
            <a:ln w="19050" cap="flat" cmpd="sng" algn="ctr">
              <a:noFill/>
              <a:prstDash val="solid"/>
            </a:ln>
          </p:spPr>
          <p:style>
            <a:lnRef idx="2">
              <a:schemeClr val="accent6"/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 dirty="0"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716711"/>
            <a:ext cx="8229600" cy="4838735"/>
          </a:xfrm>
          <a:prstGeom prst="rect">
            <a:avLst/>
          </a:prstGeom>
          <a:noFill/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1800000" cy="285728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4000" y="6572272"/>
            <a:ext cx="2880000" cy="285728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1428736"/>
            <a:ext cx="8100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50000"/>
                  </a:schemeClr>
                </a:solidFill>
              </a:defRPr>
            </a:lvl1pPr>
          </a:lstStyle>
          <a:p>
            <a:fld id="{691A7C9A-6823-4057-BF62-978D51359AA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2994" y="283053"/>
            <a:ext cx="8229600" cy="1143000"/>
          </a:xfrm>
          <a:prstGeom prst="rect">
            <a:avLst/>
          </a:prstGeom>
          <a:noFill/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00"/>
              </a:gs>
              <a:gs pos="20000">
                <a:srgbClr val="000040"/>
              </a:gs>
              <a:gs pos="50000">
                <a:srgbClr val="400040"/>
              </a:gs>
              <a:gs pos="75000">
                <a:srgbClr val="8F0040"/>
              </a:gs>
              <a:gs pos="89999">
                <a:srgbClr val="F27300"/>
              </a:gs>
              <a:gs pos="100000">
                <a:srgbClr val="FFBF00"/>
              </a:gs>
            </a:gsLst>
            <a:lin ang="5400000" scaled="1"/>
            <a:tileRect/>
          </a:gradFill>
          <a:effectLst>
            <a:outerShdw blurRad="50800" dist="50800" dir="18900000" algn="tl" rotWithShape="0">
              <a:schemeClr val="tx2">
                <a:alpha val="43000"/>
              </a:scheme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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"/>
        <a:buChar char="Ø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3" pitchFamily="18" charset="2"/>
        <a:buChar char="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en-US" altLang="en-US" sz="3600" b="1" dirty="0">
                <a:solidFill>
                  <a:srgbClr val="000000"/>
                </a:solidFill>
              </a:rPr>
              <a:t>I.  The Wise Men</a:t>
            </a:r>
            <a:r>
              <a:rPr lang="en-US" altLang="en-US" sz="3600" b="1" dirty="0"/>
              <a:t>  (Matthew 2:1-2, 9-11</a:t>
            </a:r>
            <a:r>
              <a:rPr lang="en-US" altLang="en-US" sz="3600" b="1" dirty="0" smtClean="0"/>
              <a:t>)</a:t>
            </a:r>
            <a:r>
              <a:rPr lang="en-US" altLang="en-US" sz="3600" b="1" dirty="0" smtClean="0">
                <a:solidFill>
                  <a:srgbClr val="000000"/>
                </a:solidFill>
              </a:rPr>
              <a:t>.</a:t>
            </a:r>
            <a:endParaRPr lang="en-US" altLang="en-US" sz="3600" dirty="0"/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600" b="1" i="1" dirty="0"/>
              <a:t>Seeking </a:t>
            </a:r>
            <a:r>
              <a:rPr lang="en-US" altLang="en-US" sz="3600" b="1" i="1" dirty="0" smtClean="0"/>
              <a:t>Jesus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sz="3600" b="1" i="1" dirty="0" smtClean="0"/>
              <a:t>Offered </a:t>
            </a:r>
            <a:r>
              <a:rPr lang="en-US" altLang="en-US" sz="3600" b="1" i="1" dirty="0"/>
              <a:t>Gifts to Him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4000" b="1" dirty="0"/>
              <a:t>II.  Nicodemus (John 3:1-6).</a:t>
            </a:r>
          </a:p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b="1" i="1" dirty="0" smtClean="0"/>
              <a:t>Curious </a:t>
            </a:r>
            <a:r>
              <a:rPr lang="en-US" altLang="en-US" b="1" i="1" dirty="0"/>
              <a:t>About Jesus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b="1" dirty="0"/>
              <a:t>III.  The Samaritan Woman (John 4:5-29).</a:t>
            </a:r>
          </a:p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b="1" i="1" dirty="0"/>
              <a:t>Puzzled by Jesus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1200"/>
              </a:spcAft>
              <a:buFontTx/>
              <a:buNone/>
            </a:pPr>
            <a:r>
              <a:rPr lang="en-US" altLang="en-US" sz="3600" b="1" dirty="0"/>
              <a:t>IV.  The Centurion (Matthew 8:5-13</a:t>
            </a:r>
            <a:r>
              <a:rPr lang="en-US" altLang="en-US" sz="3600" b="1" dirty="0" smtClean="0"/>
              <a:t>).</a:t>
            </a:r>
            <a:endParaRPr lang="en-US" altLang="en-US" sz="3600" dirty="0"/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i="1" dirty="0"/>
              <a:t>Had Faith in Jesus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i="1" dirty="0"/>
              <a:t>He Respected His Authority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b="1" dirty="0"/>
              <a:t>V.  The Rich Young Ruler (Mark 10:17-22).</a:t>
            </a:r>
            <a:endParaRPr lang="en-US" altLang="en-US" b="1" i="1" dirty="0"/>
          </a:p>
          <a:p>
            <a:pPr>
              <a:buFontTx/>
              <a:buNone/>
            </a:pPr>
            <a:endParaRPr lang="en-US" altLang="en-US" b="1" i="1" dirty="0"/>
          </a:p>
          <a:p>
            <a:pPr algn="ctr">
              <a:buFontTx/>
              <a:buNone/>
            </a:pPr>
            <a:r>
              <a:rPr lang="en-US" altLang="en-US" b="1" i="1" dirty="0"/>
              <a:t>He Came To Jesus With Preconceptions</a:t>
            </a:r>
            <a:br>
              <a:rPr lang="en-US" altLang="en-US" b="1" i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endParaRPr lang="en-US" alt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3600" b="1" dirty="0"/>
              <a:t>VI.  Caiaphas (Matthew 26:57-68).</a:t>
            </a:r>
          </a:p>
          <a:p>
            <a:pPr algn="ctr">
              <a:buFontTx/>
              <a:buNone/>
            </a:pPr>
            <a:endParaRPr lang="en-US" altLang="en-US" b="1" dirty="0"/>
          </a:p>
          <a:p>
            <a:pPr algn="ctr">
              <a:buFontTx/>
              <a:buNone/>
            </a:pPr>
            <a:r>
              <a:rPr lang="en-US" altLang="en-US" b="1" i="1" dirty="0"/>
              <a:t>He Refused to Acknowledge Jesus</a:t>
            </a:r>
            <a:r>
              <a:rPr lang="en-US" altLang="en-US" b="1" dirty="0"/>
              <a:t/>
            </a:r>
            <a:br>
              <a:rPr lang="en-US" altLang="en-US" b="1" dirty="0"/>
            </a:br>
            <a:r>
              <a:rPr lang="en-US" altLang="en-US" b="1" dirty="0"/>
              <a:t/>
            </a:r>
            <a:br>
              <a:rPr lang="en-US" altLang="en-US" b="1" dirty="0"/>
            </a:br>
            <a:endParaRPr lang="en-US" alt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3600" b="1" dirty="0"/>
              <a:t>VII.  Herod Antipas (Luke 23:6-12).</a:t>
            </a:r>
            <a:r>
              <a:rPr lang="en-US" altLang="en-US" sz="3600" dirty="0"/>
              <a:t> </a:t>
            </a:r>
          </a:p>
          <a:p>
            <a:pPr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b="1" i="1" dirty="0"/>
              <a:t>He Wanted Jesus to Entertain Him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tx1"/>
                </a:solidFill>
              </a:rPr>
              <a:t>Brief Encounters with Jesus</a:t>
            </a:r>
            <a:endParaRPr lang="en-US" altLang="en-US" dirty="0">
              <a:solidFill>
                <a:schemeClr val="tx1"/>
              </a:solidFill>
              <a:latin typeface="Optane" pitchFamily="2" charset="2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US" altLang="en-US" b="1" dirty="0"/>
              <a:t>VIII.  Pontius Pilate (Matthew 27:11-26).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b="1" i="1" dirty="0"/>
              <a:t>He Tried to Dismiss His  </a:t>
            </a:r>
            <a:r>
              <a:rPr lang="en-US" altLang="en-US" b="1" i="1" dirty="0" smtClean="0"/>
              <a:t>                               Responsibility </a:t>
            </a:r>
            <a:r>
              <a:rPr lang="en-US" altLang="en-US" b="1" i="1" dirty="0"/>
              <a:t>To Jesus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>Brief Encounters with Jesus</a:t>
            </a:r>
            <a:endParaRPr lang="en-US" altLang="en-US">
              <a:solidFill>
                <a:schemeClr val="tx1"/>
              </a:solidFill>
              <a:latin typeface="Optane" pitchFamily="2" charset="2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i="1" dirty="0"/>
              <a:t>You have briefly encountered   </a:t>
            </a:r>
            <a:r>
              <a:rPr lang="en-US" altLang="en-US" b="1" i="1" dirty="0" smtClean="0"/>
              <a:t>                                     </a:t>
            </a:r>
            <a:r>
              <a:rPr lang="en-US" altLang="en-US" b="1" i="1" dirty="0"/>
              <a:t>Jesus today. </a:t>
            </a:r>
            <a:r>
              <a:rPr lang="en-US" altLang="en-US" b="1" dirty="0"/>
              <a:t> 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altLang="en-US" b="1" i="1" dirty="0"/>
              <a:t>What </a:t>
            </a:r>
            <a:r>
              <a:rPr lang="en-US" altLang="en-US" b="1" i="1" dirty="0" smtClean="0"/>
              <a:t>could be </a:t>
            </a:r>
            <a:r>
              <a:rPr lang="en-US" altLang="en-US" b="1" i="1" dirty="0"/>
              <a:t>said of your  </a:t>
            </a:r>
            <a:r>
              <a:rPr lang="en-US" altLang="en-US" b="1" i="1" dirty="0" smtClean="0"/>
              <a:t>                                         “</a:t>
            </a:r>
            <a:r>
              <a:rPr lang="en-US" altLang="en-US" b="1" i="1" dirty="0"/>
              <a:t>brief encounter” with Jesus?</a:t>
            </a:r>
            <a:r>
              <a:rPr lang="en-US" altLang="en-US" dirty="0">
                <a:latin typeface="GalaxyRoman"/>
              </a:rPr>
              <a:t> </a:t>
            </a:r>
          </a:p>
          <a:p>
            <a:pPr marL="0" indent="0" algn="ctr">
              <a:buFontTx/>
              <a:buNone/>
            </a:pP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ok">
  <a:themeElements>
    <a:clrScheme name="Book">
      <a:dk1>
        <a:sysClr val="windowText" lastClr="000000"/>
      </a:dk1>
      <a:lt1>
        <a:sysClr val="window" lastClr="FFFFFF"/>
      </a:lt1>
      <a:dk2>
        <a:srgbClr val="000082"/>
      </a:dk2>
      <a:lt2>
        <a:srgbClr val="F3F3FF"/>
      </a:lt2>
      <a:accent1>
        <a:srgbClr val="8282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FC9658"/>
      </a:hlink>
      <a:folHlink>
        <a:srgbClr val="E800E8"/>
      </a:folHlink>
    </a:clrScheme>
    <a:fontScheme name="Book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黑体"/>
        <a:font script="Hant" typeface="標楷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HY견명조"/>
        <a:font script="Hans" typeface="方正舒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60000"/>
                <a:hueMod val="100000"/>
                <a:satMod val="100000"/>
              </a:schemeClr>
            </a:gs>
            <a:gs pos="80000">
              <a:schemeClr val="phClr">
                <a:tint val="9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180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50000"/>
                <a:hueMod val="100000"/>
                <a:satMod val="100000"/>
              </a:schemeClr>
              <a:schemeClr val="phClr">
                <a:tint val="9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</Template>
  <TotalTime>346</TotalTime>
  <Words>161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Book</vt:lpstr>
      <vt:lpstr>Brief Encounters with Jesus</vt:lpstr>
      <vt:lpstr>Brief Encounters with Jesus</vt:lpstr>
      <vt:lpstr>Brief Encounters with Jesus</vt:lpstr>
      <vt:lpstr>Brief Encounters with Jesus</vt:lpstr>
      <vt:lpstr>Brief Encounters with Jesus</vt:lpstr>
      <vt:lpstr>Brief Encounters with Jesus</vt:lpstr>
      <vt:lpstr>Brief Encounters with Jesus</vt:lpstr>
      <vt:lpstr>Brief Encounters with Jesus</vt:lpstr>
      <vt:lpstr>Brief Encounters with Jesus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 Encounters with Jesus</dc:title>
  <dc:creator>Spike Bachman</dc:creator>
  <cp:lastModifiedBy>OlsenParkLaptop</cp:lastModifiedBy>
  <cp:revision>5</cp:revision>
  <dcterms:created xsi:type="dcterms:W3CDTF">2011-12-16T22:40:03Z</dcterms:created>
  <dcterms:modified xsi:type="dcterms:W3CDTF">2011-12-30T17:04:49Z</dcterms:modified>
</cp:coreProperties>
</file>