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embedTrueTypeFonts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54" r:id="rId2"/>
    <p:sldId id="455" r:id="rId3"/>
    <p:sldId id="456" r:id="rId4"/>
    <p:sldId id="457" r:id="rId5"/>
  </p:sldIdLst>
  <p:sldSz cx="9144000" cy="6858000" type="screen4x3"/>
  <p:notesSz cx="6858000" cy="9144000"/>
  <p:embeddedFontLst>
    <p:embeddedFont>
      <p:font typeface="Tahoma" pitchFamily="34" charset="0"/>
      <p:regular r:id="rId8"/>
      <p:bold r:id="rId9"/>
    </p:embeddedFont>
    <p:embeddedFont>
      <p:font typeface="Comic Sans MS" pitchFamily="66" charset="0"/>
      <p:regular r:id="rId10"/>
      <p:bold r:id="rId11"/>
    </p:embeddedFont>
  </p:embeddedFontLst>
  <p:defaultTextStyle>
    <a:defPPr>
      <a:defRPr lang="en-US"/>
    </a:defPPr>
    <a:lvl1pPr algn="l" rtl="0" fontAlgn="base">
      <a:spcBef>
        <a:spcPct val="20000"/>
      </a:spcBef>
      <a:spcAft>
        <a:spcPct val="7500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7500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7500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7500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7500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FF00FF"/>
    <a:srgbClr val="FFFF66"/>
    <a:srgbClr val="FFFF99"/>
    <a:srgbClr val="FFFFCC"/>
    <a:srgbClr val="FF0000"/>
    <a:srgbClr val="12163D"/>
    <a:srgbClr val="CC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-178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fld id="{7EEF90EF-23F2-4BF4-9F00-42D89499A70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fld id="{F5E960E8-8F77-4EC6-B292-0180134EAB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765C9E-A615-4A7D-8F41-84DA9010AB56}" type="slidenum">
              <a:rPr lang="en-US"/>
              <a:pPr/>
              <a:t>1</a:t>
            </a:fld>
            <a:endParaRPr lang="en-US"/>
          </a:p>
        </p:txBody>
      </p:sp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765C9E-A615-4A7D-8F41-84DA9010AB56}" type="slidenum">
              <a:rPr lang="en-US"/>
              <a:pPr/>
              <a:t>2</a:t>
            </a:fld>
            <a:endParaRPr lang="en-US"/>
          </a:p>
        </p:txBody>
      </p:sp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765C9E-A615-4A7D-8F41-84DA9010AB56}" type="slidenum">
              <a:rPr lang="en-US"/>
              <a:pPr/>
              <a:t>3</a:t>
            </a:fld>
            <a:endParaRPr lang="en-US"/>
          </a:p>
        </p:txBody>
      </p:sp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765C9E-A615-4A7D-8F41-84DA9010AB56}" type="slidenum">
              <a:rPr lang="en-US"/>
              <a:pPr/>
              <a:t>4</a:t>
            </a:fld>
            <a:endParaRPr lang="en-US"/>
          </a:p>
        </p:txBody>
      </p:sp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 sz="32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F5DAF1D-C691-46A7-A8DB-CD3CBE4D45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739587"/>
            <a:ext cx="9144000" cy="5419165"/>
          </a:xfrm>
          <a:prstGeom prst="rect">
            <a:avLst/>
          </a:prstGeom>
          <a:solidFill>
            <a:schemeClr val="accent3">
              <a:lumMod val="50000"/>
              <a:alpha val="7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739587"/>
            <a:ext cx="9144000" cy="5419165"/>
          </a:xfrm>
          <a:prstGeom prst="rect">
            <a:avLst/>
          </a:prstGeom>
          <a:solidFill>
            <a:schemeClr val="accent3">
              <a:lumMod val="50000"/>
              <a:alpha val="7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4800" y="76200"/>
            <a:ext cx="21272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1463" y="76200"/>
            <a:ext cx="623093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F5259-32EC-45E9-9308-39CE80824F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739587"/>
            <a:ext cx="9144000" cy="5419165"/>
          </a:xfrm>
          <a:prstGeom prst="rect">
            <a:avLst/>
          </a:prstGeom>
          <a:solidFill>
            <a:schemeClr val="accent3">
              <a:lumMod val="50000"/>
              <a:alpha val="7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463" y="76200"/>
            <a:ext cx="8229600" cy="60960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0838" y="914400"/>
            <a:ext cx="4138612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1850" y="914400"/>
            <a:ext cx="41402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739587"/>
            <a:ext cx="9144000" cy="5419165"/>
          </a:xfrm>
          <a:prstGeom prst="rect">
            <a:avLst/>
          </a:prstGeom>
          <a:solidFill>
            <a:schemeClr val="accent3">
              <a:lumMod val="50000"/>
              <a:alpha val="7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463" y="76200"/>
            <a:ext cx="82296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0838" y="914400"/>
            <a:ext cx="4138612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914400"/>
            <a:ext cx="41402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007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007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007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FDF218B-240C-40AF-AA97-E2421190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30FF6-56F5-4827-918E-19FE982DBE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3B3B3-FA61-4E3D-9B5E-2D8F58DA3F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0838" y="914400"/>
            <a:ext cx="4138612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914400"/>
            <a:ext cx="4140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AE1F1-934B-444A-B1EC-1065A01CF6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E276A-222D-4196-811C-C34E7EF600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A0FA7-0479-495A-B024-5D52460559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95B75-14DA-4129-8E11-1064F30953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7307C-3C66-43C2-91B5-9D573E1E18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64BEB-A89F-46F0-955F-26417A8EDA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914400"/>
            <a:ext cx="843121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71463" y="76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007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007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Arial" charset="0"/>
              </a:defRPr>
            </a:lvl1pPr>
          </a:lstStyle>
          <a:p>
            <a:r>
              <a:rPr lang="en-US"/>
              <a:t>Preset and custom animation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007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Arial" charset="0"/>
              </a:defRPr>
            </a:lvl1pPr>
          </a:lstStyle>
          <a:p>
            <a:fld id="{0830917A-0505-4ECC-B19D-A931242688D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wipe dir="d"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739588"/>
            <a:ext cx="9144000" cy="5425237"/>
          </a:xfrm>
          <a:prstGeom prst="rect">
            <a:avLst/>
          </a:prstGeom>
          <a:solidFill>
            <a:schemeClr val="accent3">
              <a:lumMod val="50000"/>
              <a:alpha val="7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17128" name="Rectangle 8"/>
          <p:cNvSpPr>
            <a:spLocks noChangeArrowheads="1"/>
          </p:cNvSpPr>
          <p:nvPr/>
        </p:nvSpPr>
        <p:spPr bwMode="auto">
          <a:xfrm>
            <a:off x="395288" y="736598"/>
            <a:ext cx="1000125" cy="5428227"/>
          </a:xfrm>
          <a:prstGeom prst="rect">
            <a:avLst/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gamma/>
                  <a:tint val="0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50627" y="0"/>
            <a:ext cx="777107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DEALING</a:t>
            </a:r>
            <a:r>
              <a:rPr kumimoji="0" lang="en-US" sz="3600" b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WITH CHANGE</a:t>
            </a:r>
            <a:endParaRPr kumimoji="0" lang="en-US" sz="3600" b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2955" y="1268361"/>
            <a:ext cx="831809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9300" indent="-514350"/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I.  </a:t>
            </a:r>
            <a:r>
              <a:rPr lang="en-US" sz="32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Consider </a:t>
            </a:r>
            <a:r>
              <a:rPr lang="en-US" sz="3200" b="1" i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How You View Yourself</a:t>
            </a:r>
            <a:r>
              <a:rPr lang="en-US" sz="32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endParaRPr lang="en-US" b="1" i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663700" lvl="2" indent="-514350">
              <a:spcBef>
                <a:spcPts val="1800"/>
              </a:spcBef>
              <a:spcAft>
                <a:spcPts val="0"/>
              </a:spcAft>
            </a:pPr>
            <a:r>
              <a:rPr lang="en-US" sz="3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“Strangers </a:t>
            </a:r>
            <a:r>
              <a:rPr lang="en-US" sz="3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and Pilgrims”  </a:t>
            </a:r>
            <a:r>
              <a:rPr lang="en-US" sz="3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           (</a:t>
            </a:r>
            <a:r>
              <a:rPr lang="en-US" sz="3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Heb. </a:t>
            </a:r>
            <a:r>
              <a:rPr lang="en-US" sz="3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11:13; </a:t>
            </a:r>
            <a:r>
              <a:rPr lang="en-US" sz="3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Pet. 2:11).    </a:t>
            </a:r>
            <a:endParaRPr lang="en-US" sz="3000" b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663700" lvl="2" indent="-514350">
              <a:spcBef>
                <a:spcPts val="1800"/>
              </a:spcBef>
              <a:spcAft>
                <a:spcPts val="0"/>
              </a:spcAft>
            </a:pPr>
            <a:r>
              <a:rPr lang="en-US" sz="3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</a:t>
            </a:r>
            <a:r>
              <a:rPr lang="en-US" sz="3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 “The things which happened  to me have actually turned out for the furtherance of the gospel” (Phil. 1:12-14). </a:t>
            </a:r>
            <a:endParaRPr lang="en-US" sz="30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9432" y="6179574"/>
            <a:ext cx="8185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See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yourself as a stranger in this world.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852" y="6140245"/>
            <a:ext cx="8185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See change as opportunity not a set back.</a:t>
            </a:r>
            <a:endParaRPr lang="en-US" sz="2800" b="1" i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9" name="Picture 8" descr="chang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05767" y="0"/>
            <a:ext cx="2238232" cy="114017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1"/>
      <p:bldP spid="12" grpId="2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739588"/>
            <a:ext cx="9144000" cy="5425237"/>
          </a:xfrm>
          <a:prstGeom prst="rect">
            <a:avLst/>
          </a:prstGeom>
          <a:solidFill>
            <a:schemeClr val="accent3">
              <a:lumMod val="50000"/>
              <a:alpha val="7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17128" name="Rectangle 8"/>
          <p:cNvSpPr>
            <a:spLocks noChangeArrowheads="1"/>
          </p:cNvSpPr>
          <p:nvPr/>
        </p:nvSpPr>
        <p:spPr bwMode="auto">
          <a:xfrm>
            <a:off x="395288" y="736598"/>
            <a:ext cx="1000125" cy="5428227"/>
          </a:xfrm>
          <a:prstGeom prst="rect">
            <a:avLst/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gamma/>
                  <a:tint val="0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64275" y="0"/>
            <a:ext cx="7757424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DEALING</a:t>
            </a:r>
            <a:r>
              <a:rPr kumimoji="0" lang="en-US" sz="3600" b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WITH CHANGE</a:t>
            </a:r>
            <a:endParaRPr kumimoji="0" lang="en-US" sz="3600" b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2955" y="1268361"/>
            <a:ext cx="831809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9300" indent="-573088"/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II.  </a:t>
            </a:r>
            <a:r>
              <a:rPr lang="en-US" sz="32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Consider </a:t>
            </a:r>
            <a:r>
              <a:rPr lang="en-US" sz="3200" b="1" i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How You </a:t>
            </a:r>
            <a:r>
              <a:rPr lang="en-US" sz="32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View Others.</a:t>
            </a:r>
            <a:endParaRPr lang="en-US" b="1" i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663700" lvl="2" indent="-514350">
              <a:spcBef>
                <a:spcPts val="1800"/>
              </a:spcBef>
              <a:spcAft>
                <a:spcPts val="0"/>
              </a:spcAft>
            </a:pPr>
            <a:r>
              <a:rPr lang="en-US" sz="3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 “Comfort the fainthearted” (1 Thess. 5:14). </a:t>
            </a:r>
          </a:p>
          <a:p>
            <a:pPr marL="1663700" lvl="2" indent="-514350">
              <a:spcBef>
                <a:spcPts val="1800"/>
              </a:spcBef>
              <a:spcAft>
                <a:spcPts val="0"/>
              </a:spcAft>
            </a:pPr>
            <a:r>
              <a:rPr lang="en-US" sz="3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  “Bear one another's burdens” (Gal. 6:2).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4683" y="6194323"/>
            <a:ext cx="8185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Comfort those struggling with changes.</a:t>
            </a:r>
            <a:endParaRPr lang="en-US" sz="2800" b="1" i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0104" y="6194323"/>
            <a:ext cx="8313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Seek comfort when struggling with changes.</a:t>
            </a:r>
            <a:endParaRPr lang="en-US" sz="2800" b="1" i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9" name="Picture 8" descr="chang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05767" y="0"/>
            <a:ext cx="2238232" cy="114017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739588"/>
            <a:ext cx="9144000" cy="5425237"/>
          </a:xfrm>
          <a:prstGeom prst="rect">
            <a:avLst/>
          </a:prstGeom>
          <a:solidFill>
            <a:schemeClr val="accent3">
              <a:lumMod val="50000"/>
              <a:alpha val="7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17128" name="Rectangle 8"/>
          <p:cNvSpPr>
            <a:spLocks noChangeArrowheads="1"/>
          </p:cNvSpPr>
          <p:nvPr/>
        </p:nvSpPr>
        <p:spPr bwMode="auto">
          <a:xfrm>
            <a:off x="395288" y="736598"/>
            <a:ext cx="1000125" cy="5428227"/>
          </a:xfrm>
          <a:prstGeom prst="rect">
            <a:avLst/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gamma/>
                  <a:tint val="0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2955" y="1268361"/>
            <a:ext cx="831809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9300" indent="-690563">
              <a:spcAft>
                <a:spcPts val="1200"/>
              </a:spcAf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III.  </a:t>
            </a:r>
            <a:r>
              <a:rPr lang="en-US" sz="32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Consider </a:t>
            </a:r>
            <a:r>
              <a:rPr lang="en-US" sz="3200" b="1" i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How You </a:t>
            </a:r>
            <a:r>
              <a:rPr lang="en-US" sz="32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View Time.</a:t>
            </a:r>
            <a:endParaRPr lang="en-US" b="1" i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663700" lvl="2" indent="-514350">
              <a:spcBef>
                <a:spcPts val="1800"/>
              </a:spcBef>
              <a:spcAft>
                <a:spcPts val="0"/>
              </a:spcAft>
            </a:pPr>
            <a:r>
              <a:rPr lang="en-US" sz="3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“In everything give thanks” (1 Thess. 5:16-18).   </a:t>
            </a:r>
          </a:p>
          <a:p>
            <a:pPr marL="1663700" lvl="2" indent="-514350">
              <a:spcBef>
                <a:spcPts val="1800"/>
              </a:spcBef>
              <a:spcAft>
                <a:spcPts val="0"/>
              </a:spcAft>
            </a:pPr>
            <a:r>
              <a:rPr lang="en-US" sz="3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 “Forgetting those things which are behind” (Phil. 3:13).  </a:t>
            </a:r>
          </a:p>
          <a:p>
            <a:pPr marL="1663700" lvl="2" indent="-514350">
              <a:spcBef>
                <a:spcPts val="1800"/>
              </a:spcBef>
              <a:spcAft>
                <a:spcPts val="0"/>
              </a:spcAft>
            </a:pPr>
            <a:r>
              <a:rPr lang="en-US" sz="3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C. “I also count all things loss” (Phil. 3:7-8; John 16:33).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4683" y="6194323"/>
            <a:ext cx="8185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Cherish the joys of the present.</a:t>
            </a:r>
            <a:endParaRPr lang="en-US" sz="2800" b="1" i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852" y="6179574"/>
            <a:ext cx="8313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spc="-15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Don’t let disappointment lead to discouragement.</a:t>
            </a:r>
            <a:endParaRPr lang="en-US" sz="2800" b="1" i="1" spc="-150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5020" y="6154994"/>
            <a:ext cx="8313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Look at the past realistically.</a:t>
            </a:r>
            <a:endParaRPr lang="en-US" sz="2800" b="1" i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64275" y="0"/>
            <a:ext cx="7757424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DEALING</a:t>
            </a:r>
            <a:r>
              <a:rPr kumimoji="0" lang="en-US" sz="3600" b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WITH CHANGE</a:t>
            </a:r>
            <a:endParaRPr kumimoji="0" lang="en-US" sz="3600" b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4" name="Picture 13" descr="chang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05767" y="0"/>
            <a:ext cx="2238232" cy="114017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739588"/>
            <a:ext cx="9144000" cy="5425237"/>
          </a:xfrm>
          <a:prstGeom prst="rect">
            <a:avLst/>
          </a:prstGeom>
          <a:solidFill>
            <a:schemeClr val="accent3">
              <a:lumMod val="50000"/>
              <a:alpha val="7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17128" name="Rectangle 8"/>
          <p:cNvSpPr>
            <a:spLocks noChangeArrowheads="1"/>
          </p:cNvSpPr>
          <p:nvPr/>
        </p:nvSpPr>
        <p:spPr bwMode="auto">
          <a:xfrm>
            <a:off x="395288" y="736598"/>
            <a:ext cx="1000125" cy="5428227"/>
          </a:xfrm>
          <a:prstGeom prst="rect">
            <a:avLst/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gamma/>
                  <a:tint val="0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2955" y="1268361"/>
            <a:ext cx="8318090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93750" indent="-690563">
              <a:spcBef>
                <a:spcPts val="600"/>
              </a:spcBef>
              <a:spcAft>
                <a:spcPts val="600"/>
              </a:spcAft>
            </a:pPr>
            <a:r>
              <a:rPr lang="en-US" sz="32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IV.  </a:t>
            </a:r>
            <a:r>
              <a:rPr lang="en-US" sz="32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Consider </a:t>
            </a:r>
            <a:r>
              <a:rPr lang="en-US" sz="3200" b="1" i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How You </a:t>
            </a:r>
            <a:r>
              <a:rPr lang="en-US" sz="32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View This Life.</a:t>
            </a:r>
            <a:endParaRPr lang="en-US" b="1" i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663700" lvl="2" indent="-514350">
              <a:spcBef>
                <a:spcPts val="1200"/>
              </a:spcBef>
              <a:spcAft>
                <a:spcPts val="0"/>
              </a:spcAf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 “The love of many will grow cold” (Matt. 24:12-13;  2 Tim. 3:12).      </a:t>
            </a:r>
          </a:p>
          <a:p>
            <a:pPr marL="1663700" lvl="2" indent="-514350">
              <a:spcBef>
                <a:spcPts val="1200"/>
              </a:spcBef>
              <a:spcAft>
                <a:spcPts val="0"/>
              </a:spcAf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  “The world is passing away” (1 John 2:16,17; 2 Cor. 4:16,18).</a:t>
            </a:r>
          </a:p>
          <a:p>
            <a:pPr marL="1663700" lvl="2" indent="-514350">
              <a:spcBef>
                <a:spcPts val="1200"/>
              </a:spcBef>
              <a:spcAft>
                <a:spcPts val="0"/>
              </a:spcAf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C.  “The upward call of God in Christ Jesus” (2 Cor. 5:1; Phil. 3:12,14).    </a:t>
            </a:r>
          </a:p>
          <a:p>
            <a:pPr marL="1663700" lvl="2" indent="-514350">
              <a:spcBef>
                <a:spcPts val="1200"/>
              </a:spcBef>
              <a:spcAft>
                <a:spcPts val="0"/>
              </a:spcAft>
            </a:pP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D.  “We are confident of better things” (Heb. 6:9; Phil. 1:6).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4683" y="6194323"/>
            <a:ext cx="8185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Recognize that change will happen.</a:t>
            </a:r>
            <a:endParaRPr lang="en-US" sz="2800" b="1" i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852" y="6194323"/>
            <a:ext cx="8313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spc="-15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Come to see life as temporary.</a:t>
            </a:r>
            <a:endParaRPr lang="en-US" sz="2800" b="1" i="1" spc="-150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768" y="6179574"/>
            <a:ext cx="8313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Cling to the hope of the life to come.</a:t>
            </a:r>
            <a:endParaRPr lang="en-US" sz="2800" b="1" i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9433" y="6179574"/>
            <a:ext cx="8313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Have confidence improvement is possible..</a:t>
            </a:r>
            <a:endParaRPr lang="en-US" sz="2800" b="1" i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764275" y="0"/>
            <a:ext cx="7757424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DEALING</a:t>
            </a:r>
            <a:r>
              <a:rPr kumimoji="0" lang="en-US" sz="3600" b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WITH CHANGE</a:t>
            </a:r>
            <a:endParaRPr kumimoji="0" lang="en-US" sz="3600" b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14" descr="chang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05767" y="0"/>
            <a:ext cx="2238232" cy="114017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9" grpId="0"/>
      <p:bldP spid="9" grpId="1"/>
      <p:bldP spid="11" grpId="0"/>
    </p:bldLst>
  </p:timing>
</p:sld>
</file>

<file path=ppt/theme/theme1.xml><?xml version="1.0" encoding="utf-8"?>
<a:theme xmlns:a="http://schemas.openxmlformats.org/drawingml/2006/main" name="Training presentation- PowerPoint 2003—Preset and custom animation">
  <a:themeElements>
    <a:clrScheme name="Default Design 13">
      <a:dk1>
        <a:srgbClr val="7B7A8E"/>
      </a:dk1>
      <a:lt1>
        <a:srgbClr val="FFFFFF"/>
      </a:lt1>
      <a:dk2>
        <a:srgbClr val="9B9AB3"/>
      </a:dk2>
      <a:lt2>
        <a:srgbClr val="FFFFFF"/>
      </a:lt2>
      <a:accent1>
        <a:srgbClr val="807EB0"/>
      </a:accent1>
      <a:accent2>
        <a:srgbClr val="333399"/>
      </a:accent2>
      <a:accent3>
        <a:srgbClr val="CBCAD6"/>
      </a:accent3>
      <a:accent4>
        <a:srgbClr val="DADADA"/>
      </a:accent4>
      <a:accent5>
        <a:srgbClr val="C0C0D4"/>
      </a:accent5>
      <a:accent6>
        <a:srgbClr val="2D2D8A"/>
      </a:accent6>
      <a:hlink>
        <a:srgbClr val="DEE8F9"/>
      </a:hlink>
      <a:folHlink>
        <a:srgbClr val="D1CFFB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7500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7500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7B7A8E"/>
        </a:dk1>
        <a:lt1>
          <a:srgbClr val="FFFFFF"/>
        </a:lt1>
        <a:dk2>
          <a:srgbClr val="9B9AB3"/>
        </a:dk2>
        <a:lt2>
          <a:srgbClr val="FFFFFF"/>
        </a:lt2>
        <a:accent1>
          <a:srgbClr val="807EB0"/>
        </a:accent1>
        <a:accent2>
          <a:srgbClr val="333399"/>
        </a:accent2>
        <a:accent3>
          <a:srgbClr val="CBCAD6"/>
        </a:accent3>
        <a:accent4>
          <a:srgbClr val="DADADA"/>
        </a:accent4>
        <a:accent5>
          <a:srgbClr val="C0C0D4"/>
        </a:accent5>
        <a:accent6>
          <a:srgbClr val="2D2D8A"/>
        </a:accent6>
        <a:hlink>
          <a:srgbClr val="DEE8F9"/>
        </a:hlink>
        <a:folHlink>
          <a:srgbClr val="D1CFF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 presentation- PowerPoint 2003—Preset and custom animation</Template>
  <TotalTime>0</TotalTime>
  <Words>325</Words>
  <Application>Microsoft Office PowerPoint</Application>
  <PresentationFormat>On-screen Show (4:3)</PresentationFormat>
  <Paragraphs>34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Tahoma</vt:lpstr>
      <vt:lpstr>Comic Sans MS</vt:lpstr>
      <vt:lpstr>Training presentation- PowerPoint 2003—Preset and custom animation</vt:lpstr>
      <vt:lpstr>Slide 1</vt:lpstr>
      <vt:lpstr>Slide 2</vt:lpstr>
      <vt:lpstr>Slide 3</vt:lpstr>
      <vt:lpstr>Slide 4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2011-06-05T03:41:27Z</dcterms:created>
  <dcterms:modified xsi:type="dcterms:W3CDTF">2011-06-08T18:54:48Z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TC100744591033</vt:lpwstr>
  </property>
</Properties>
</file>