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embeddedFontLst>
    <p:embeddedFont>
      <p:font typeface="Cambria" pitchFamily="18" charset="0"/>
      <p:regular r:id="rId8"/>
      <p:bold r:id="rId9"/>
      <p:italic r:id="rId10"/>
      <p:boldItalic r:id="rId11"/>
    </p:embeddedFont>
    <p:embeddedFont>
      <p:font typeface="Book Antiqua" pitchFamily="18" charset="0"/>
      <p:regular r:id="rId12"/>
      <p:bold r:id="rId13"/>
      <p:italic r:id="rId14"/>
      <p:boldItalic r:id="rId15"/>
    </p:embeddedFont>
    <p:embeddedFont>
      <p:font typeface="Monotype Corsiva" pitchFamily="66" charset="0"/>
      <p:italic r:id="rId16"/>
    </p:embeddedFont>
    <p:embeddedFont>
      <p:font typeface="Wingdings 2" pitchFamily="18" charset="2"/>
      <p:regular r:id="rId17"/>
    </p:embeddedFont>
    <p:embeddedFont>
      <p:font typeface="Times" pitchFamily="18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 anchor="ctr"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792" y="3357562"/>
            <a:ext cx="64008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FBE4-7E1D-4721-9D03-792E23D976A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8" name="Chevron 7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2919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DE5F8-5F41-47C9-ABF3-B8F52988282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154758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15475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7B19-4EA7-463C-8632-8067215CF63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0" name="Chevron 9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18D3-3F26-4570-8A96-8BE381F9BDC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13"/>
            <a:ext cx="7772400" cy="1362075"/>
          </a:xfrm>
        </p:spPr>
        <p:txBody>
          <a:bodyPr anchor="t"/>
          <a:lstStyle>
            <a:lvl1pPr algn="r">
              <a:defRPr sz="40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85926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CEB-C344-4F0A-BCDB-1A27C771985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9" name="Chevron 8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988B5-1EC8-4338-B7D2-918ED107255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1" name="Chevron 10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3DB8-AACA-429E-845E-BC33C8A6055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7" name="Chevron 6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9D76C-814C-4BFC-B38D-D6244AABD82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5E70-DF14-4F77-897D-F2FB1E247BC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745" y="285728"/>
            <a:ext cx="5106055" cy="1162050"/>
          </a:xfrm>
        </p:spPr>
        <p:txBody>
          <a:bodyPr anchor="ctr">
            <a:normAutofit/>
          </a:bodyPr>
          <a:lstStyle>
            <a:lvl1pPr algn="ctr">
              <a:defRPr sz="32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6218"/>
            <a:ext cx="5111750" cy="4679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5729"/>
            <a:ext cx="3008313" cy="5840435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400"/>
            </a:lvl1pPr>
            <a:lvl2pPr marL="457200" indent="0">
              <a:spcAft>
                <a:spcPts val="0"/>
              </a:spcAft>
              <a:buNone/>
              <a:defRPr sz="1200"/>
            </a:lvl2pPr>
            <a:lvl3pPr marL="914400" indent="0">
              <a:spcAft>
                <a:spcPts val="0"/>
              </a:spcAft>
              <a:buNone/>
              <a:defRPr sz="1000"/>
            </a:lvl3pPr>
            <a:lvl4pPr marL="1371600" indent="0">
              <a:spcAft>
                <a:spcPts val="0"/>
              </a:spcAft>
              <a:buNone/>
              <a:defRPr sz="900"/>
            </a:lvl4pPr>
            <a:lvl5pPr marL="1828800" indent="0">
              <a:spcAft>
                <a:spcPts val="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A7900-90D6-4666-A62D-51F677CF022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72" y="615868"/>
            <a:ext cx="928694" cy="5813528"/>
          </a:xfrm>
        </p:spPr>
        <p:txBody>
          <a:bodyPr vert="eaVert" anchor="ctr">
            <a:normAutofit/>
          </a:bodyPr>
          <a:lstStyle>
            <a:lvl1pPr algn="l">
              <a:defRPr sz="28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4348" y="612777"/>
            <a:ext cx="6858048" cy="4745051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48" y="5500702"/>
            <a:ext cx="6858048" cy="9286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62184-C313-4695-93F8-92A1538F1F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3" cstate="print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rtl="0" eaLnBrk="1" latinLnBrk="0" hangingPunct="1"/>
            <a:endParaRPr kumimoji="0" lang="zh-CN" altLang="en-US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7"/>
          <p:cNvGrpSpPr/>
          <p:nvPr/>
        </p:nvGrpSpPr>
        <p:grpSpPr>
          <a:xfrm>
            <a:off x="0" y="6570024"/>
            <a:ext cx="9144000" cy="288000"/>
            <a:chOff x="0" y="6353387"/>
            <a:chExt cx="9144000" cy="361763"/>
          </a:xfrm>
        </p:grpSpPr>
        <p:grpSp>
          <p:nvGrpSpPr>
            <p:cNvPr id="9" name="Group 16"/>
            <p:cNvGrpSpPr/>
            <p:nvPr/>
          </p:nvGrpSpPr>
          <p:grpSpPr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00" y="6354583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248" y="635515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116" y="635500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000"/>
            <a:ext cx="16430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3042" y="6570000"/>
            <a:ext cx="42148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8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28" y="6570000"/>
            <a:ext cx="571472" cy="288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2E9F9E2B-3C28-453E-8D25-760929F163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lang="zh-CN" altLang="en-US" sz="44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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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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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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What the World Should Remember this December 25th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438400"/>
            <a:ext cx="8382000" cy="3657600"/>
          </a:xfrm>
        </p:spPr>
        <p:txBody>
          <a:bodyPr>
            <a:normAutofit/>
          </a:bodyPr>
          <a:lstStyle/>
          <a:p>
            <a:pPr marL="457200" indent="-457200">
              <a:buFontTx/>
              <a:buNone/>
            </a:pP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I.  “Jesus Christ </a:t>
            </a:r>
            <a:r>
              <a:rPr lang="en-US" altLang="en-US" b="1" i="1" dirty="0">
                <a:solidFill>
                  <a:schemeClr val="accent1">
                    <a:lumMod val="50000"/>
                  </a:schemeClr>
                </a:solidFill>
              </a:rPr>
              <a:t>is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 the same yesterday, and today, and forever”  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Heb. 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13:8-14).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4000" b="1" dirty="0">
                <a:solidFill>
                  <a:srgbClr val="000000"/>
                </a:solidFill>
                <a:latin typeface="Monotype Corsiva" pitchFamily="66" charset="0"/>
              </a:rPr>
              <a:t>Jesus should be remembered everyday</a:t>
            </a:r>
            <a:r>
              <a:rPr lang="en-US" altLang="en-US" sz="4000" b="1" dirty="0">
                <a:latin typeface="Monotype Corsiva" pitchFamily="66" charset="0"/>
              </a:rPr>
              <a:t> </a:t>
            </a:r>
          </a:p>
          <a:p>
            <a:pPr marL="1031875" lvl="2" indent="-117475">
              <a:buFontTx/>
              <a:buNone/>
            </a:pPr>
            <a:r>
              <a:rPr lang="en-US" altLang="en-US" sz="2700" b="1" dirty="0"/>
              <a:t>A. Jesus is the way to the Father ( John 14:1-6). </a:t>
            </a:r>
          </a:p>
          <a:p>
            <a:pPr marL="1031875" lvl="2" indent="-117475">
              <a:buFontTx/>
              <a:buNone/>
            </a:pPr>
            <a:r>
              <a:rPr lang="en-US" altLang="en-US" sz="2700" b="1" dirty="0"/>
              <a:t>B   He must not be refused (</a:t>
            </a:r>
            <a:r>
              <a:rPr lang="en-US" altLang="en-US" sz="2700" b="1" dirty="0" smtClean="0"/>
              <a:t>Heb. </a:t>
            </a:r>
            <a:r>
              <a:rPr lang="en-US" altLang="en-US" sz="2700" b="1" dirty="0"/>
              <a:t>12:25-28).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3886200"/>
          </a:xfrm>
        </p:spPr>
        <p:txBody>
          <a:bodyPr>
            <a:noAutofit/>
          </a:bodyPr>
          <a:lstStyle/>
          <a:p>
            <a:pPr marL="574675" indent="-574675">
              <a:buFontTx/>
              <a:buNone/>
            </a:pP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II.  “...This is my beloved Son, in whom I am well pleased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  Hear Him!”  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Matthew 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17:1-5).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Monotype Corsiva" pitchFamily="66" charset="0"/>
              </a:rPr>
              <a:t>The words of Jesus must be followed everyday</a:t>
            </a:r>
            <a:r>
              <a:rPr lang="en-US" altLang="en-US" sz="3600" b="1" dirty="0">
                <a:latin typeface="Monotype Corsiva" pitchFamily="66" charset="0"/>
              </a:rPr>
              <a:t> </a:t>
            </a:r>
            <a:endParaRPr lang="en-US" altLang="en-US" sz="3600" dirty="0">
              <a:latin typeface="Monotype Corsiva" pitchFamily="66" charset="0"/>
            </a:endParaRPr>
          </a:p>
          <a:p>
            <a:pPr marL="1254125" lvl="2" indent="-339725">
              <a:buFontTx/>
              <a:buNone/>
            </a:pPr>
            <a:r>
              <a:rPr lang="en-US" altLang="en-US" b="1" dirty="0"/>
              <a:t>A. The gospel of Christ is God’s power to save  (Romans 1:16,17). </a:t>
            </a:r>
          </a:p>
          <a:p>
            <a:pPr marL="1254125" lvl="2" indent="-339725">
              <a:buFontTx/>
              <a:buNone/>
            </a:pPr>
            <a:r>
              <a:rPr lang="en-US" altLang="en-US" b="1" dirty="0"/>
              <a:t>B. Men will be judged by Christ’s words (John  I2:42-48). </a:t>
            </a:r>
          </a:p>
          <a:p>
            <a:pPr marL="1031875" lvl="2" indent="-117475">
              <a:buFontTx/>
              <a:buNone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What the World Should Remember this December 25th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marL="693738" indent="-693738">
              <a:buFontTx/>
              <a:buNone/>
            </a:pP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III.  “...This do, in remembrance of me” 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  (1 </a:t>
            </a:r>
            <a:r>
              <a:rPr lang="en-US" altLang="en-US" dirty="0" smtClean="0">
                <a:solidFill>
                  <a:schemeClr val="accent1">
                    <a:lumMod val="50000"/>
                  </a:schemeClr>
                </a:solidFill>
              </a:rPr>
              <a:t>Cor. 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11:23-26).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Monotype Corsiva" pitchFamily="66" charset="0"/>
              </a:rPr>
              <a:t>The Lord commands a memorial of Jesus’ death</a:t>
            </a:r>
            <a:endParaRPr lang="en-US" altLang="en-US" sz="3600" dirty="0">
              <a:latin typeface="Monotype Corsiva" pitchFamily="66" charset="0"/>
            </a:endParaRPr>
          </a:p>
          <a:p>
            <a:pPr marL="1254125" lvl="2" indent="-339725">
              <a:buFontTx/>
              <a:buNone/>
            </a:pPr>
            <a:r>
              <a:rPr lang="en-US" altLang="en-US" b="1" dirty="0"/>
              <a:t>A.  The Lord’s Supper is a communion with Christ’s body (1 Corinthians 10:16, 17). </a:t>
            </a:r>
          </a:p>
          <a:p>
            <a:pPr marL="1254125" lvl="2" indent="-339725">
              <a:buFontTx/>
              <a:buNone/>
            </a:pPr>
            <a:r>
              <a:rPr lang="en-US" altLang="en-US" b="1" dirty="0"/>
              <a:t>B.  New Testament Christians kept this each first day of the week (Acts 20:7).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What the World Should Remember this December 25th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>
            <a:normAutofit/>
          </a:bodyPr>
          <a:lstStyle/>
          <a:p>
            <a:pPr marL="515938" indent="-515938">
              <a:buFontTx/>
              <a:buNone/>
            </a:pP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</a:rPr>
              <a:t>IV.  “For if we have been united together in the likeness of his death, certainly we also shall be in </a:t>
            </a:r>
            <a:r>
              <a:rPr lang="en-US" altLang="en-US" sz="2800" b="1" i="1" dirty="0">
                <a:solidFill>
                  <a:schemeClr val="accent1">
                    <a:lumMod val="50000"/>
                  </a:schemeClr>
                </a:solidFill>
              </a:rPr>
              <a:t>the likeness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</a:rPr>
              <a:t>  of His resurrection”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altLang="en-US" sz="2800" dirty="0">
                <a:solidFill>
                  <a:schemeClr val="accent1">
                    <a:lumMod val="50000"/>
                  </a:schemeClr>
                </a:solidFill>
              </a:rPr>
              <a:t>(Rom.  6:1-7). </a:t>
            </a:r>
            <a:endParaRPr lang="en-US" alt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Monotype Corsiva" pitchFamily="66" charset="0"/>
              </a:rPr>
              <a:t>The Lord commands a union in His death</a:t>
            </a:r>
            <a:endParaRPr lang="en-US" altLang="en-US" dirty="0">
              <a:latin typeface="Monotype Corsiva" pitchFamily="66" charset="0"/>
            </a:endParaRPr>
          </a:p>
          <a:p>
            <a:pPr marL="1031875" lvl="2" indent="-117475">
              <a:buFontTx/>
              <a:buNone/>
            </a:pPr>
            <a:r>
              <a:rPr lang="en-US" altLang="en-US" b="1" dirty="0"/>
              <a:t>A.  The Great Commission (Matthew 28:18-20). </a:t>
            </a:r>
          </a:p>
          <a:p>
            <a:pPr marL="1031875" lvl="2" indent="-117475">
              <a:buFontTx/>
              <a:buNone/>
            </a:pPr>
            <a:r>
              <a:rPr lang="en-US" altLang="en-US" b="1" dirty="0"/>
              <a:t>B.  Putting on Christ (Galatians 3:26,27</a:t>
            </a:r>
            <a:r>
              <a:rPr lang="en-US" altLang="en-US" dirty="0"/>
              <a:t>). </a:t>
            </a:r>
            <a:r>
              <a:rPr lang="en-US" altLang="en-US" b="1" dirty="0"/>
              <a:t> </a:t>
            </a:r>
          </a:p>
          <a:p>
            <a:pPr marL="1031875" lvl="2" indent="-117475">
              <a:buFontTx/>
              <a:buNone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What the World Should Remember this December 25th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153400" cy="3886200"/>
          </a:xfrm>
        </p:spPr>
        <p:txBody>
          <a:bodyPr>
            <a:noAutofit/>
          </a:bodyPr>
          <a:lstStyle/>
          <a:p>
            <a:pPr marL="515938" indent="-515938">
              <a:buFontTx/>
              <a:buNone/>
            </a:pP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V.  “By this all will know that you are My disciples, if you have love for one another”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  (John 13:34,35).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Monotype Corsiva" pitchFamily="66" charset="0"/>
              </a:rPr>
              <a:t>We must be constant in remembering His body</a:t>
            </a:r>
            <a:r>
              <a:rPr lang="en-US" altLang="en-US" sz="3600" dirty="0">
                <a:latin typeface="Monotype Corsiva" pitchFamily="66" charset="0"/>
              </a:rPr>
              <a:t> </a:t>
            </a:r>
          </a:p>
          <a:p>
            <a:pPr marL="1371600" lvl="2" indent="-457200">
              <a:buFontTx/>
              <a:buNone/>
            </a:pPr>
            <a:r>
              <a:rPr lang="en-US" altLang="en-US" b="1" dirty="0"/>
              <a:t>A   The church is the body of Christ (Eph. 1:15-23). </a:t>
            </a:r>
          </a:p>
          <a:p>
            <a:pPr marL="1371600" lvl="2" indent="-457200">
              <a:buFontTx/>
              <a:buNone/>
            </a:pPr>
            <a:r>
              <a:rPr lang="en-US" altLang="en-US" b="1" dirty="0"/>
              <a:t>B.   We must have care for one another (1 Cor. 12:15-25). </a:t>
            </a:r>
          </a:p>
          <a:p>
            <a:pPr marL="1031875" lvl="2" indent="-117475">
              <a:buFontTx/>
              <a:buNone/>
            </a:pPr>
            <a:endParaRPr lang="en-US" altLang="en-US" b="1" dirty="0"/>
          </a:p>
          <a:p>
            <a:pPr marL="1031875" lvl="2" indent="-117475">
              <a:buFontTx/>
              <a:buNone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What the World Should Remember this December 25th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>
            <a:normAutofit lnSpcReduction="10000"/>
          </a:bodyPr>
          <a:lstStyle/>
          <a:p>
            <a:pPr marL="693738" indent="-693738">
              <a:buFontTx/>
              <a:buNone/>
            </a:pPr>
            <a:r>
              <a:rPr lang="en-US" altLang="en-US" b="1" dirty="0" err="1">
                <a:solidFill>
                  <a:schemeClr val="accent1">
                    <a:lumMod val="50000"/>
                  </a:schemeClr>
                </a:solidFill>
              </a:rPr>
              <a:t>Vl</a:t>
            </a: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.   “... He will appear a second time apart from sin, for salvation”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  (Heb. </a:t>
            </a: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9:24-28</a:t>
            </a: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).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Monotype Corsiva" pitchFamily="66" charset="0"/>
              </a:rPr>
              <a:t>One day Christ is coming back in judgment</a:t>
            </a:r>
            <a:endParaRPr lang="en-US" altLang="en-US" sz="3600" dirty="0">
              <a:latin typeface="Monotype Corsiva" pitchFamily="66" charset="0"/>
            </a:endParaRPr>
          </a:p>
          <a:p>
            <a:pPr marL="1312863" lvl="2" indent="-398463">
              <a:buFontTx/>
              <a:buNone/>
            </a:pPr>
            <a:r>
              <a:rPr lang="en-US" altLang="en-US" b="1" dirty="0"/>
              <a:t>A.  He will judge us according to our works   (Revelation 20:11-15). </a:t>
            </a:r>
          </a:p>
          <a:p>
            <a:pPr marL="1312863" lvl="2" indent="-398463">
              <a:buFontTx/>
              <a:buNone/>
            </a:pPr>
            <a:r>
              <a:rPr lang="en-US" altLang="en-US" b="1" dirty="0"/>
              <a:t>B. Those disobedient to the gospel of Christ will be punished (2 Thess. 1:6-10).</a:t>
            </a:r>
          </a:p>
          <a:p>
            <a:pPr marL="1031875" lvl="2" indent="-117475">
              <a:buFontTx/>
              <a:buNone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What the World Should Remember this December 25th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elcome">
  <a:themeElements>
    <a:clrScheme name="Welcome">
      <a:dk1>
        <a:sysClr val="windowText" lastClr="000000"/>
      </a:dk1>
      <a:lt1>
        <a:sysClr val="window" lastClr="FFFFFF"/>
      </a:lt1>
      <a:dk2>
        <a:srgbClr val="00272B"/>
      </a:dk2>
      <a:lt2>
        <a:srgbClr val="F7F7FF"/>
      </a:lt2>
      <a:accent1>
        <a:srgbClr val="006AED"/>
      </a:accent1>
      <a:accent2>
        <a:srgbClr val="0087BF"/>
      </a:accent2>
      <a:accent3>
        <a:srgbClr val="5D974B"/>
      </a:accent3>
      <a:accent4>
        <a:srgbClr val="9DBB3F"/>
      </a:accent4>
      <a:accent5>
        <a:srgbClr val="C77CC7"/>
      </a:accent5>
      <a:accent6>
        <a:srgbClr val="996699"/>
      </a:accent6>
      <a:hlink>
        <a:srgbClr val="E78707"/>
      </a:hlink>
      <a:folHlink>
        <a:srgbClr val="C618BA"/>
      </a:folHlink>
    </a:clrScheme>
    <a:fontScheme name="Welcome">
      <a:majorFont>
        <a:latin typeface="Book Antiqua"/>
        <a:ea typeface=""/>
        <a:cs typeface=""/>
        <a:font script="Jpan" typeface="ＭＳ Ｐゴシック"/>
        <a:font script="Hang" typeface="돋움"/>
        <a:font script="Hans" typeface="华文中宋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ajorFont>
      <a:min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</Template>
  <TotalTime>36</TotalTime>
  <Words>401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Cambria</vt:lpstr>
      <vt:lpstr>Book Antiqua</vt:lpstr>
      <vt:lpstr>Monotype Corsiva</vt:lpstr>
      <vt:lpstr>Wingdings 2</vt:lpstr>
      <vt:lpstr>宋体</vt:lpstr>
      <vt:lpstr>Times</vt:lpstr>
      <vt:lpstr>Welcome</vt:lpstr>
      <vt:lpstr>What the World Should Remember this December 25th</vt:lpstr>
      <vt:lpstr>What the World Should Remember this December 25th</vt:lpstr>
      <vt:lpstr>What the World Should Remember this December 25th</vt:lpstr>
      <vt:lpstr>What the World Should Remember this December 25th</vt:lpstr>
      <vt:lpstr>What the World Should Remember this December 25th</vt:lpstr>
      <vt:lpstr>What the World Should Remember this December 25th</vt:lpstr>
    </vt:vector>
  </TitlesOfParts>
  <Company>d3,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the World Should Remember this December 25th</dc:title>
  <dc:creator>Spike Bachman</dc:creator>
  <cp:lastModifiedBy>OlsenParkLaptop</cp:lastModifiedBy>
  <cp:revision>11</cp:revision>
  <dcterms:created xsi:type="dcterms:W3CDTF">2011-12-10T22:00:09Z</dcterms:created>
  <dcterms:modified xsi:type="dcterms:W3CDTF">2011-12-14T04:26:16Z</dcterms:modified>
</cp:coreProperties>
</file>