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3"/>
  </p:notesMasterIdLst>
  <p:sldIdLst>
    <p:sldId id="256" r:id="rId3"/>
    <p:sldId id="259" r:id="rId4"/>
    <p:sldId id="260" r:id="rId5"/>
    <p:sldId id="261" r:id="rId6"/>
    <p:sldId id="262" r:id="rId7"/>
    <p:sldId id="257" r:id="rId8"/>
    <p:sldId id="263" r:id="rId9"/>
    <p:sldId id="264" r:id="rId10"/>
    <p:sldId id="265" r:id="rId11"/>
    <p:sldId id="266"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9360"/>
    <a:srgbClr val="7A5224"/>
    <a:srgbClr val="B04827"/>
    <a:srgbClr val="FFBD82"/>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95377A-1369-4A48-983D-39773D46AF96}" type="datetimeFigureOut">
              <a:rPr lang="en-US"/>
              <a:pPr>
                <a:defRPr/>
              </a:pPr>
              <a:t>7/11/2011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1CB34D7A-212F-4D63-93C4-BE5BEAE016C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lum bright="-26000" contrast="-6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
            <a:ext cx="7772400" cy="914400"/>
          </a:xfrm>
        </p:spPr>
        <p:txBody>
          <a:bodyPr>
            <a:normAutofit/>
          </a:bodyPr>
          <a:lstStyle>
            <a:lvl1pPr>
              <a:defRPr sz="3200" b="1"/>
            </a:lvl1pPr>
          </a:lstStyle>
          <a:p>
            <a:r>
              <a:rPr lang="en-US" smtClean="0"/>
              <a:t>Click to edit Master title style</a:t>
            </a:r>
            <a:endParaRPr lang="en-US" dirty="0"/>
          </a:p>
        </p:txBody>
      </p:sp>
      <p:sp>
        <p:nvSpPr>
          <p:cNvPr id="3" name="Subtitle 2"/>
          <p:cNvSpPr>
            <a:spLocks noGrp="1"/>
          </p:cNvSpPr>
          <p:nvPr>
            <p:ph type="subTitle" idx="1"/>
          </p:nvPr>
        </p:nvSpPr>
        <p:spPr>
          <a:xfrm>
            <a:off x="2514600" y="1143000"/>
            <a:ext cx="4495800" cy="685800"/>
          </a:xfrm>
        </p:spPr>
        <p:txBody>
          <a:bodyPr>
            <a:normAutofit/>
          </a:bodyPr>
          <a:lstStyle>
            <a:lvl1pPr marL="0" indent="0" algn="ctr">
              <a:buNone/>
              <a:defRPr sz="220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3B07AD4B-152B-436B-9BC9-80DC5AFA0726}" type="datetimeFigureOut">
              <a:rPr lang="en-US"/>
              <a:pPr>
                <a:defRPr/>
              </a:pPr>
              <a:t>7/11/2011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A9D12E3-0361-4DE8-8E22-F2AEA1AA0B20}"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38EC0A1-5B31-41D0-9C4B-901C8DB37C32}" type="datetimeFigureOut">
              <a:rPr lang="en-US"/>
              <a:pPr>
                <a:defRPr/>
              </a:pPr>
              <a:t>7/11/2011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12B67F-F7AE-4201-B252-3ACF058D7A9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1B84620-6E0F-4549-8042-1F01DF3E1E1D}" type="datetimeFigureOut">
              <a:rPr lang="en-US"/>
              <a:pPr>
                <a:defRPr/>
              </a:pPr>
              <a:t>7/11/2011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87B32F-D3CE-4787-8A75-41CAFFA67C1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4C5837-926D-4574-8092-F8049DD46F4F}" type="datetimeFigureOut">
              <a:rPr lang="en-US"/>
              <a:pPr>
                <a:defRPr/>
              </a:pPr>
              <a:t>7/11/2011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55D9E0C-BC86-4D45-AA7C-D299EF40A78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5F41E16-8F8C-4603-AFE1-2BB29877B436}" type="datetimeFigureOut">
              <a:rPr lang="en-US"/>
              <a:pPr>
                <a:defRPr/>
              </a:pPr>
              <a:t>7/11/2011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288A49-B37E-4DD9-B538-950002005A6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2071070-D964-4F12-B863-05133862359D}" type="datetimeFigureOut">
              <a:rPr lang="en-US"/>
              <a:pPr>
                <a:defRPr/>
              </a:pPr>
              <a:t>7/11/2011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8AD0EAC-10C4-4303-B33A-88276FC5925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2995396-1E6A-4B6D-A9E6-193C13289A9E}" type="datetimeFigureOut">
              <a:rPr lang="en-US"/>
              <a:pPr>
                <a:defRPr/>
              </a:pPr>
              <a:t>7/11/2011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D1AF494-A93E-49D8-9B75-48C04CEE856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B180320-4808-441E-B36C-0607F19536AC}" type="datetimeFigureOut">
              <a:rPr lang="en-US"/>
              <a:pPr>
                <a:defRPr/>
              </a:pPr>
              <a:t>7/11/2011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BD95EDE-A4ED-421B-B827-319C7B0FB0B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7B6A6C-FDF5-48ED-BFE5-F0289AA7F0A8}" type="datetimeFigureOut">
              <a:rPr lang="en-US"/>
              <a:pPr>
                <a:defRPr/>
              </a:pPr>
              <a:t>7/11/2011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D093919-D7BE-4091-A4A7-F2D6A64BEBA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C163FA2-DA52-494F-9C8F-CF37D937F126}" type="datetimeFigureOut">
              <a:rPr lang="en-US"/>
              <a:pPr>
                <a:defRPr/>
              </a:pPr>
              <a:t>7/11/2011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407D5F8-67CB-451C-AC89-C261C1467D0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BE8B47B-1BC4-477D-9433-B0378B5863DA}" type="datetimeFigureOut">
              <a:rPr lang="en-US"/>
              <a:pPr>
                <a:defRPr/>
              </a:pPr>
              <a:t>7/11/2011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F0DB037-A034-43D1-831B-14B81A8896F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6248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6B80570B-86CF-4BA6-9D44-948719B13589}" type="datetimeFigureOut">
              <a:rPr lang="en-US"/>
              <a:pPr>
                <a:defRPr/>
              </a:pPr>
              <a:t>7/11/2011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0D470448-2080-48FA-9298-5755C457654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eaLnBrk="1" fontAlgn="base" hangingPunct="1">
        <a:spcBef>
          <a:spcPct val="0"/>
        </a:spcBef>
        <a:spcAft>
          <a:spcPct val="0"/>
        </a:spcAft>
        <a:defRPr sz="4000" kern="1200">
          <a:solidFill>
            <a:srgbClr val="FFFFFF"/>
          </a:solidFill>
          <a:latin typeface="Tahoma" pitchFamily="34" charset="0"/>
          <a:ea typeface="+mj-ea"/>
          <a:cs typeface="Tahoma" pitchFamily="34" charset="0"/>
        </a:defRPr>
      </a:lvl1pPr>
      <a:lvl2pPr algn="ctr" rtl="0" eaLnBrk="1" fontAlgn="base" hangingPunct="1">
        <a:spcBef>
          <a:spcPct val="0"/>
        </a:spcBef>
        <a:spcAft>
          <a:spcPct val="0"/>
        </a:spcAft>
        <a:defRPr sz="4000">
          <a:solidFill>
            <a:srgbClr val="FFFFFF"/>
          </a:solidFill>
          <a:latin typeface="Tahoma" pitchFamily="112" charset="0"/>
          <a:cs typeface="Tahoma" pitchFamily="112" charset="0"/>
        </a:defRPr>
      </a:lvl2pPr>
      <a:lvl3pPr algn="ctr" rtl="0" eaLnBrk="1" fontAlgn="base" hangingPunct="1">
        <a:spcBef>
          <a:spcPct val="0"/>
        </a:spcBef>
        <a:spcAft>
          <a:spcPct val="0"/>
        </a:spcAft>
        <a:defRPr sz="4000">
          <a:solidFill>
            <a:srgbClr val="FFFFFF"/>
          </a:solidFill>
          <a:latin typeface="Tahoma" pitchFamily="112" charset="0"/>
          <a:cs typeface="Tahoma" pitchFamily="112" charset="0"/>
        </a:defRPr>
      </a:lvl3pPr>
      <a:lvl4pPr algn="ctr" rtl="0" eaLnBrk="1" fontAlgn="base" hangingPunct="1">
        <a:spcBef>
          <a:spcPct val="0"/>
        </a:spcBef>
        <a:spcAft>
          <a:spcPct val="0"/>
        </a:spcAft>
        <a:defRPr sz="4000">
          <a:solidFill>
            <a:srgbClr val="FFFFFF"/>
          </a:solidFill>
          <a:latin typeface="Tahoma" pitchFamily="112" charset="0"/>
          <a:cs typeface="Tahoma" pitchFamily="112" charset="0"/>
        </a:defRPr>
      </a:lvl4pPr>
      <a:lvl5pPr algn="ctr" rtl="0" eaLnBrk="1" fontAlgn="base" hangingPunct="1">
        <a:spcBef>
          <a:spcPct val="0"/>
        </a:spcBef>
        <a:spcAft>
          <a:spcPct val="0"/>
        </a:spcAft>
        <a:defRPr sz="4000">
          <a:solidFill>
            <a:srgbClr val="FFFFFF"/>
          </a:solidFill>
          <a:latin typeface="Tahoma" pitchFamily="112" charset="0"/>
          <a:cs typeface="Tahoma" pitchFamily="112" charset="0"/>
        </a:defRPr>
      </a:lvl5pPr>
      <a:lvl6pPr marL="457200" algn="ctr" rtl="0" eaLnBrk="1" fontAlgn="base" hangingPunct="1">
        <a:spcBef>
          <a:spcPct val="0"/>
        </a:spcBef>
        <a:spcAft>
          <a:spcPct val="0"/>
        </a:spcAft>
        <a:defRPr sz="4000">
          <a:solidFill>
            <a:srgbClr val="FFFFFF"/>
          </a:solidFill>
          <a:latin typeface="Tahoma" pitchFamily="112" charset="0"/>
          <a:cs typeface="Tahoma" pitchFamily="112" charset="0"/>
        </a:defRPr>
      </a:lvl6pPr>
      <a:lvl7pPr marL="914400" algn="ctr" rtl="0" eaLnBrk="1" fontAlgn="base" hangingPunct="1">
        <a:spcBef>
          <a:spcPct val="0"/>
        </a:spcBef>
        <a:spcAft>
          <a:spcPct val="0"/>
        </a:spcAft>
        <a:defRPr sz="4000">
          <a:solidFill>
            <a:srgbClr val="FFFFFF"/>
          </a:solidFill>
          <a:latin typeface="Tahoma" pitchFamily="112" charset="0"/>
          <a:cs typeface="Tahoma" pitchFamily="112" charset="0"/>
        </a:defRPr>
      </a:lvl7pPr>
      <a:lvl8pPr marL="1371600" algn="ctr" rtl="0" eaLnBrk="1" fontAlgn="base" hangingPunct="1">
        <a:spcBef>
          <a:spcPct val="0"/>
        </a:spcBef>
        <a:spcAft>
          <a:spcPct val="0"/>
        </a:spcAft>
        <a:defRPr sz="4000">
          <a:solidFill>
            <a:srgbClr val="FFFFFF"/>
          </a:solidFill>
          <a:latin typeface="Tahoma" pitchFamily="112" charset="0"/>
          <a:cs typeface="Tahoma" pitchFamily="112" charset="0"/>
        </a:defRPr>
      </a:lvl8pPr>
      <a:lvl9pPr marL="1828800" algn="ctr" rtl="0" eaLnBrk="1" fontAlgn="base" hangingPunct="1">
        <a:spcBef>
          <a:spcPct val="0"/>
        </a:spcBef>
        <a:spcAft>
          <a:spcPct val="0"/>
        </a:spcAft>
        <a:defRPr sz="4000">
          <a:solidFill>
            <a:srgbClr val="FFFFFF"/>
          </a:solidFill>
          <a:latin typeface="Tahoma" pitchFamily="112" charset="0"/>
          <a:cs typeface="Tahoma" pitchFamily="112" charset="0"/>
        </a:defRPr>
      </a:lvl9pPr>
    </p:titleStyle>
    <p:bodyStyle>
      <a:lvl1pPr marL="342900" indent="-342900" algn="l" rtl="0" eaLnBrk="1" fontAlgn="base" hangingPunct="1">
        <a:spcBef>
          <a:spcPct val="20000"/>
        </a:spcBef>
        <a:spcAft>
          <a:spcPct val="0"/>
        </a:spcAft>
        <a:buFont typeface="Arial" charset="0"/>
        <a:buChar char="•"/>
        <a:defRPr sz="2000" kern="1200">
          <a:solidFill>
            <a:schemeClr val="bg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000" kern="1200">
          <a:solidFill>
            <a:schemeClr val="bg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000" kern="1200">
          <a:solidFill>
            <a:schemeClr val="bg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57200" y="228600"/>
            <a:ext cx="8077200" cy="1295400"/>
          </a:xfrm>
        </p:spPr>
        <p:txBody>
          <a:bodyPr>
            <a:normAutofit/>
          </a:bodyPr>
          <a:lstStyle/>
          <a:p>
            <a:r>
              <a:rPr lang="en-US" sz="4800" dirty="0" smtClean="0">
                <a:latin typeface="Tahoma" pitchFamily="112" charset="0"/>
                <a:cs typeface="Tahoma" pitchFamily="112" charset="0"/>
              </a:rPr>
              <a:t>Luke 14:25-33</a:t>
            </a:r>
          </a:p>
        </p:txBody>
      </p:sp>
      <p:sp>
        <p:nvSpPr>
          <p:cNvPr id="6" name="TextBox 5"/>
          <p:cNvSpPr txBox="1"/>
          <p:nvPr/>
        </p:nvSpPr>
        <p:spPr>
          <a:xfrm>
            <a:off x="1371600" y="1905000"/>
            <a:ext cx="6172200" cy="4031873"/>
          </a:xfrm>
          <a:prstGeom prst="rect">
            <a:avLst/>
          </a:prstGeom>
          <a:noFill/>
        </p:spPr>
        <p:txBody>
          <a:bodyPr wrap="square" rtlCol="0">
            <a:spAutoFit/>
          </a:bodyPr>
          <a:lstStyle/>
          <a:p>
            <a:r>
              <a:rPr lang="en-US" sz="3200" b="1" dirty="0" smtClean="0">
                <a:solidFill>
                  <a:schemeClr val="bg1"/>
                </a:solidFill>
              </a:rPr>
              <a:t>“Now great multitudes went with Him. And He turned and said to them, If anyone comes to Me and does not hate his father and mother, wife and children, brothers and sisters, yes, and his own life also, he cannot be My disciple…”</a:t>
            </a:r>
            <a:endParaRPr lang="en-US" sz="3200" b="1" dirty="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z="4800" b="1" dirty="0" smtClean="0">
                <a:latin typeface="Tahoma" pitchFamily="112" charset="0"/>
                <a:cs typeface="Tahoma" pitchFamily="112" charset="0"/>
              </a:rPr>
              <a:t>“Forsake All”</a:t>
            </a:r>
          </a:p>
        </p:txBody>
      </p:sp>
      <p:sp>
        <p:nvSpPr>
          <p:cNvPr id="4099" name="Content Placeholder 2"/>
          <p:cNvSpPr>
            <a:spLocks noGrp="1"/>
          </p:cNvSpPr>
          <p:nvPr>
            <p:ph idx="1"/>
          </p:nvPr>
        </p:nvSpPr>
        <p:spPr>
          <a:xfrm>
            <a:off x="457200" y="1828800"/>
            <a:ext cx="8382000" cy="4191000"/>
          </a:xfrm>
        </p:spPr>
        <p:txBody>
          <a:bodyPr/>
          <a:lstStyle/>
          <a:p>
            <a:pPr>
              <a:buNone/>
            </a:pPr>
            <a:r>
              <a:rPr lang="en-US" sz="4000" b="1" dirty="0" smtClean="0"/>
              <a:t>I.  Abraham.</a:t>
            </a:r>
          </a:p>
          <a:p>
            <a:pPr lvl="1">
              <a:buFont typeface="Wingdings" pitchFamily="2" charset="2"/>
              <a:buChar char="§"/>
            </a:pPr>
            <a:r>
              <a:rPr lang="en-US" sz="4000" b="1" dirty="0" smtClean="0">
                <a:solidFill>
                  <a:schemeClr val="accent2">
                    <a:lumMod val="60000"/>
                    <a:lumOff val="40000"/>
                  </a:schemeClr>
                </a:solidFill>
              </a:rPr>
              <a:t> Genesis 22:13-18</a:t>
            </a:r>
          </a:p>
          <a:p>
            <a:pPr lvl="2">
              <a:buNone/>
            </a:pPr>
            <a:r>
              <a:rPr lang="en-US" sz="3200" b="1" i="1" dirty="0" smtClean="0"/>
              <a:t>Do not love the world </a:t>
            </a:r>
            <a:r>
              <a:rPr lang="en-US" sz="3200" b="1" dirty="0" smtClean="0"/>
              <a:t>(1 John 2:15-17).</a:t>
            </a:r>
          </a:p>
          <a:p>
            <a:pPr lvl="2">
              <a:buNone/>
            </a:pPr>
            <a:r>
              <a:rPr lang="en-US" sz="3200" b="1" i="1" dirty="0" smtClean="0"/>
              <a:t>The city of God </a:t>
            </a:r>
            <a:r>
              <a:rPr lang="en-US" sz="3200" b="1" dirty="0" smtClean="0"/>
              <a:t>(Heb. </a:t>
            </a:r>
            <a:r>
              <a:rPr lang="en-US" sz="3200" b="1" smtClean="0"/>
              <a:t>11:8-10).</a:t>
            </a:r>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1000"/>
                                        <p:tgtEl>
                                          <p:spTgt spid="4099">
                                            <p:txEl>
                                              <p:pRg st="1" end="1"/>
                                            </p:txEl>
                                          </p:spTgt>
                                        </p:tgtEl>
                                      </p:cBhvr>
                                    </p:animEffect>
                                    <p:anim calcmode="lin" valueType="num">
                                      <p:cBhvr>
                                        <p:cTn id="8"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099">
                                            <p:txEl>
                                              <p:pRg st="2" end="2"/>
                                            </p:txEl>
                                          </p:spTgt>
                                        </p:tgtEl>
                                        <p:attrNameLst>
                                          <p:attrName>style.visibility</p:attrName>
                                        </p:attrNameLst>
                                      </p:cBhvr>
                                      <p:to>
                                        <p:strVal val="visible"/>
                                      </p:to>
                                    </p:set>
                                    <p:animEffect transition="in" filter="fade">
                                      <p:cBhvr>
                                        <p:cTn id="14" dur="1000"/>
                                        <p:tgtEl>
                                          <p:spTgt spid="4099">
                                            <p:txEl>
                                              <p:pRg st="2" end="2"/>
                                            </p:txEl>
                                          </p:spTgt>
                                        </p:tgtEl>
                                      </p:cBhvr>
                                    </p:animEffect>
                                    <p:anim calcmode="lin" valueType="num">
                                      <p:cBhvr>
                                        <p:cTn id="15"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099">
                                            <p:txEl>
                                              <p:pRg st="3" end="3"/>
                                            </p:txEl>
                                          </p:spTgt>
                                        </p:tgtEl>
                                        <p:attrNameLst>
                                          <p:attrName>style.visibility</p:attrName>
                                        </p:attrNameLst>
                                      </p:cBhvr>
                                      <p:to>
                                        <p:strVal val="visible"/>
                                      </p:to>
                                    </p:set>
                                    <p:animEffect transition="in" filter="fade">
                                      <p:cBhvr>
                                        <p:cTn id="21" dur="1000"/>
                                        <p:tgtEl>
                                          <p:spTgt spid="4099">
                                            <p:txEl>
                                              <p:pRg st="3" end="3"/>
                                            </p:txEl>
                                          </p:spTgt>
                                        </p:tgtEl>
                                      </p:cBhvr>
                                    </p:animEffect>
                                    <p:anim calcmode="lin" valueType="num">
                                      <p:cBhvr>
                                        <p:cTn id="22"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57200" y="228600"/>
            <a:ext cx="8077200" cy="1295400"/>
          </a:xfrm>
        </p:spPr>
        <p:txBody>
          <a:bodyPr>
            <a:normAutofit/>
          </a:bodyPr>
          <a:lstStyle/>
          <a:p>
            <a:r>
              <a:rPr lang="en-US" sz="4800" dirty="0" smtClean="0">
                <a:latin typeface="Tahoma" pitchFamily="112" charset="0"/>
                <a:cs typeface="Tahoma" pitchFamily="112" charset="0"/>
              </a:rPr>
              <a:t>Luke 14:25-33</a:t>
            </a:r>
          </a:p>
        </p:txBody>
      </p:sp>
      <p:sp>
        <p:nvSpPr>
          <p:cNvPr id="6" name="TextBox 5"/>
          <p:cNvSpPr txBox="1"/>
          <p:nvPr/>
        </p:nvSpPr>
        <p:spPr>
          <a:xfrm>
            <a:off x="1371600" y="1905000"/>
            <a:ext cx="6172200" cy="4031873"/>
          </a:xfrm>
          <a:prstGeom prst="rect">
            <a:avLst/>
          </a:prstGeom>
          <a:noFill/>
        </p:spPr>
        <p:txBody>
          <a:bodyPr wrap="square" rtlCol="0">
            <a:spAutoFit/>
          </a:bodyPr>
          <a:lstStyle/>
          <a:p>
            <a:r>
              <a:rPr lang="en-US" sz="3200" b="1" dirty="0" smtClean="0">
                <a:solidFill>
                  <a:schemeClr val="bg1"/>
                </a:solidFill>
              </a:rPr>
              <a:t>“…And whoever does not bear his cross and come after Me cannot be My disciple. For which of you, intending to build a tower, does not sit down first and count the cost, whether he has enough to finish it…”</a:t>
            </a:r>
            <a:endParaRPr lang="en-US" sz="3200" b="1"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57200" y="228600"/>
            <a:ext cx="8077200" cy="1295400"/>
          </a:xfrm>
        </p:spPr>
        <p:txBody>
          <a:bodyPr>
            <a:normAutofit/>
          </a:bodyPr>
          <a:lstStyle/>
          <a:p>
            <a:r>
              <a:rPr lang="en-US" sz="4800" dirty="0" smtClean="0">
                <a:latin typeface="Tahoma" pitchFamily="112" charset="0"/>
                <a:cs typeface="Tahoma" pitchFamily="112" charset="0"/>
              </a:rPr>
              <a:t>Luke 14:25-33</a:t>
            </a:r>
          </a:p>
        </p:txBody>
      </p:sp>
      <p:sp>
        <p:nvSpPr>
          <p:cNvPr id="6" name="TextBox 5"/>
          <p:cNvSpPr txBox="1"/>
          <p:nvPr/>
        </p:nvSpPr>
        <p:spPr>
          <a:xfrm>
            <a:off x="1371600" y="1905000"/>
            <a:ext cx="6172200" cy="4031873"/>
          </a:xfrm>
          <a:prstGeom prst="rect">
            <a:avLst/>
          </a:prstGeom>
          <a:noFill/>
        </p:spPr>
        <p:txBody>
          <a:bodyPr wrap="square" rtlCol="0">
            <a:spAutoFit/>
          </a:bodyPr>
          <a:lstStyle/>
          <a:p>
            <a:r>
              <a:rPr lang="en-US" sz="3200" b="1" dirty="0" smtClean="0">
                <a:solidFill>
                  <a:schemeClr val="bg1"/>
                </a:solidFill>
              </a:rPr>
              <a:t>“…lest, after he has laid the foundation, and is not able to finish, all who see it begin to mock him, saying, 'This man began to build and was not able to finish.' Or what king, going to make war against another king…”</a:t>
            </a:r>
            <a:endParaRPr lang="en-US" sz="3200" b="1"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57200" y="228600"/>
            <a:ext cx="8077200" cy="1295400"/>
          </a:xfrm>
        </p:spPr>
        <p:txBody>
          <a:bodyPr>
            <a:normAutofit/>
          </a:bodyPr>
          <a:lstStyle/>
          <a:p>
            <a:r>
              <a:rPr lang="en-US" sz="4800" dirty="0" smtClean="0">
                <a:latin typeface="Tahoma" pitchFamily="112" charset="0"/>
                <a:cs typeface="Tahoma" pitchFamily="112" charset="0"/>
              </a:rPr>
              <a:t>Luke 14:25-33</a:t>
            </a:r>
          </a:p>
        </p:txBody>
      </p:sp>
      <p:sp>
        <p:nvSpPr>
          <p:cNvPr id="6" name="TextBox 5"/>
          <p:cNvSpPr txBox="1"/>
          <p:nvPr/>
        </p:nvSpPr>
        <p:spPr>
          <a:xfrm>
            <a:off x="1371600" y="1905000"/>
            <a:ext cx="6172200" cy="4031873"/>
          </a:xfrm>
          <a:prstGeom prst="rect">
            <a:avLst/>
          </a:prstGeom>
          <a:noFill/>
        </p:spPr>
        <p:txBody>
          <a:bodyPr wrap="square" rtlCol="0">
            <a:spAutoFit/>
          </a:bodyPr>
          <a:lstStyle/>
          <a:p>
            <a:r>
              <a:rPr lang="en-US" sz="3200" b="1" spc="-100" dirty="0" smtClean="0">
                <a:solidFill>
                  <a:schemeClr val="bg1"/>
                </a:solidFill>
              </a:rPr>
              <a:t>“…does not sit down first and consider whether he is able with ten thousand to meet him who comes against him with twenty thousand? Or else, while the other is still a great way off, he sends a delegation and asks conditions of peace…”</a:t>
            </a:r>
            <a:endParaRPr lang="en-US" sz="3200" b="1" spc="-1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57200" y="228600"/>
            <a:ext cx="8077200" cy="1295400"/>
          </a:xfrm>
        </p:spPr>
        <p:txBody>
          <a:bodyPr>
            <a:normAutofit/>
          </a:bodyPr>
          <a:lstStyle/>
          <a:p>
            <a:r>
              <a:rPr lang="en-US" sz="4800" dirty="0" smtClean="0">
                <a:latin typeface="Tahoma" pitchFamily="112" charset="0"/>
                <a:cs typeface="Tahoma" pitchFamily="112" charset="0"/>
              </a:rPr>
              <a:t>Luke 14:25-33</a:t>
            </a:r>
          </a:p>
        </p:txBody>
      </p:sp>
      <p:sp>
        <p:nvSpPr>
          <p:cNvPr id="6" name="TextBox 5"/>
          <p:cNvSpPr txBox="1"/>
          <p:nvPr/>
        </p:nvSpPr>
        <p:spPr>
          <a:xfrm>
            <a:off x="1371600" y="1905000"/>
            <a:ext cx="6172200" cy="2554545"/>
          </a:xfrm>
          <a:prstGeom prst="rect">
            <a:avLst/>
          </a:prstGeom>
          <a:noFill/>
        </p:spPr>
        <p:txBody>
          <a:bodyPr wrap="square" rtlCol="0">
            <a:spAutoFit/>
          </a:bodyPr>
          <a:lstStyle/>
          <a:p>
            <a:r>
              <a:rPr lang="en-US" sz="3200" b="1" dirty="0" smtClean="0">
                <a:solidFill>
                  <a:schemeClr val="bg1"/>
                </a:solidFill>
              </a:rPr>
              <a:t>“…So likewise, whoever of you does not forsake all that he has cannot be My disciple”</a:t>
            </a:r>
          </a:p>
          <a:p>
            <a:r>
              <a:rPr lang="en-US" sz="3200" b="1" dirty="0" smtClean="0">
                <a:solidFill>
                  <a:schemeClr val="bg1"/>
                </a:solidFill>
              </a:rPr>
              <a:t>(NKJV).</a:t>
            </a:r>
          </a:p>
          <a:p>
            <a:endParaRPr lang="en-US" sz="3200" b="1"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z="4800" b="1" dirty="0" smtClean="0">
                <a:latin typeface="Tahoma" pitchFamily="112" charset="0"/>
                <a:cs typeface="Tahoma" pitchFamily="112" charset="0"/>
              </a:rPr>
              <a:t>“Forsake All”</a:t>
            </a:r>
          </a:p>
        </p:txBody>
      </p:sp>
      <p:sp>
        <p:nvSpPr>
          <p:cNvPr id="4099" name="Content Placeholder 2"/>
          <p:cNvSpPr>
            <a:spLocks noGrp="1"/>
          </p:cNvSpPr>
          <p:nvPr>
            <p:ph idx="1"/>
          </p:nvPr>
        </p:nvSpPr>
        <p:spPr>
          <a:xfrm>
            <a:off x="457200" y="1828800"/>
            <a:ext cx="8229600" cy="4191000"/>
          </a:xfrm>
        </p:spPr>
        <p:txBody>
          <a:bodyPr/>
          <a:lstStyle/>
          <a:p>
            <a:pPr>
              <a:buNone/>
            </a:pPr>
            <a:r>
              <a:rPr lang="en-US" sz="4000" b="1" dirty="0" smtClean="0"/>
              <a:t>I.  Abraham.</a:t>
            </a:r>
          </a:p>
          <a:p>
            <a:pPr lvl="1">
              <a:buFont typeface="Wingdings" pitchFamily="2" charset="2"/>
              <a:buChar char="§"/>
            </a:pPr>
            <a:r>
              <a:rPr lang="en-US" sz="4000" b="1" dirty="0" smtClean="0">
                <a:solidFill>
                  <a:schemeClr val="accent2">
                    <a:lumMod val="60000"/>
                    <a:lumOff val="40000"/>
                  </a:schemeClr>
                </a:solidFill>
              </a:rPr>
              <a:t> Genesis 22:1-3</a:t>
            </a:r>
          </a:p>
          <a:p>
            <a:pPr lvl="2">
              <a:buNone/>
            </a:pPr>
            <a:r>
              <a:rPr lang="en-US" sz="3200" b="1" i="1" dirty="0" smtClean="0"/>
              <a:t>Complete Surrender  </a:t>
            </a:r>
            <a:r>
              <a:rPr lang="en-US" sz="3200" b="1" dirty="0" smtClean="0"/>
              <a:t>(Matt. 10:34-39; Mark 8:34-38).</a:t>
            </a:r>
          </a:p>
          <a:p>
            <a:pPr lvl="2">
              <a:buNone/>
            </a:pPr>
            <a:r>
              <a:rPr lang="en-US" sz="3200" b="1" i="1" dirty="0" smtClean="0"/>
              <a:t>Cost of Discipleship </a:t>
            </a:r>
            <a:r>
              <a:rPr lang="en-US" sz="3200" b="1" dirty="0" smtClean="0"/>
              <a:t>(Luke 9:57-62).</a:t>
            </a:r>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ppt_x</p:attrName>
                                        </p:attrNameLst>
                                      </p:cBhvr>
                                      <p:tavLst>
                                        <p:tav tm="0">
                                          <p:val>
                                            <p:strVal val="#ppt_x-.2"/>
                                          </p:val>
                                        </p:tav>
                                        <p:tav tm="100000">
                                          <p:val>
                                            <p:strVal val="#ppt_x"/>
                                          </p:val>
                                        </p:tav>
                                      </p:tavLst>
                                    </p:anim>
                                    <p:anim calcmode="lin" valueType="num">
                                      <p:cBhvr>
                                        <p:cTn id="8" dur="1000" fill="hold"/>
                                        <p:tgtEl>
                                          <p:spTgt spid="40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099">
                                            <p:txEl>
                                              <p:pRg st="0" end="0"/>
                                            </p:txEl>
                                          </p:spTgt>
                                        </p:tgtEl>
                                        <p:attrNameLst>
                                          <p:attrName>style.visibility</p:attrName>
                                        </p:attrNameLst>
                                      </p:cBhvr>
                                      <p:to>
                                        <p:strVal val="visible"/>
                                      </p:to>
                                    </p:set>
                                    <p:animEffect transition="in" filter="fade">
                                      <p:cBhvr>
                                        <p:cTn id="14" dur="1000"/>
                                        <p:tgtEl>
                                          <p:spTgt spid="4099">
                                            <p:txEl>
                                              <p:pRg st="0" end="0"/>
                                            </p:txEl>
                                          </p:spTgt>
                                        </p:tgtEl>
                                      </p:cBhvr>
                                    </p:animEffect>
                                    <p:anim calcmode="lin" valueType="num">
                                      <p:cBhvr>
                                        <p:cTn id="15"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099">
                                            <p:txEl>
                                              <p:pRg st="1" end="1"/>
                                            </p:txEl>
                                          </p:spTgt>
                                        </p:tgtEl>
                                        <p:attrNameLst>
                                          <p:attrName>style.visibility</p:attrName>
                                        </p:attrNameLst>
                                      </p:cBhvr>
                                      <p:to>
                                        <p:strVal val="visible"/>
                                      </p:to>
                                    </p:set>
                                    <p:animEffect transition="in" filter="fade">
                                      <p:cBhvr>
                                        <p:cTn id="21" dur="1000"/>
                                        <p:tgtEl>
                                          <p:spTgt spid="4099">
                                            <p:txEl>
                                              <p:pRg st="1" end="1"/>
                                            </p:txEl>
                                          </p:spTgt>
                                        </p:tgtEl>
                                      </p:cBhvr>
                                    </p:animEffect>
                                    <p:anim calcmode="lin" valueType="num">
                                      <p:cBhvr>
                                        <p:cTn id="22"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099">
                                            <p:txEl>
                                              <p:pRg st="3" end="3"/>
                                            </p:txEl>
                                          </p:spTgt>
                                        </p:tgtEl>
                                        <p:attrNameLst>
                                          <p:attrName>style.visibility</p:attrName>
                                        </p:attrNameLst>
                                      </p:cBhvr>
                                      <p:to>
                                        <p:strVal val="visible"/>
                                      </p:to>
                                    </p:set>
                                    <p:animEffect transition="in" filter="fade">
                                      <p:cBhvr>
                                        <p:cTn id="35" dur="1000"/>
                                        <p:tgtEl>
                                          <p:spTgt spid="4099">
                                            <p:txEl>
                                              <p:pRg st="3" end="3"/>
                                            </p:txEl>
                                          </p:spTgt>
                                        </p:tgtEl>
                                      </p:cBhvr>
                                    </p:animEffect>
                                    <p:anim calcmode="lin" valueType="num">
                                      <p:cBhvr>
                                        <p:cTn id="36"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z="4800" b="1" dirty="0" smtClean="0">
                <a:latin typeface="Tahoma" pitchFamily="112" charset="0"/>
                <a:cs typeface="Tahoma" pitchFamily="112" charset="0"/>
              </a:rPr>
              <a:t>“Forsake All”</a:t>
            </a:r>
          </a:p>
        </p:txBody>
      </p:sp>
      <p:sp>
        <p:nvSpPr>
          <p:cNvPr id="4099" name="Content Placeholder 2"/>
          <p:cNvSpPr>
            <a:spLocks noGrp="1"/>
          </p:cNvSpPr>
          <p:nvPr>
            <p:ph idx="1"/>
          </p:nvPr>
        </p:nvSpPr>
        <p:spPr>
          <a:xfrm>
            <a:off x="457200" y="1828800"/>
            <a:ext cx="8229600" cy="4191000"/>
          </a:xfrm>
        </p:spPr>
        <p:txBody>
          <a:bodyPr/>
          <a:lstStyle/>
          <a:p>
            <a:pPr>
              <a:buNone/>
            </a:pPr>
            <a:r>
              <a:rPr lang="en-US" sz="4000" b="1" dirty="0" smtClean="0"/>
              <a:t>I.  Abraham.</a:t>
            </a:r>
          </a:p>
          <a:p>
            <a:pPr lvl="1">
              <a:buFont typeface="Wingdings" pitchFamily="2" charset="2"/>
              <a:buChar char="§"/>
            </a:pPr>
            <a:r>
              <a:rPr lang="en-US" sz="4000" b="1" dirty="0" smtClean="0">
                <a:solidFill>
                  <a:schemeClr val="accent2">
                    <a:lumMod val="60000"/>
                    <a:lumOff val="40000"/>
                  </a:schemeClr>
                </a:solidFill>
              </a:rPr>
              <a:t> Genesis 22:1-3</a:t>
            </a:r>
          </a:p>
          <a:p>
            <a:pPr lvl="2">
              <a:buNone/>
            </a:pPr>
            <a:r>
              <a:rPr lang="en-US" sz="3200" b="1" i="1" dirty="0" smtClean="0"/>
              <a:t>Why Offer a Child? </a:t>
            </a:r>
            <a:r>
              <a:rPr lang="en-US" sz="3200" b="1" dirty="0" smtClean="0"/>
              <a:t>(Deut. 12:29-32;             Jer. 19:4-6; Prov. 3:5-8). </a:t>
            </a:r>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animEffect transition="in" filter="fade">
                                      <p:cBhvr>
                                        <p:cTn id="7" dur="1000"/>
                                        <p:tgtEl>
                                          <p:spTgt spid="4099">
                                            <p:txEl>
                                              <p:pRg st="2" end="2"/>
                                            </p:txEl>
                                          </p:spTgt>
                                        </p:tgtEl>
                                      </p:cBhvr>
                                    </p:animEffect>
                                    <p:anim calcmode="lin" valueType="num">
                                      <p:cBhvr>
                                        <p:cTn id="8"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z="4800" b="1" dirty="0" smtClean="0">
                <a:latin typeface="Tahoma" pitchFamily="112" charset="0"/>
                <a:cs typeface="Tahoma" pitchFamily="112" charset="0"/>
              </a:rPr>
              <a:t>“Forsake All”</a:t>
            </a:r>
          </a:p>
        </p:txBody>
      </p:sp>
      <p:sp>
        <p:nvSpPr>
          <p:cNvPr id="4099" name="Content Placeholder 2"/>
          <p:cNvSpPr>
            <a:spLocks noGrp="1"/>
          </p:cNvSpPr>
          <p:nvPr>
            <p:ph idx="1"/>
          </p:nvPr>
        </p:nvSpPr>
        <p:spPr>
          <a:xfrm>
            <a:off x="457200" y="1828800"/>
            <a:ext cx="8382000" cy="4191000"/>
          </a:xfrm>
        </p:spPr>
        <p:txBody>
          <a:bodyPr/>
          <a:lstStyle/>
          <a:p>
            <a:pPr>
              <a:buNone/>
            </a:pPr>
            <a:r>
              <a:rPr lang="en-US" sz="4000" b="1" dirty="0" smtClean="0"/>
              <a:t>I.  Abraham.</a:t>
            </a:r>
          </a:p>
          <a:p>
            <a:pPr lvl="1">
              <a:buFont typeface="Wingdings" pitchFamily="2" charset="2"/>
              <a:buChar char="§"/>
            </a:pPr>
            <a:r>
              <a:rPr lang="en-US" sz="4000" b="1" dirty="0" smtClean="0">
                <a:solidFill>
                  <a:schemeClr val="accent2">
                    <a:lumMod val="60000"/>
                    <a:lumOff val="40000"/>
                  </a:schemeClr>
                </a:solidFill>
              </a:rPr>
              <a:t> Genesis 22:4-8</a:t>
            </a:r>
          </a:p>
          <a:p>
            <a:pPr lvl="2">
              <a:buNone/>
            </a:pPr>
            <a:r>
              <a:rPr lang="en-US" sz="3200" b="1" i="1" dirty="0" smtClean="0"/>
              <a:t>Tremendous Faith </a:t>
            </a:r>
            <a:r>
              <a:rPr lang="en-US" sz="3200" b="1" dirty="0" smtClean="0"/>
              <a:t>(Gen. 17:1-4).</a:t>
            </a:r>
          </a:p>
          <a:p>
            <a:pPr lvl="2">
              <a:buNone/>
            </a:pPr>
            <a:r>
              <a:rPr lang="en-US" sz="3200" b="1" i="1" dirty="0" smtClean="0"/>
              <a:t>Promised Son </a:t>
            </a:r>
            <a:r>
              <a:rPr lang="en-US" sz="3200" b="1" dirty="0" smtClean="0"/>
              <a:t>(Gen. 18:10-14).</a:t>
            </a:r>
          </a:p>
          <a:p>
            <a:pPr lvl="2">
              <a:buNone/>
            </a:pPr>
            <a:r>
              <a:rPr lang="en-US" sz="3200" b="1" i="1" dirty="0" smtClean="0"/>
              <a:t>Back from the dead </a:t>
            </a:r>
            <a:r>
              <a:rPr lang="en-US" sz="3200" b="1" dirty="0" smtClean="0"/>
              <a:t>(Heb. 11:17-19).</a:t>
            </a:r>
          </a:p>
          <a:p>
            <a:pPr lvl="2">
              <a:buNone/>
            </a:pPr>
            <a:r>
              <a:rPr lang="en-US" sz="3200" b="1" i="1" dirty="0" smtClean="0"/>
              <a:t>We should have the same faith </a:t>
            </a:r>
            <a:r>
              <a:rPr lang="en-US" sz="3200" b="1" dirty="0" smtClean="0"/>
              <a:t>(Gal. 3:6-9; 3:26-29; James 2:14-24).</a:t>
            </a:r>
            <a:endParaRPr lang="en-US" sz="3200" b="1" i="1" dirty="0" smtClean="0"/>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1000"/>
                                        <p:tgtEl>
                                          <p:spTgt spid="4099">
                                            <p:txEl>
                                              <p:pRg st="1" end="1"/>
                                            </p:txEl>
                                          </p:spTgt>
                                        </p:tgtEl>
                                      </p:cBhvr>
                                    </p:animEffect>
                                    <p:anim calcmode="lin" valueType="num">
                                      <p:cBhvr>
                                        <p:cTn id="8"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099">
                                            <p:txEl>
                                              <p:pRg st="2" end="2"/>
                                            </p:txEl>
                                          </p:spTgt>
                                        </p:tgtEl>
                                        <p:attrNameLst>
                                          <p:attrName>style.visibility</p:attrName>
                                        </p:attrNameLst>
                                      </p:cBhvr>
                                      <p:to>
                                        <p:strVal val="visible"/>
                                      </p:to>
                                    </p:set>
                                    <p:animEffect transition="in" filter="fade">
                                      <p:cBhvr>
                                        <p:cTn id="14" dur="1000"/>
                                        <p:tgtEl>
                                          <p:spTgt spid="4099">
                                            <p:txEl>
                                              <p:pRg st="2" end="2"/>
                                            </p:txEl>
                                          </p:spTgt>
                                        </p:tgtEl>
                                      </p:cBhvr>
                                    </p:animEffect>
                                    <p:anim calcmode="lin" valueType="num">
                                      <p:cBhvr>
                                        <p:cTn id="15"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099">
                                            <p:txEl>
                                              <p:pRg st="3" end="3"/>
                                            </p:txEl>
                                          </p:spTgt>
                                        </p:tgtEl>
                                        <p:attrNameLst>
                                          <p:attrName>style.visibility</p:attrName>
                                        </p:attrNameLst>
                                      </p:cBhvr>
                                      <p:to>
                                        <p:strVal val="visible"/>
                                      </p:to>
                                    </p:set>
                                    <p:animEffect transition="in" filter="fade">
                                      <p:cBhvr>
                                        <p:cTn id="21" dur="1000"/>
                                        <p:tgtEl>
                                          <p:spTgt spid="4099">
                                            <p:txEl>
                                              <p:pRg st="3" end="3"/>
                                            </p:txEl>
                                          </p:spTgt>
                                        </p:tgtEl>
                                      </p:cBhvr>
                                    </p:animEffect>
                                    <p:anim calcmode="lin" valueType="num">
                                      <p:cBhvr>
                                        <p:cTn id="22"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099">
                                            <p:txEl>
                                              <p:pRg st="4" end="4"/>
                                            </p:txEl>
                                          </p:spTgt>
                                        </p:tgtEl>
                                        <p:attrNameLst>
                                          <p:attrName>style.visibility</p:attrName>
                                        </p:attrNameLst>
                                      </p:cBhvr>
                                      <p:to>
                                        <p:strVal val="visible"/>
                                      </p:to>
                                    </p:set>
                                    <p:animEffect transition="in" filter="fade">
                                      <p:cBhvr>
                                        <p:cTn id="28" dur="1000"/>
                                        <p:tgtEl>
                                          <p:spTgt spid="4099">
                                            <p:txEl>
                                              <p:pRg st="4" end="4"/>
                                            </p:txEl>
                                          </p:spTgt>
                                        </p:tgtEl>
                                      </p:cBhvr>
                                    </p:animEffect>
                                    <p:anim calcmode="lin" valueType="num">
                                      <p:cBhvr>
                                        <p:cTn id="29"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099">
                                            <p:txEl>
                                              <p:pRg st="5" end="5"/>
                                            </p:txEl>
                                          </p:spTgt>
                                        </p:tgtEl>
                                        <p:attrNameLst>
                                          <p:attrName>style.visibility</p:attrName>
                                        </p:attrNameLst>
                                      </p:cBhvr>
                                      <p:to>
                                        <p:strVal val="visible"/>
                                      </p:to>
                                    </p:set>
                                    <p:animEffect transition="in" filter="fade">
                                      <p:cBhvr>
                                        <p:cTn id="35" dur="1000"/>
                                        <p:tgtEl>
                                          <p:spTgt spid="4099">
                                            <p:txEl>
                                              <p:pRg st="5" end="5"/>
                                            </p:txEl>
                                          </p:spTgt>
                                        </p:tgtEl>
                                      </p:cBhvr>
                                    </p:animEffect>
                                    <p:anim calcmode="lin" valueType="num">
                                      <p:cBhvr>
                                        <p:cTn id="36"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z="4800" b="1" dirty="0" smtClean="0">
                <a:latin typeface="Tahoma" pitchFamily="112" charset="0"/>
                <a:cs typeface="Tahoma" pitchFamily="112" charset="0"/>
              </a:rPr>
              <a:t>“Forsake All”</a:t>
            </a:r>
          </a:p>
        </p:txBody>
      </p:sp>
      <p:sp>
        <p:nvSpPr>
          <p:cNvPr id="4099" name="Content Placeholder 2"/>
          <p:cNvSpPr>
            <a:spLocks noGrp="1"/>
          </p:cNvSpPr>
          <p:nvPr>
            <p:ph idx="1"/>
          </p:nvPr>
        </p:nvSpPr>
        <p:spPr>
          <a:xfrm>
            <a:off x="457200" y="1828800"/>
            <a:ext cx="8382000" cy="4191000"/>
          </a:xfrm>
        </p:spPr>
        <p:txBody>
          <a:bodyPr/>
          <a:lstStyle/>
          <a:p>
            <a:pPr>
              <a:buNone/>
            </a:pPr>
            <a:r>
              <a:rPr lang="en-US" sz="4000" b="1" dirty="0" smtClean="0"/>
              <a:t>I.  Abraham.</a:t>
            </a:r>
          </a:p>
          <a:p>
            <a:pPr lvl="1">
              <a:buFont typeface="Wingdings" pitchFamily="2" charset="2"/>
              <a:buChar char="§"/>
            </a:pPr>
            <a:r>
              <a:rPr lang="en-US" sz="4000" b="1" dirty="0" smtClean="0">
                <a:solidFill>
                  <a:schemeClr val="accent2">
                    <a:lumMod val="60000"/>
                    <a:lumOff val="40000"/>
                  </a:schemeClr>
                </a:solidFill>
              </a:rPr>
              <a:t> Genesis 22:9-12</a:t>
            </a:r>
          </a:p>
          <a:p>
            <a:pPr lvl="2">
              <a:buNone/>
            </a:pPr>
            <a:r>
              <a:rPr lang="en-US" sz="3200" b="1" i="1" dirty="0" smtClean="0"/>
              <a:t>Faith in trial </a:t>
            </a:r>
            <a:r>
              <a:rPr lang="en-US" sz="3200" b="1" dirty="0" smtClean="0"/>
              <a:t>(Heb. 12:3-11).</a:t>
            </a:r>
          </a:p>
          <a:p>
            <a:pPr lvl="2">
              <a:buNone/>
            </a:pPr>
            <a:r>
              <a:rPr lang="en-US" sz="3200" b="1" i="1" dirty="0" smtClean="0"/>
              <a:t>Trials can lead to faith </a:t>
            </a:r>
            <a:r>
              <a:rPr lang="en-US" sz="3200" b="1" dirty="0" smtClean="0"/>
              <a:t>(James 1:2-4).</a:t>
            </a:r>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1000"/>
                                        <p:tgtEl>
                                          <p:spTgt spid="4099">
                                            <p:txEl>
                                              <p:pRg st="1" end="1"/>
                                            </p:txEl>
                                          </p:spTgt>
                                        </p:tgtEl>
                                      </p:cBhvr>
                                    </p:animEffect>
                                    <p:anim calcmode="lin" valueType="num">
                                      <p:cBhvr>
                                        <p:cTn id="8"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099">
                                            <p:txEl>
                                              <p:pRg st="2" end="2"/>
                                            </p:txEl>
                                          </p:spTgt>
                                        </p:tgtEl>
                                        <p:attrNameLst>
                                          <p:attrName>style.visibility</p:attrName>
                                        </p:attrNameLst>
                                      </p:cBhvr>
                                      <p:to>
                                        <p:strVal val="visible"/>
                                      </p:to>
                                    </p:set>
                                    <p:animEffect transition="in" filter="fade">
                                      <p:cBhvr>
                                        <p:cTn id="14" dur="1000"/>
                                        <p:tgtEl>
                                          <p:spTgt spid="4099">
                                            <p:txEl>
                                              <p:pRg st="2" end="2"/>
                                            </p:txEl>
                                          </p:spTgt>
                                        </p:tgtEl>
                                      </p:cBhvr>
                                    </p:animEffect>
                                    <p:anim calcmode="lin" valueType="num">
                                      <p:cBhvr>
                                        <p:cTn id="15"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099">
                                            <p:txEl>
                                              <p:pRg st="3" end="3"/>
                                            </p:txEl>
                                          </p:spTgt>
                                        </p:tgtEl>
                                        <p:attrNameLst>
                                          <p:attrName>style.visibility</p:attrName>
                                        </p:attrNameLst>
                                      </p:cBhvr>
                                      <p:to>
                                        <p:strVal val="visible"/>
                                      </p:to>
                                    </p:set>
                                    <p:animEffect transition="in" filter="fade">
                                      <p:cBhvr>
                                        <p:cTn id="21" dur="1000"/>
                                        <p:tgtEl>
                                          <p:spTgt spid="4099">
                                            <p:txEl>
                                              <p:pRg st="3" end="3"/>
                                            </p:txEl>
                                          </p:spTgt>
                                        </p:tgtEl>
                                      </p:cBhvr>
                                    </p:animEffect>
                                    <p:anim calcmode="lin" valueType="num">
                                      <p:cBhvr>
                                        <p:cTn id="22"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P101967898_template">
  <a:themeElements>
    <a:clrScheme name="Custom 61">
      <a:dk1>
        <a:srgbClr val="FFFFFF"/>
      </a:dk1>
      <a:lt1>
        <a:sysClr val="window" lastClr="FFFFFF"/>
      </a:lt1>
      <a:dk2>
        <a:srgbClr val="1F497D"/>
      </a:dk2>
      <a:lt2>
        <a:srgbClr val="FFBD82"/>
      </a:lt2>
      <a:accent1>
        <a:srgbClr val="B04827"/>
      </a:accent1>
      <a:accent2>
        <a:srgbClr val="C0504D"/>
      </a:accent2>
      <a:accent3>
        <a:srgbClr val="FFFFFF"/>
      </a:accent3>
      <a:accent4>
        <a:srgbClr val="8064A2"/>
      </a:accent4>
      <a:accent5>
        <a:srgbClr val="4BACC6"/>
      </a:accent5>
      <a:accent6>
        <a:srgbClr val="F79646"/>
      </a:accent6>
      <a:hlink>
        <a:srgbClr val="C49360"/>
      </a:hlink>
      <a:folHlink>
        <a:srgbClr val="A5A5A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E5BA5B0-BE98-4CB8-8DB4-FFC005C1CF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TP101967898_template</Template>
  <TotalTime>40</TotalTime>
  <Words>396</Words>
  <Application>Microsoft Office PowerPoint</Application>
  <PresentationFormat>On-screen Show (4:3)</PresentationFormat>
  <Paragraphs>50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TP101967898_template</vt:lpstr>
      <vt:lpstr>Luke 14:25-33</vt:lpstr>
      <vt:lpstr>Luke 14:25-33</vt:lpstr>
      <vt:lpstr>Luke 14:25-33</vt:lpstr>
      <vt:lpstr>Luke 14:25-33</vt:lpstr>
      <vt:lpstr>Luke 14:25-33</vt:lpstr>
      <vt:lpstr>“Forsake All”</vt:lpstr>
      <vt:lpstr>“Forsake All”</vt:lpstr>
      <vt:lpstr>“Forsake All”</vt:lpstr>
      <vt:lpstr>“Forsake All”</vt:lpstr>
      <vt:lpstr>“Forsake All”</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Luke 14:25-33</dc:title>
  <dc:subject/>
  <dc:creator>OlsenParkLaptop</dc:creator>
  <cp:keywords/>
  <dc:description/>
  <cp:lastModifiedBy>OlsenParkLaptop</cp:lastModifiedBy>
  <cp:revision>4</cp:revision>
  <dcterms:created xsi:type="dcterms:W3CDTF">2011-07-10T04:05:36Z</dcterms:created>
  <dcterms:modified xsi:type="dcterms:W3CDTF">2011-07-11T05:33:08Z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TC019678999991</vt:lpwstr>
  </property>
</Properties>
</file>