
<file path=[Content_Types].xml><?xml version="1.0" encoding="utf-8"?>
<Types xmlns="http://schemas.openxmlformats.org/package/2006/content-types">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3"/>
    <p:sldMasterId id="2147483652" r:id="rId4"/>
  </p:sldMasterIdLst>
  <p:handoutMasterIdLst>
    <p:handoutMasterId r:id="rId11"/>
  </p:handoutMasterIdLst>
  <p:sldIdLst>
    <p:sldId id="269" r:id="rId5"/>
    <p:sldId id="270" r:id="rId6"/>
    <p:sldId id="271" r:id="rId7"/>
    <p:sldId id="272" r:id="rId8"/>
    <p:sldId id="273" r:id="rId9"/>
    <p:sldId id="274" r:id="rId10"/>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33"/>
    <a:srgbClr val="336600"/>
    <a:srgbClr val="A2D1F1"/>
    <a:srgbClr val="292929"/>
    <a:srgbClr val="993300"/>
    <a:srgbClr val="003399"/>
    <a:srgbClr val="006600"/>
    <a:srgbClr val="4A647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7" autoAdjust="0"/>
    <p:restoredTop sz="94636" autoAdjust="0"/>
  </p:normalViewPr>
  <p:slideViewPr>
    <p:cSldViewPr>
      <p:cViewPr>
        <p:scale>
          <a:sx n="71" d="100"/>
          <a:sy n="71" d="100"/>
        </p:scale>
        <p:origin x="-105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0" d="100"/>
          <a:sy n="80" d="100"/>
        </p:scale>
        <p:origin x="-148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6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6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158ADE5-B5DA-4CEF-B992-4A2DD5C8E38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357874-D1C6-421F-A65B-03F1C48F038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D4580A-D80E-4E5C-999C-4B405191D38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228600"/>
            <a:ext cx="20955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61341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CAE9CD-07F1-4BB3-AEA6-FF69EFFBEBB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9FE516-9CBC-47D9-9B1F-31FE30C699A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4C8C1F-0D65-4119-8661-6199CC38889D}"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10305F-CB7A-4459-963F-F4179FB75C41}"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990600"/>
            <a:ext cx="39243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990600"/>
            <a:ext cx="39243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AB214B-0F4C-4ED3-9611-02AC4AFE00C4}"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74B7515-F385-4FD3-9907-178A9A9F8EC8}"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F849ACA-4464-47DD-8120-CF56D2D1C4F4}"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0EDF076-BF19-40A3-B1CB-7D7F07D6BFDC}"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3B3852-BAAE-43B7-B3CE-23305535BA2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717ADE-04E5-4753-8E6F-71CDF71AB98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7445A1-2533-4A7C-8122-85BA1516B396}"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A3F61B-DED6-4545-BB31-3FB66C1EC796}"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228600"/>
            <a:ext cx="20955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61341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254B01-243E-4A5B-9294-CD74B43026F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B6DAF6-838D-49B1-9762-0538F85FC0C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990600"/>
            <a:ext cx="39243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990600"/>
            <a:ext cx="39243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C854C34-6E18-4865-A530-EABDDACB825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400E02B-E982-4586-9D24-83F3410B262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6B01AB7-8CF4-4BE0-B1B7-CC9CB74E7B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BCEA274-98D7-4D65-B1DC-7B5ABC59B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03AE65-15C5-41A8-9AFC-C4BAC98FB11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4B9EAC2-855F-496D-9448-9DF808007F5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4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44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40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364D292-1C6B-42E3-A284-A544C7F9BAF8}" type="slidenum">
              <a:rPr lang="en-US"/>
              <a:pPr/>
              <a:t>‹#›</a:t>
            </a:fld>
            <a:endParaRPr lang="en-US"/>
          </a:p>
        </p:txBody>
      </p:sp>
      <p:sp>
        <p:nvSpPr>
          <p:cNvPr id="44045" name="Rectangle 13"/>
          <p:cNvSpPr>
            <a:spLocks noGrp="1" noChangeArrowheads="1"/>
          </p:cNvSpPr>
          <p:nvPr>
            <p:ph type="title"/>
          </p:nvPr>
        </p:nvSpPr>
        <p:spPr bwMode="auto">
          <a:xfrm>
            <a:off x="533400" y="228600"/>
            <a:ext cx="8382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44046" name="Rectangle 14"/>
          <p:cNvSpPr>
            <a:spLocks noGrp="1" noChangeArrowheads="1"/>
          </p:cNvSpPr>
          <p:nvPr>
            <p:ph type="body" idx="1"/>
          </p:nvPr>
        </p:nvSpPr>
        <p:spPr bwMode="auto">
          <a:xfrm>
            <a:off x="762000" y="990600"/>
            <a:ext cx="80010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l" rtl="0" fontAlgn="base">
        <a:spcBef>
          <a:spcPct val="0"/>
        </a:spcBef>
        <a:spcAft>
          <a:spcPct val="0"/>
        </a:spcAft>
        <a:defRPr sz="2800" b="1">
          <a:solidFill>
            <a:schemeClr val="tx1"/>
          </a:solidFill>
          <a:latin typeface="+mj-lt"/>
          <a:ea typeface="+mj-ea"/>
          <a:cs typeface="+mj-cs"/>
        </a:defRPr>
      </a:lvl1pPr>
      <a:lvl2pPr algn="l" rtl="0" fontAlgn="base">
        <a:spcBef>
          <a:spcPct val="0"/>
        </a:spcBef>
        <a:spcAft>
          <a:spcPct val="0"/>
        </a:spcAft>
        <a:defRPr sz="2800" b="1">
          <a:solidFill>
            <a:schemeClr val="tx1"/>
          </a:solidFill>
          <a:latin typeface="Arial" charset="0"/>
        </a:defRPr>
      </a:lvl2pPr>
      <a:lvl3pPr algn="l" rtl="0" fontAlgn="base">
        <a:spcBef>
          <a:spcPct val="0"/>
        </a:spcBef>
        <a:spcAft>
          <a:spcPct val="0"/>
        </a:spcAft>
        <a:defRPr sz="2800" b="1">
          <a:solidFill>
            <a:schemeClr val="tx1"/>
          </a:solidFill>
          <a:latin typeface="Arial" charset="0"/>
        </a:defRPr>
      </a:lvl3pPr>
      <a:lvl4pPr algn="l" rtl="0" fontAlgn="base">
        <a:spcBef>
          <a:spcPct val="0"/>
        </a:spcBef>
        <a:spcAft>
          <a:spcPct val="0"/>
        </a:spcAft>
        <a:defRPr sz="2800" b="1">
          <a:solidFill>
            <a:schemeClr val="tx1"/>
          </a:solidFill>
          <a:latin typeface="Arial" charset="0"/>
        </a:defRPr>
      </a:lvl4pPr>
      <a:lvl5pPr algn="l" rtl="0" fontAlgn="base">
        <a:spcBef>
          <a:spcPct val="0"/>
        </a:spcBef>
        <a:spcAft>
          <a:spcPct val="0"/>
        </a:spcAft>
        <a:defRPr sz="2800" b="1">
          <a:solidFill>
            <a:schemeClr val="tx1"/>
          </a:solidFill>
          <a:latin typeface="Arial" charset="0"/>
        </a:defRPr>
      </a:lvl5pPr>
      <a:lvl6pPr marL="457200" algn="l" rtl="0" fontAlgn="base">
        <a:spcBef>
          <a:spcPct val="0"/>
        </a:spcBef>
        <a:spcAft>
          <a:spcPct val="0"/>
        </a:spcAft>
        <a:defRPr sz="2800" b="1">
          <a:solidFill>
            <a:schemeClr val="tx1"/>
          </a:solidFill>
          <a:latin typeface="Arial" charset="0"/>
        </a:defRPr>
      </a:lvl6pPr>
      <a:lvl7pPr marL="914400" algn="l" rtl="0" fontAlgn="base">
        <a:spcBef>
          <a:spcPct val="0"/>
        </a:spcBef>
        <a:spcAft>
          <a:spcPct val="0"/>
        </a:spcAft>
        <a:defRPr sz="2800" b="1">
          <a:solidFill>
            <a:schemeClr val="tx1"/>
          </a:solidFill>
          <a:latin typeface="Arial" charset="0"/>
        </a:defRPr>
      </a:lvl7pPr>
      <a:lvl8pPr marL="1371600" algn="l" rtl="0" fontAlgn="base">
        <a:spcBef>
          <a:spcPct val="0"/>
        </a:spcBef>
        <a:spcAft>
          <a:spcPct val="0"/>
        </a:spcAft>
        <a:defRPr sz="2800" b="1">
          <a:solidFill>
            <a:schemeClr val="tx1"/>
          </a:solidFill>
          <a:latin typeface="Arial" charset="0"/>
        </a:defRPr>
      </a:lvl8pPr>
      <a:lvl9pPr marL="1828800" algn="l" rtl="0" fontAlgn="base">
        <a:spcBef>
          <a:spcPct val="0"/>
        </a:spcBef>
        <a:spcAft>
          <a:spcPct val="0"/>
        </a:spcAft>
        <a:defRPr sz="2800" b="1">
          <a:solidFill>
            <a:schemeClr val="tx1"/>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45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645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45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06CE48D-24B5-4B73-9CB6-77E5DBB3A7F9}" type="slidenum">
              <a:rPr lang="en-US"/>
              <a:pPr/>
              <a:t>‹#›</a:t>
            </a:fld>
            <a:endParaRPr lang="en-US"/>
          </a:p>
        </p:txBody>
      </p:sp>
      <p:sp>
        <p:nvSpPr>
          <p:cNvPr id="64525" name="Rectangle 13"/>
          <p:cNvSpPr>
            <a:spLocks noGrp="1" noChangeArrowheads="1"/>
          </p:cNvSpPr>
          <p:nvPr>
            <p:ph type="title"/>
          </p:nvPr>
        </p:nvSpPr>
        <p:spPr bwMode="auto">
          <a:xfrm>
            <a:off x="533400" y="228600"/>
            <a:ext cx="8382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64526" name="Rectangle 14"/>
          <p:cNvSpPr>
            <a:spLocks noGrp="1" noChangeArrowheads="1"/>
          </p:cNvSpPr>
          <p:nvPr>
            <p:ph type="body" idx="1"/>
          </p:nvPr>
        </p:nvSpPr>
        <p:spPr bwMode="auto">
          <a:xfrm>
            <a:off x="762000" y="990600"/>
            <a:ext cx="80010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l" rtl="0" fontAlgn="base">
        <a:spcBef>
          <a:spcPct val="0"/>
        </a:spcBef>
        <a:spcAft>
          <a:spcPct val="0"/>
        </a:spcAft>
        <a:defRPr sz="2800" b="1">
          <a:solidFill>
            <a:schemeClr val="bg1"/>
          </a:solidFill>
          <a:latin typeface="+mj-lt"/>
          <a:ea typeface="+mj-ea"/>
          <a:cs typeface="+mj-cs"/>
        </a:defRPr>
      </a:lvl1pPr>
      <a:lvl2pPr algn="l" rtl="0" fontAlgn="base">
        <a:spcBef>
          <a:spcPct val="0"/>
        </a:spcBef>
        <a:spcAft>
          <a:spcPct val="0"/>
        </a:spcAft>
        <a:defRPr sz="2800" b="1">
          <a:solidFill>
            <a:schemeClr val="bg1"/>
          </a:solidFill>
          <a:latin typeface="Arial" charset="0"/>
        </a:defRPr>
      </a:lvl2pPr>
      <a:lvl3pPr algn="l" rtl="0" fontAlgn="base">
        <a:spcBef>
          <a:spcPct val="0"/>
        </a:spcBef>
        <a:spcAft>
          <a:spcPct val="0"/>
        </a:spcAft>
        <a:defRPr sz="2800" b="1">
          <a:solidFill>
            <a:schemeClr val="bg1"/>
          </a:solidFill>
          <a:latin typeface="Arial" charset="0"/>
        </a:defRPr>
      </a:lvl3pPr>
      <a:lvl4pPr algn="l" rtl="0" fontAlgn="base">
        <a:spcBef>
          <a:spcPct val="0"/>
        </a:spcBef>
        <a:spcAft>
          <a:spcPct val="0"/>
        </a:spcAft>
        <a:defRPr sz="2800" b="1">
          <a:solidFill>
            <a:schemeClr val="bg1"/>
          </a:solidFill>
          <a:latin typeface="Arial" charset="0"/>
        </a:defRPr>
      </a:lvl4pPr>
      <a:lvl5pPr algn="l" rtl="0" fontAlgn="base">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chemeClr val="bg1"/>
          </a:solidFill>
          <a:latin typeface="Arial" charset="0"/>
        </a:defRPr>
      </a:lvl6pPr>
      <a:lvl7pPr marL="914400" algn="l" rtl="0" fontAlgn="base">
        <a:spcBef>
          <a:spcPct val="0"/>
        </a:spcBef>
        <a:spcAft>
          <a:spcPct val="0"/>
        </a:spcAft>
        <a:defRPr sz="2800" b="1">
          <a:solidFill>
            <a:schemeClr val="bg1"/>
          </a:solidFill>
          <a:latin typeface="Arial" charset="0"/>
        </a:defRPr>
      </a:lvl7pPr>
      <a:lvl8pPr marL="1371600" algn="l" rtl="0" fontAlgn="base">
        <a:spcBef>
          <a:spcPct val="0"/>
        </a:spcBef>
        <a:spcAft>
          <a:spcPct val="0"/>
        </a:spcAft>
        <a:defRPr sz="2800" b="1">
          <a:solidFill>
            <a:schemeClr val="bg1"/>
          </a:solidFill>
          <a:latin typeface="Arial" charset="0"/>
        </a:defRPr>
      </a:lvl8pPr>
      <a:lvl9pPr marL="1828800" algn="l" rtl="0" fontAlgn="base">
        <a:spcBef>
          <a:spcPct val="0"/>
        </a:spcBef>
        <a:spcAft>
          <a:spcPct val="0"/>
        </a:spcAft>
        <a:defRPr sz="2800" b="1">
          <a:solidFill>
            <a:schemeClr val="bg1"/>
          </a:solidFill>
          <a:latin typeface="Arial" charset="0"/>
        </a:defRPr>
      </a:lvl9pPr>
    </p:titleStyle>
    <p:bodyStyle>
      <a:lvl1pPr marL="342900" indent="-342900" algn="l" rtl="0" fontAlgn="base">
        <a:spcBef>
          <a:spcPct val="20000"/>
        </a:spcBef>
        <a:spcAft>
          <a:spcPct val="0"/>
        </a:spcAft>
        <a:buChar char="•"/>
        <a:defRPr sz="2800">
          <a:solidFill>
            <a:schemeClr val="bg1"/>
          </a:solidFill>
          <a:latin typeface="+mn-lt"/>
          <a:ea typeface="+mn-ea"/>
          <a:cs typeface="+mn-cs"/>
        </a:defRPr>
      </a:lvl1pPr>
      <a:lvl2pPr marL="742950" indent="-285750" algn="l" rtl="0" fontAlgn="base">
        <a:spcBef>
          <a:spcPct val="20000"/>
        </a:spcBef>
        <a:spcAft>
          <a:spcPct val="0"/>
        </a:spcAft>
        <a:buChar char="–"/>
        <a:defRPr sz="2400">
          <a:solidFill>
            <a:schemeClr val="bg1"/>
          </a:solidFill>
          <a:latin typeface="+mn-lt"/>
        </a:defRPr>
      </a:lvl2pPr>
      <a:lvl3pPr marL="1143000" indent="-228600" algn="l" rtl="0" fontAlgn="base">
        <a:spcBef>
          <a:spcPct val="20000"/>
        </a:spcBef>
        <a:spcAft>
          <a:spcPct val="0"/>
        </a:spcAft>
        <a:buChar char="•"/>
        <a:defRPr sz="2000">
          <a:solidFill>
            <a:schemeClr val="bg1"/>
          </a:solidFill>
          <a:latin typeface="+mn-lt"/>
        </a:defRPr>
      </a:lvl3pPr>
      <a:lvl4pPr marL="1600200" indent="-228600" algn="l" rtl="0" fontAlgn="base">
        <a:spcBef>
          <a:spcPct val="20000"/>
        </a:spcBef>
        <a:spcAft>
          <a:spcPct val="0"/>
        </a:spcAft>
        <a:buChar char="–"/>
        <a:defRPr>
          <a:solidFill>
            <a:schemeClr val="bg1"/>
          </a:solidFill>
          <a:latin typeface="+mn-lt"/>
        </a:defRPr>
      </a:lvl4pPr>
      <a:lvl5pPr marL="2057400" indent="-228600" algn="l" rtl="0" fontAlgn="base">
        <a:spcBef>
          <a:spcPct val="20000"/>
        </a:spcBef>
        <a:spcAft>
          <a:spcPct val="0"/>
        </a:spcAft>
        <a:buChar char="»"/>
        <a:defRPr sz="1600">
          <a:solidFill>
            <a:schemeClr val="bg1"/>
          </a:solidFill>
          <a:latin typeface="+mn-lt"/>
        </a:defRPr>
      </a:lvl5pPr>
      <a:lvl6pPr marL="2514600" indent="-228600" algn="l" rtl="0" fontAlgn="base">
        <a:spcBef>
          <a:spcPct val="20000"/>
        </a:spcBef>
        <a:spcAft>
          <a:spcPct val="0"/>
        </a:spcAft>
        <a:buChar char="»"/>
        <a:defRPr sz="1600">
          <a:solidFill>
            <a:schemeClr val="bg1"/>
          </a:solidFill>
          <a:latin typeface="+mn-lt"/>
        </a:defRPr>
      </a:lvl6pPr>
      <a:lvl7pPr marL="2971800" indent="-228600" algn="l" rtl="0" fontAlgn="base">
        <a:spcBef>
          <a:spcPct val="20000"/>
        </a:spcBef>
        <a:spcAft>
          <a:spcPct val="0"/>
        </a:spcAft>
        <a:buChar char="»"/>
        <a:defRPr sz="1600">
          <a:solidFill>
            <a:schemeClr val="bg1"/>
          </a:solidFill>
          <a:latin typeface="+mn-lt"/>
        </a:defRPr>
      </a:lvl7pPr>
      <a:lvl8pPr marL="3429000" indent="-228600" algn="l" rtl="0" fontAlgn="base">
        <a:spcBef>
          <a:spcPct val="20000"/>
        </a:spcBef>
        <a:spcAft>
          <a:spcPct val="0"/>
        </a:spcAft>
        <a:buChar char="»"/>
        <a:defRPr sz="1600">
          <a:solidFill>
            <a:schemeClr val="bg1"/>
          </a:solidFill>
          <a:latin typeface="+mn-lt"/>
        </a:defRPr>
      </a:lvl8pPr>
      <a:lvl9pPr marL="3886200" indent="-228600" algn="l" rtl="0" fontAlgn="base">
        <a:spcBef>
          <a:spcPct val="20000"/>
        </a:spcBef>
        <a:spcAft>
          <a:spcPct val="0"/>
        </a:spcAft>
        <a:buChar char="»"/>
        <a:defRPr sz="16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81000" y="228600"/>
            <a:ext cx="8534400" cy="838200"/>
          </a:xfrm>
        </p:spPr>
        <p:txBody>
          <a:bodyPr/>
          <a:lstStyle/>
          <a:p>
            <a:pPr algn="ctr"/>
            <a:r>
              <a:rPr lang="en-US" sz="4000" dirty="0" smtClean="0">
                <a:effectLst>
                  <a:outerShdw blurRad="38100" dist="38100" dir="2700000" algn="tl">
                    <a:srgbClr val="000000">
                      <a:alpha val="43137"/>
                    </a:srgbClr>
                  </a:outerShdw>
                </a:effectLst>
              </a:rPr>
              <a:t>Galatians 6:12-14</a:t>
            </a:r>
            <a:endParaRPr lang="en-US" sz="4000" dirty="0">
              <a:effectLst>
                <a:outerShdw blurRad="38100" dist="38100" dir="2700000" algn="tl">
                  <a:srgbClr val="000000">
                    <a:alpha val="43137"/>
                  </a:srgbClr>
                </a:outerShdw>
              </a:effectLst>
            </a:endParaRPr>
          </a:p>
        </p:txBody>
      </p:sp>
      <p:sp>
        <p:nvSpPr>
          <p:cNvPr id="124931" name="Rectangle 3"/>
          <p:cNvSpPr>
            <a:spLocks noGrp="1" noChangeArrowheads="1"/>
          </p:cNvSpPr>
          <p:nvPr>
            <p:ph type="body" idx="1"/>
          </p:nvPr>
        </p:nvSpPr>
        <p:spPr>
          <a:xfrm>
            <a:off x="381000" y="1066800"/>
            <a:ext cx="8382000" cy="4953000"/>
          </a:xfrm>
        </p:spPr>
        <p:txBody>
          <a:bodyPr/>
          <a:lstStyle/>
          <a:p>
            <a:pPr marL="0" indent="0">
              <a:buNone/>
            </a:pPr>
            <a:r>
              <a:rPr lang="en-US" b="1" dirty="0" smtClean="0">
                <a:effectLst>
                  <a:outerShdw blurRad="38100" dist="38100" dir="2700000" algn="tl">
                    <a:srgbClr val="000000">
                      <a:alpha val="43137"/>
                    </a:srgbClr>
                  </a:outerShdw>
                </a:effectLst>
              </a:rPr>
              <a:t>“As many as desire to make a good showing in the flesh, these would compel you to be circumcised, only that they may not suffer persecution for the cross of Christ. For not even those who are circumcised keep the law, but they desire to have you circumcised that they may boast in your flesh. But God forbid that I should boast except in the cross of our Lord Jesus Christ, by whom the world has been crucified to me, and I to the world” (NKJV).</a:t>
            </a:r>
            <a:endParaRPr lang="en-US"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4930"/>
                                        </p:tgtEl>
                                        <p:attrNameLst>
                                          <p:attrName>style.visibility</p:attrName>
                                        </p:attrNameLst>
                                      </p:cBhvr>
                                      <p:to>
                                        <p:strVal val="visible"/>
                                      </p:to>
                                    </p:set>
                                    <p:anim calcmode="lin" valueType="num">
                                      <p:cBhvr>
                                        <p:cTn id="7" dur="1000" fill="hold"/>
                                        <p:tgtEl>
                                          <p:spTgt spid="124930"/>
                                        </p:tgtEl>
                                        <p:attrNameLst>
                                          <p:attrName>ppt_x</p:attrName>
                                        </p:attrNameLst>
                                      </p:cBhvr>
                                      <p:tavLst>
                                        <p:tav tm="0">
                                          <p:val>
                                            <p:strVal val="#ppt_x-.2"/>
                                          </p:val>
                                        </p:tav>
                                        <p:tav tm="100000">
                                          <p:val>
                                            <p:strVal val="#ppt_x"/>
                                          </p:val>
                                        </p:tav>
                                      </p:tavLst>
                                    </p:anim>
                                    <p:anim calcmode="lin" valueType="num">
                                      <p:cBhvr>
                                        <p:cTn id="8" dur="1000" fill="hold"/>
                                        <p:tgtEl>
                                          <p:spTgt spid="1249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4930"/>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24931">
                                            <p:txEl>
                                              <p:pRg st="0" end="0"/>
                                            </p:txEl>
                                          </p:spTgt>
                                        </p:tgtEl>
                                        <p:attrNameLst>
                                          <p:attrName>style.visibility</p:attrName>
                                        </p:attrNameLst>
                                      </p:cBhvr>
                                      <p:to>
                                        <p:strVal val="visible"/>
                                      </p:to>
                                    </p:set>
                                    <p:animEffect transition="in" filter="fade">
                                      <p:cBhvr>
                                        <p:cTn id="12" dur="1000"/>
                                        <p:tgtEl>
                                          <p:spTgt spid="124931">
                                            <p:txEl>
                                              <p:pRg st="0" end="0"/>
                                            </p:txEl>
                                          </p:spTgt>
                                        </p:tgtEl>
                                      </p:cBhvr>
                                    </p:animEffect>
                                    <p:anim calcmode="lin" valueType="num">
                                      <p:cBhvr>
                                        <p:cTn id="13" dur="10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2493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p:bldP spid="1249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81000" y="228600"/>
            <a:ext cx="8534400" cy="838200"/>
          </a:xfrm>
        </p:spPr>
        <p:txBody>
          <a:bodyPr/>
          <a:lstStyle/>
          <a:p>
            <a:pPr algn="ctr"/>
            <a:r>
              <a:rPr lang="en-US" sz="4400" dirty="0" smtClean="0">
                <a:effectLst>
                  <a:outerShdw blurRad="38100" dist="38100" dir="2700000" algn="tl">
                    <a:srgbClr val="000000">
                      <a:alpha val="43137"/>
                    </a:srgbClr>
                  </a:outerShdw>
                </a:effectLst>
              </a:rPr>
              <a:t>Glorying in the Cross</a:t>
            </a:r>
            <a:endParaRPr lang="en-US" sz="4400" dirty="0">
              <a:effectLst>
                <a:outerShdw blurRad="38100" dist="38100" dir="2700000" algn="tl">
                  <a:srgbClr val="000000">
                    <a:alpha val="43137"/>
                  </a:srgbClr>
                </a:outerShdw>
              </a:effectLst>
            </a:endParaRPr>
          </a:p>
        </p:txBody>
      </p:sp>
      <p:sp>
        <p:nvSpPr>
          <p:cNvPr id="124931" name="Rectangle 3"/>
          <p:cNvSpPr>
            <a:spLocks noGrp="1" noChangeArrowheads="1"/>
          </p:cNvSpPr>
          <p:nvPr>
            <p:ph type="body" idx="1"/>
          </p:nvPr>
        </p:nvSpPr>
        <p:spPr>
          <a:xfrm>
            <a:off x="381000" y="2133600"/>
            <a:ext cx="8382000" cy="3886200"/>
          </a:xfrm>
        </p:spPr>
        <p:txBody>
          <a:bodyPr/>
          <a:lstStyle/>
          <a:p>
            <a:pPr marL="0" indent="0" algn="ctr">
              <a:buNone/>
            </a:pPr>
            <a:r>
              <a:rPr lang="en-US" sz="4400" b="1" i="1" dirty="0" smtClean="0">
                <a:effectLst>
                  <a:outerShdw blurRad="38100" dist="38100" dir="2700000" algn="tl">
                    <a:srgbClr val="000000">
                      <a:alpha val="43137"/>
                    </a:srgbClr>
                  </a:outerShdw>
                </a:effectLst>
              </a:rPr>
              <a:t>Some glory in their shame</a:t>
            </a:r>
            <a:r>
              <a:rPr lang="en-US" sz="4400" b="1" dirty="0" smtClean="0">
                <a:effectLst>
                  <a:outerShdw blurRad="38100" dist="38100" dir="2700000" algn="tl">
                    <a:srgbClr val="000000">
                      <a:alpha val="43137"/>
                    </a:srgbClr>
                  </a:outerShdw>
                </a:effectLst>
              </a:rPr>
              <a:t>  (Philippians 3:18-19).</a:t>
            </a:r>
            <a:endParaRPr lang="en-US" sz="44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4930"/>
                                        </p:tgtEl>
                                        <p:attrNameLst>
                                          <p:attrName>style.visibility</p:attrName>
                                        </p:attrNameLst>
                                      </p:cBhvr>
                                      <p:to>
                                        <p:strVal val="visible"/>
                                      </p:to>
                                    </p:set>
                                    <p:anim calcmode="lin" valueType="num">
                                      <p:cBhvr>
                                        <p:cTn id="7" dur="1000" fill="hold"/>
                                        <p:tgtEl>
                                          <p:spTgt spid="124930"/>
                                        </p:tgtEl>
                                        <p:attrNameLst>
                                          <p:attrName>ppt_x</p:attrName>
                                        </p:attrNameLst>
                                      </p:cBhvr>
                                      <p:tavLst>
                                        <p:tav tm="0">
                                          <p:val>
                                            <p:strVal val="#ppt_x-.2"/>
                                          </p:val>
                                        </p:tav>
                                        <p:tav tm="100000">
                                          <p:val>
                                            <p:strVal val="#ppt_x"/>
                                          </p:val>
                                        </p:tav>
                                      </p:tavLst>
                                    </p:anim>
                                    <p:anim calcmode="lin" valueType="num">
                                      <p:cBhvr>
                                        <p:cTn id="8" dur="1000" fill="hold"/>
                                        <p:tgtEl>
                                          <p:spTgt spid="1249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4930"/>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4931">
                                            <p:txEl>
                                              <p:pRg st="0" end="0"/>
                                            </p:txEl>
                                          </p:spTgt>
                                        </p:tgtEl>
                                        <p:attrNameLst>
                                          <p:attrName>style.visibility</p:attrName>
                                        </p:attrNameLst>
                                      </p:cBhvr>
                                      <p:to>
                                        <p:strVal val="visible"/>
                                      </p:to>
                                    </p:set>
                                    <p:animEffect transition="in" filter="fade">
                                      <p:cBhvr>
                                        <p:cTn id="14" dur="1000"/>
                                        <p:tgtEl>
                                          <p:spTgt spid="124931">
                                            <p:txEl>
                                              <p:pRg st="0" end="0"/>
                                            </p:txEl>
                                          </p:spTgt>
                                        </p:tgtEl>
                                      </p:cBhvr>
                                    </p:animEffect>
                                    <p:anim calcmode="lin" valueType="num">
                                      <p:cBhvr>
                                        <p:cTn id="15" dur="10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2493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p:bldP spid="1249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81000" y="228600"/>
            <a:ext cx="8534400" cy="838200"/>
          </a:xfrm>
        </p:spPr>
        <p:txBody>
          <a:bodyPr/>
          <a:lstStyle/>
          <a:p>
            <a:pPr algn="ctr"/>
            <a:r>
              <a:rPr lang="en-US" sz="4400" dirty="0" smtClean="0">
                <a:effectLst>
                  <a:outerShdw blurRad="38100" dist="38100" dir="2700000" algn="tl">
                    <a:srgbClr val="000000">
                      <a:alpha val="43137"/>
                    </a:srgbClr>
                  </a:outerShdw>
                </a:effectLst>
              </a:rPr>
              <a:t>Glorying in the Cross</a:t>
            </a:r>
            <a:endParaRPr lang="en-US" sz="4400" dirty="0">
              <a:effectLst>
                <a:outerShdw blurRad="38100" dist="38100" dir="2700000" algn="tl">
                  <a:srgbClr val="000000">
                    <a:alpha val="43137"/>
                  </a:srgbClr>
                </a:outerShdw>
              </a:effectLst>
            </a:endParaRPr>
          </a:p>
        </p:txBody>
      </p:sp>
      <p:sp>
        <p:nvSpPr>
          <p:cNvPr id="124931" name="Rectangle 3"/>
          <p:cNvSpPr>
            <a:spLocks noGrp="1" noChangeArrowheads="1"/>
          </p:cNvSpPr>
          <p:nvPr>
            <p:ph type="body" idx="1"/>
          </p:nvPr>
        </p:nvSpPr>
        <p:spPr>
          <a:xfrm>
            <a:off x="304800" y="1219200"/>
            <a:ext cx="8534400" cy="4800600"/>
          </a:xfrm>
        </p:spPr>
        <p:txBody>
          <a:bodyPr/>
          <a:lstStyle/>
          <a:p>
            <a:pPr marL="571500" indent="-571500">
              <a:buAutoNum type="romanUcPeriod"/>
            </a:pPr>
            <a:r>
              <a:rPr lang="en-US" sz="3200" b="1" spc="-90" dirty="0" smtClean="0">
                <a:effectLst>
                  <a:outerShdw blurRad="38100" dist="38100" dir="2700000" algn="tl">
                    <a:srgbClr val="000000">
                      <a:alpha val="43137"/>
                    </a:srgbClr>
                  </a:outerShdw>
                </a:effectLst>
              </a:rPr>
              <a:t>The futility of glorying in material things .</a:t>
            </a:r>
          </a:p>
          <a:p>
            <a:pPr marL="971550" lvl="1" indent="-571500">
              <a:buFont typeface="+mj-lt"/>
              <a:buAutoNum type="alphaUcPeriod"/>
            </a:pPr>
            <a:r>
              <a:rPr lang="en-US" sz="2800" b="1" spc="-90" dirty="0" smtClean="0">
                <a:effectLst>
                  <a:outerShdw blurRad="38100" dist="38100" dir="2700000" algn="tl">
                    <a:srgbClr val="000000">
                      <a:alpha val="43137"/>
                    </a:srgbClr>
                  </a:outerShdw>
                </a:effectLst>
              </a:rPr>
              <a:t>Paul could have done this (Phil. 3:4-11).</a:t>
            </a:r>
          </a:p>
          <a:p>
            <a:pPr marL="971550" lvl="1" indent="-571500">
              <a:buFont typeface="+mj-lt"/>
              <a:buAutoNum type="alphaUcPeriod"/>
            </a:pPr>
            <a:r>
              <a:rPr lang="en-US" sz="2800" b="1" spc="-90" dirty="0" smtClean="0">
                <a:effectLst>
                  <a:outerShdw blurRad="38100" dist="38100" dir="2700000" algn="tl">
                    <a:srgbClr val="000000">
                      <a:alpha val="43137"/>
                    </a:srgbClr>
                  </a:outerShdw>
                </a:effectLst>
              </a:rPr>
              <a:t>Our affections must be on heavenly things (Col. 3:1-3).</a:t>
            </a:r>
          </a:p>
          <a:p>
            <a:pPr marL="971550" lvl="1" indent="-571500">
              <a:buFont typeface="+mj-lt"/>
              <a:buAutoNum type="alphaUcPeriod"/>
            </a:pPr>
            <a:r>
              <a:rPr lang="en-US" sz="2800" b="1" spc="-90" dirty="0" smtClean="0">
                <a:effectLst>
                  <a:outerShdw blurRad="38100" dist="38100" dir="2700000" algn="tl">
                    <a:srgbClr val="000000">
                      <a:alpha val="43137"/>
                    </a:srgbClr>
                  </a:outerShdw>
                </a:effectLst>
              </a:rPr>
              <a:t>Material Things…</a:t>
            </a:r>
          </a:p>
          <a:p>
            <a:pPr marL="1371600" lvl="2" indent="-571500">
              <a:buFont typeface="+mj-lt"/>
              <a:buAutoNum type="arabicPeriod"/>
            </a:pPr>
            <a:r>
              <a:rPr lang="en-US" sz="2400" b="1" spc="-90" dirty="0" smtClean="0">
                <a:effectLst>
                  <a:outerShdw blurRad="38100" dist="38100" dir="2700000" algn="tl">
                    <a:srgbClr val="000000">
                      <a:alpha val="43137"/>
                    </a:srgbClr>
                  </a:outerShdw>
                </a:effectLst>
              </a:rPr>
              <a:t>Can be destroyed (Matt. 6:19-21). </a:t>
            </a:r>
          </a:p>
          <a:p>
            <a:pPr marL="1371600" lvl="2" indent="-571500">
              <a:buFont typeface="+mj-lt"/>
              <a:buAutoNum type="arabicPeriod"/>
            </a:pPr>
            <a:r>
              <a:rPr lang="en-US" sz="2400" b="1" spc="-90" dirty="0" smtClean="0">
                <a:effectLst>
                  <a:outerShdw blurRad="38100" dist="38100" dir="2700000" algn="tl">
                    <a:srgbClr val="000000">
                      <a:alpha val="43137"/>
                    </a:srgbClr>
                  </a:outerShdw>
                </a:effectLst>
              </a:rPr>
              <a:t>Can’t go with us in death ( 1 Tim. 6:6-7).</a:t>
            </a:r>
          </a:p>
          <a:p>
            <a:pPr marL="971550" lvl="1" indent="-571500">
              <a:buFont typeface="+mj-lt"/>
              <a:buAutoNum type="alphaUcPeriod"/>
            </a:pPr>
            <a:r>
              <a:rPr lang="en-US" sz="2800" b="1" spc="-90" dirty="0" smtClean="0">
                <a:effectLst>
                  <a:outerShdw blurRad="38100" dist="38100" dir="2700000" algn="tl">
                    <a:srgbClr val="000000">
                      <a:alpha val="43137"/>
                    </a:srgbClr>
                  </a:outerShdw>
                </a:effectLst>
              </a:rPr>
              <a:t>Salvation does not come through material things (1 Peter. 1:17-19). </a:t>
            </a:r>
            <a:endParaRPr lang="en-US" sz="2800" b="1" spc="-90"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fade">
                                      <p:cBhvr>
                                        <p:cTn id="7" dur="1000"/>
                                        <p:tgtEl>
                                          <p:spTgt spid="124931">
                                            <p:txEl>
                                              <p:pRg st="0" end="0"/>
                                            </p:txEl>
                                          </p:spTgt>
                                        </p:tgtEl>
                                      </p:cBhvr>
                                    </p:animEffect>
                                    <p:anim calcmode="lin" valueType="num">
                                      <p:cBhvr>
                                        <p:cTn id="8" dur="10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49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4931">
                                            <p:txEl>
                                              <p:pRg st="1" end="1"/>
                                            </p:txEl>
                                          </p:spTgt>
                                        </p:tgtEl>
                                        <p:attrNameLst>
                                          <p:attrName>style.visibility</p:attrName>
                                        </p:attrNameLst>
                                      </p:cBhvr>
                                      <p:to>
                                        <p:strVal val="visible"/>
                                      </p:to>
                                    </p:set>
                                    <p:animEffect transition="in" filter="fade">
                                      <p:cBhvr>
                                        <p:cTn id="14" dur="1000"/>
                                        <p:tgtEl>
                                          <p:spTgt spid="124931">
                                            <p:txEl>
                                              <p:pRg st="1" end="1"/>
                                            </p:txEl>
                                          </p:spTgt>
                                        </p:tgtEl>
                                      </p:cBhvr>
                                    </p:animEffect>
                                    <p:anim calcmode="lin" valueType="num">
                                      <p:cBhvr>
                                        <p:cTn id="15" dur="1000" fill="hold"/>
                                        <p:tgtEl>
                                          <p:spTgt spid="1249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49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4931">
                                            <p:txEl>
                                              <p:pRg st="2" end="2"/>
                                            </p:txEl>
                                          </p:spTgt>
                                        </p:tgtEl>
                                        <p:attrNameLst>
                                          <p:attrName>style.visibility</p:attrName>
                                        </p:attrNameLst>
                                      </p:cBhvr>
                                      <p:to>
                                        <p:strVal val="visible"/>
                                      </p:to>
                                    </p:set>
                                    <p:animEffect transition="in" filter="fade">
                                      <p:cBhvr>
                                        <p:cTn id="21" dur="1000"/>
                                        <p:tgtEl>
                                          <p:spTgt spid="124931">
                                            <p:txEl>
                                              <p:pRg st="2" end="2"/>
                                            </p:txEl>
                                          </p:spTgt>
                                        </p:tgtEl>
                                      </p:cBhvr>
                                    </p:animEffect>
                                    <p:anim calcmode="lin" valueType="num">
                                      <p:cBhvr>
                                        <p:cTn id="22" dur="1000" fill="hold"/>
                                        <p:tgtEl>
                                          <p:spTgt spid="1249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49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4931">
                                            <p:txEl>
                                              <p:pRg st="3" end="3"/>
                                            </p:txEl>
                                          </p:spTgt>
                                        </p:tgtEl>
                                        <p:attrNameLst>
                                          <p:attrName>style.visibility</p:attrName>
                                        </p:attrNameLst>
                                      </p:cBhvr>
                                      <p:to>
                                        <p:strVal val="visible"/>
                                      </p:to>
                                    </p:set>
                                    <p:animEffect transition="in" filter="fade">
                                      <p:cBhvr>
                                        <p:cTn id="28" dur="1000"/>
                                        <p:tgtEl>
                                          <p:spTgt spid="124931">
                                            <p:txEl>
                                              <p:pRg st="3" end="3"/>
                                            </p:txEl>
                                          </p:spTgt>
                                        </p:tgtEl>
                                      </p:cBhvr>
                                    </p:animEffect>
                                    <p:anim calcmode="lin" valueType="num">
                                      <p:cBhvr>
                                        <p:cTn id="29" dur="1000" fill="hold"/>
                                        <p:tgtEl>
                                          <p:spTgt spid="12493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49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4931">
                                            <p:txEl>
                                              <p:pRg st="4" end="4"/>
                                            </p:txEl>
                                          </p:spTgt>
                                        </p:tgtEl>
                                        <p:attrNameLst>
                                          <p:attrName>style.visibility</p:attrName>
                                        </p:attrNameLst>
                                      </p:cBhvr>
                                      <p:to>
                                        <p:strVal val="visible"/>
                                      </p:to>
                                    </p:set>
                                    <p:animEffect transition="in" filter="fade">
                                      <p:cBhvr>
                                        <p:cTn id="35" dur="1000"/>
                                        <p:tgtEl>
                                          <p:spTgt spid="124931">
                                            <p:txEl>
                                              <p:pRg st="4" end="4"/>
                                            </p:txEl>
                                          </p:spTgt>
                                        </p:tgtEl>
                                      </p:cBhvr>
                                    </p:animEffect>
                                    <p:anim calcmode="lin" valueType="num">
                                      <p:cBhvr>
                                        <p:cTn id="36" dur="1000" fill="hold"/>
                                        <p:tgtEl>
                                          <p:spTgt spid="12493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49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4931">
                                            <p:txEl>
                                              <p:pRg st="5" end="5"/>
                                            </p:txEl>
                                          </p:spTgt>
                                        </p:tgtEl>
                                        <p:attrNameLst>
                                          <p:attrName>style.visibility</p:attrName>
                                        </p:attrNameLst>
                                      </p:cBhvr>
                                      <p:to>
                                        <p:strVal val="visible"/>
                                      </p:to>
                                    </p:set>
                                    <p:animEffect transition="in" filter="fade">
                                      <p:cBhvr>
                                        <p:cTn id="42" dur="1000"/>
                                        <p:tgtEl>
                                          <p:spTgt spid="124931">
                                            <p:txEl>
                                              <p:pRg st="5" end="5"/>
                                            </p:txEl>
                                          </p:spTgt>
                                        </p:tgtEl>
                                      </p:cBhvr>
                                    </p:animEffect>
                                    <p:anim calcmode="lin" valueType="num">
                                      <p:cBhvr>
                                        <p:cTn id="43" dur="1000" fill="hold"/>
                                        <p:tgtEl>
                                          <p:spTgt spid="12493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493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4931">
                                            <p:txEl>
                                              <p:pRg st="6" end="6"/>
                                            </p:txEl>
                                          </p:spTgt>
                                        </p:tgtEl>
                                        <p:attrNameLst>
                                          <p:attrName>style.visibility</p:attrName>
                                        </p:attrNameLst>
                                      </p:cBhvr>
                                      <p:to>
                                        <p:strVal val="visible"/>
                                      </p:to>
                                    </p:set>
                                    <p:animEffect transition="in" filter="fade">
                                      <p:cBhvr>
                                        <p:cTn id="49" dur="1000"/>
                                        <p:tgtEl>
                                          <p:spTgt spid="124931">
                                            <p:txEl>
                                              <p:pRg st="6" end="6"/>
                                            </p:txEl>
                                          </p:spTgt>
                                        </p:tgtEl>
                                      </p:cBhvr>
                                    </p:animEffect>
                                    <p:anim calcmode="lin" valueType="num">
                                      <p:cBhvr>
                                        <p:cTn id="50" dur="1000" fill="hold"/>
                                        <p:tgtEl>
                                          <p:spTgt spid="12493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2493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81000" y="228600"/>
            <a:ext cx="8534400" cy="838200"/>
          </a:xfrm>
        </p:spPr>
        <p:txBody>
          <a:bodyPr/>
          <a:lstStyle/>
          <a:p>
            <a:pPr algn="ctr"/>
            <a:r>
              <a:rPr lang="en-US" sz="4400" dirty="0" smtClean="0">
                <a:effectLst>
                  <a:outerShdw blurRad="38100" dist="38100" dir="2700000" algn="tl">
                    <a:srgbClr val="000000">
                      <a:alpha val="43137"/>
                    </a:srgbClr>
                  </a:outerShdw>
                </a:effectLst>
              </a:rPr>
              <a:t>Glorying in the Cross</a:t>
            </a:r>
            <a:endParaRPr lang="en-US" sz="4400" dirty="0">
              <a:effectLst>
                <a:outerShdw blurRad="38100" dist="38100" dir="2700000" algn="tl">
                  <a:srgbClr val="000000">
                    <a:alpha val="43137"/>
                  </a:srgbClr>
                </a:outerShdw>
              </a:effectLst>
            </a:endParaRPr>
          </a:p>
        </p:txBody>
      </p:sp>
      <p:sp>
        <p:nvSpPr>
          <p:cNvPr id="124931" name="Rectangle 3"/>
          <p:cNvSpPr>
            <a:spLocks noGrp="1" noChangeArrowheads="1"/>
          </p:cNvSpPr>
          <p:nvPr>
            <p:ph type="body" idx="1"/>
          </p:nvPr>
        </p:nvSpPr>
        <p:spPr>
          <a:xfrm>
            <a:off x="304800" y="1219200"/>
            <a:ext cx="8534400" cy="4800600"/>
          </a:xfrm>
        </p:spPr>
        <p:txBody>
          <a:bodyPr/>
          <a:lstStyle/>
          <a:p>
            <a:pPr marL="571500" indent="-571500">
              <a:buFont typeface="+mj-lt"/>
              <a:buAutoNum type="romanUcPeriod" startAt="2"/>
            </a:pPr>
            <a:r>
              <a:rPr lang="en-US" sz="3200" b="1" spc="-90" dirty="0" smtClean="0">
                <a:effectLst>
                  <a:outerShdw blurRad="38100" dist="38100" dir="2700000" algn="tl">
                    <a:srgbClr val="000000">
                      <a:alpha val="43137"/>
                    </a:srgbClr>
                  </a:outerShdw>
                </a:effectLst>
              </a:rPr>
              <a:t>Christians should glory in the cross.</a:t>
            </a:r>
          </a:p>
          <a:p>
            <a:pPr marL="971550" lvl="1" indent="-571500">
              <a:buFont typeface="+mj-lt"/>
              <a:buAutoNum type="alphaUcPeriod"/>
            </a:pPr>
            <a:r>
              <a:rPr lang="en-US" sz="2800" b="1" spc="-90" dirty="0" smtClean="0">
                <a:effectLst>
                  <a:outerShdw blurRad="38100" dist="38100" dir="2700000" algn="tl">
                    <a:srgbClr val="000000">
                      <a:alpha val="43137"/>
                    </a:srgbClr>
                  </a:outerShdw>
                </a:effectLst>
              </a:rPr>
              <a:t>To some—a stumbling-block (1 Cor. 1:22-24).</a:t>
            </a:r>
          </a:p>
          <a:p>
            <a:pPr marL="971550" lvl="1" indent="-571500">
              <a:buFont typeface="+mj-lt"/>
              <a:buAutoNum type="alphaUcPeriod"/>
            </a:pPr>
            <a:r>
              <a:rPr lang="en-US" sz="2800" b="1" spc="-90" dirty="0" smtClean="0">
                <a:effectLst>
                  <a:outerShdw blurRad="38100" dist="38100" dir="2700000" algn="tl">
                    <a:srgbClr val="000000">
                      <a:alpha val="43137"/>
                    </a:srgbClr>
                  </a:outerShdw>
                </a:effectLst>
              </a:rPr>
              <a:t>It is something in which to glory because…</a:t>
            </a:r>
          </a:p>
          <a:p>
            <a:pPr marL="1371600" lvl="2" indent="-571500">
              <a:buFont typeface="+mj-lt"/>
              <a:buAutoNum type="arabicPeriod"/>
            </a:pPr>
            <a:r>
              <a:rPr lang="en-US" sz="2800" b="1" spc="-90" dirty="0" smtClean="0">
                <a:effectLst>
                  <a:outerShdw blurRad="38100" dist="38100" dir="2700000" algn="tl">
                    <a:srgbClr val="000000">
                      <a:alpha val="43137"/>
                    </a:srgbClr>
                  </a:outerShdw>
                </a:effectLst>
              </a:rPr>
              <a:t>It shows the love of Christ (Rom. 5:6-11).</a:t>
            </a:r>
          </a:p>
          <a:p>
            <a:pPr marL="1371600" lvl="2" indent="-571500">
              <a:buFont typeface="+mj-lt"/>
              <a:buAutoNum type="arabicPeriod"/>
            </a:pPr>
            <a:r>
              <a:rPr lang="en-US" sz="2800" b="1" spc="-90" dirty="0" smtClean="0">
                <a:effectLst>
                  <a:outerShdw blurRad="38100" dist="38100" dir="2700000" algn="tl">
                    <a:srgbClr val="000000">
                      <a:alpha val="43137"/>
                    </a:srgbClr>
                  </a:outerShdw>
                </a:effectLst>
              </a:rPr>
              <a:t>The innocent suffered for the guilty               (1 Pet. 2:22-25).</a:t>
            </a:r>
          </a:p>
          <a:p>
            <a:pPr marL="1371600" lvl="2" indent="-571500">
              <a:buFont typeface="+mj-lt"/>
              <a:buAutoNum type="arabicPeriod"/>
            </a:pPr>
            <a:r>
              <a:rPr lang="en-US" sz="2800" b="1" spc="-90" dirty="0" smtClean="0">
                <a:effectLst>
                  <a:outerShdw blurRad="38100" dist="38100" dir="2700000" algn="tl">
                    <a:srgbClr val="000000">
                      <a:alpha val="43137"/>
                    </a:srgbClr>
                  </a:outerShdw>
                </a:effectLst>
              </a:rPr>
              <a:t>It brings reconciliation (2 Cor. 5:18-19).</a:t>
            </a:r>
          </a:p>
          <a:p>
            <a:pPr marL="1371600" lvl="2" indent="-571500">
              <a:buFont typeface="+mj-lt"/>
              <a:buAutoNum type="arabicPeriod"/>
            </a:pPr>
            <a:r>
              <a:rPr lang="en-US" sz="2800" b="1" spc="-90" dirty="0" smtClean="0">
                <a:effectLst>
                  <a:outerShdw blurRad="38100" dist="38100" dir="2700000" algn="tl">
                    <a:srgbClr val="000000">
                      <a:alpha val="43137"/>
                    </a:srgbClr>
                  </a:outerShdw>
                </a:effectLst>
              </a:rPr>
              <a:t>Without it there is no remission (Heb. 9:22).</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fade">
                                      <p:cBhvr>
                                        <p:cTn id="7" dur="1000"/>
                                        <p:tgtEl>
                                          <p:spTgt spid="124931">
                                            <p:txEl>
                                              <p:pRg st="0" end="0"/>
                                            </p:txEl>
                                          </p:spTgt>
                                        </p:tgtEl>
                                      </p:cBhvr>
                                    </p:animEffect>
                                    <p:anim calcmode="lin" valueType="num">
                                      <p:cBhvr>
                                        <p:cTn id="8" dur="10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49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4931">
                                            <p:txEl>
                                              <p:pRg st="1" end="1"/>
                                            </p:txEl>
                                          </p:spTgt>
                                        </p:tgtEl>
                                        <p:attrNameLst>
                                          <p:attrName>style.visibility</p:attrName>
                                        </p:attrNameLst>
                                      </p:cBhvr>
                                      <p:to>
                                        <p:strVal val="visible"/>
                                      </p:to>
                                    </p:set>
                                    <p:animEffect transition="in" filter="fade">
                                      <p:cBhvr>
                                        <p:cTn id="14" dur="1000"/>
                                        <p:tgtEl>
                                          <p:spTgt spid="124931">
                                            <p:txEl>
                                              <p:pRg st="1" end="1"/>
                                            </p:txEl>
                                          </p:spTgt>
                                        </p:tgtEl>
                                      </p:cBhvr>
                                    </p:animEffect>
                                    <p:anim calcmode="lin" valueType="num">
                                      <p:cBhvr>
                                        <p:cTn id="15" dur="1000" fill="hold"/>
                                        <p:tgtEl>
                                          <p:spTgt spid="1249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49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4931">
                                            <p:txEl>
                                              <p:pRg st="2" end="2"/>
                                            </p:txEl>
                                          </p:spTgt>
                                        </p:tgtEl>
                                        <p:attrNameLst>
                                          <p:attrName>style.visibility</p:attrName>
                                        </p:attrNameLst>
                                      </p:cBhvr>
                                      <p:to>
                                        <p:strVal val="visible"/>
                                      </p:to>
                                    </p:set>
                                    <p:animEffect transition="in" filter="fade">
                                      <p:cBhvr>
                                        <p:cTn id="21" dur="1000"/>
                                        <p:tgtEl>
                                          <p:spTgt spid="124931">
                                            <p:txEl>
                                              <p:pRg st="2" end="2"/>
                                            </p:txEl>
                                          </p:spTgt>
                                        </p:tgtEl>
                                      </p:cBhvr>
                                    </p:animEffect>
                                    <p:anim calcmode="lin" valueType="num">
                                      <p:cBhvr>
                                        <p:cTn id="22" dur="1000" fill="hold"/>
                                        <p:tgtEl>
                                          <p:spTgt spid="1249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49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4931">
                                            <p:txEl>
                                              <p:pRg st="3" end="3"/>
                                            </p:txEl>
                                          </p:spTgt>
                                        </p:tgtEl>
                                        <p:attrNameLst>
                                          <p:attrName>style.visibility</p:attrName>
                                        </p:attrNameLst>
                                      </p:cBhvr>
                                      <p:to>
                                        <p:strVal val="visible"/>
                                      </p:to>
                                    </p:set>
                                    <p:animEffect transition="in" filter="fade">
                                      <p:cBhvr>
                                        <p:cTn id="28" dur="1000"/>
                                        <p:tgtEl>
                                          <p:spTgt spid="124931">
                                            <p:txEl>
                                              <p:pRg st="3" end="3"/>
                                            </p:txEl>
                                          </p:spTgt>
                                        </p:tgtEl>
                                      </p:cBhvr>
                                    </p:animEffect>
                                    <p:anim calcmode="lin" valueType="num">
                                      <p:cBhvr>
                                        <p:cTn id="29" dur="1000" fill="hold"/>
                                        <p:tgtEl>
                                          <p:spTgt spid="12493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49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4931">
                                            <p:txEl>
                                              <p:pRg st="4" end="4"/>
                                            </p:txEl>
                                          </p:spTgt>
                                        </p:tgtEl>
                                        <p:attrNameLst>
                                          <p:attrName>style.visibility</p:attrName>
                                        </p:attrNameLst>
                                      </p:cBhvr>
                                      <p:to>
                                        <p:strVal val="visible"/>
                                      </p:to>
                                    </p:set>
                                    <p:animEffect transition="in" filter="fade">
                                      <p:cBhvr>
                                        <p:cTn id="35" dur="1000"/>
                                        <p:tgtEl>
                                          <p:spTgt spid="124931">
                                            <p:txEl>
                                              <p:pRg st="4" end="4"/>
                                            </p:txEl>
                                          </p:spTgt>
                                        </p:tgtEl>
                                      </p:cBhvr>
                                    </p:animEffect>
                                    <p:anim calcmode="lin" valueType="num">
                                      <p:cBhvr>
                                        <p:cTn id="36" dur="1000" fill="hold"/>
                                        <p:tgtEl>
                                          <p:spTgt spid="12493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49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4931">
                                            <p:txEl>
                                              <p:pRg st="5" end="5"/>
                                            </p:txEl>
                                          </p:spTgt>
                                        </p:tgtEl>
                                        <p:attrNameLst>
                                          <p:attrName>style.visibility</p:attrName>
                                        </p:attrNameLst>
                                      </p:cBhvr>
                                      <p:to>
                                        <p:strVal val="visible"/>
                                      </p:to>
                                    </p:set>
                                    <p:animEffect transition="in" filter="fade">
                                      <p:cBhvr>
                                        <p:cTn id="42" dur="1000"/>
                                        <p:tgtEl>
                                          <p:spTgt spid="124931">
                                            <p:txEl>
                                              <p:pRg st="5" end="5"/>
                                            </p:txEl>
                                          </p:spTgt>
                                        </p:tgtEl>
                                      </p:cBhvr>
                                    </p:animEffect>
                                    <p:anim calcmode="lin" valueType="num">
                                      <p:cBhvr>
                                        <p:cTn id="43" dur="1000" fill="hold"/>
                                        <p:tgtEl>
                                          <p:spTgt spid="12493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493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4931">
                                            <p:txEl>
                                              <p:pRg st="6" end="6"/>
                                            </p:txEl>
                                          </p:spTgt>
                                        </p:tgtEl>
                                        <p:attrNameLst>
                                          <p:attrName>style.visibility</p:attrName>
                                        </p:attrNameLst>
                                      </p:cBhvr>
                                      <p:to>
                                        <p:strVal val="visible"/>
                                      </p:to>
                                    </p:set>
                                    <p:animEffect transition="in" filter="fade">
                                      <p:cBhvr>
                                        <p:cTn id="49" dur="1000"/>
                                        <p:tgtEl>
                                          <p:spTgt spid="124931">
                                            <p:txEl>
                                              <p:pRg st="6" end="6"/>
                                            </p:txEl>
                                          </p:spTgt>
                                        </p:tgtEl>
                                      </p:cBhvr>
                                    </p:animEffect>
                                    <p:anim calcmode="lin" valueType="num">
                                      <p:cBhvr>
                                        <p:cTn id="50" dur="1000" fill="hold"/>
                                        <p:tgtEl>
                                          <p:spTgt spid="12493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2493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81000" y="228600"/>
            <a:ext cx="8534400" cy="838200"/>
          </a:xfrm>
        </p:spPr>
        <p:txBody>
          <a:bodyPr/>
          <a:lstStyle/>
          <a:p>
            <a:pPr algn="ctr"/>
            <a:r>
              <a:rPr lang="en-US" sz="4400" dirty="0" smtClean="0">
                <a:effectLst>
                  <a:outerShdw blurRad="38100" dist="38100" dir="2700000" algn="tl">
                    <a:srgbClr val="000000">
                      <a:alpha val="43137"/>
                    </a:srgbClr>
                  </a:outerShdw>
                </a:effectLst>
              </a:rPr>
              <a:t>Glorying in the Cross</a:t>
            </a:r>
            <a:endParaRPr lang="en-US" sz="4400" dirty="0">
              <a:effectLst>
                <a:outerShdw blurRad="38100" dist="38100" dir="2700000" algn="tl">
                  <a:srgbClr val="000000">
                    <a:alpha val="43137"/>
                  </a:srgbClr>
                </a:outerShdw>
              </a:effectLst>
            </a:endParaRPr>
          </a:p>
        </p:txBody>
      </p:sp>
      <p:sp>
        <p:nvSpPr>
          <p:cNvPr id="124931" name="Rectangle 3"/>
          <p:cNvSpPr>
            <a:spLocks noGrp="1" noChangeArrowheads="1"/>
          </p:cNvSpPr>
          <p:nvPr>
            <p:ph type="body" idx="1"/>
          </p:nvPr>
        </p:nvSpPr>
        <p:spPr>
          <a:xfrm>
            <a:off x="304800" y="1219200"/>
            <a:ext cx="8534400" cy="4800600"/>
          </a:xfrm>
        </p:spPr>
        <p:txBody>
          <a:bodyPr/>
          <a:lstStyle/>
          <a:p>
            <a:pPr marL="571500" indent="-571500">
              <a:buFont typeface="+mj-lt"/>
              <a:buAutoNum type="romanUcPeriod" startAt="2"/>
            </a:pPr>
            <a:r>
              <a:rPr lang="en-US" sz="3200" b="1" spc="-90" dirty="0" smtClean="0">
                <a:effectLst>
                  <a:outerShdw blurRad="38100" dist="38100" dir="2700000" algn="tl">
                    <a:srgbClr val="000000">
                      <a:alpha val="43137"/>
                    </a:srgbClr>
                  </a:outerShdw>
                </a:effectLst>
              </a:rPr>
              <a:t>Christians should glory in the cross.</a:t>
            </a:r>
          </a:p>
          <a:p>
            <a:pPr marL="971550" lvl="1" indent="-571500">
              <a:buFont typeface="+mj-lt"/>
              <a:buAutoNum type="alphaUcPeriod" startAt="3"/>
            </a:pPr>
            <a:r>
              <a:rPr lang="en-US" sz="2800" b="1" spc="-90" dirty="0" smtClean="0">
                <a:effectLst>
                  <a:outerShdw blurRad="38100" dist="38100" dir="2700000" algn="tl">
                    <a:srgbClr val="000000">
                      <a:alpha val="43137"/>
                    </a:srgbClr>
                  </a:outerShdw>
                </a:effectLst>
              </a:rPr>
              <a:t>All that was accomplished by the cross was glorious.</a:t>
            </a:r>
          </a:p>
          <a:p>
            <a:pPr marL="1371600" lvl="2" indent="-571500">
              <a:buFont typeface="+mj-lt"/>
              <a:buAutoNum type="arabicPeriod"/>
            </a:pPr>
            <a:r>
              <a:rPr lang="en-US" sz="2800" b="1" spc="-90" dirty="0" smtClean="0">
                <a:effectLst>
                  <a:outerShdw blurRad="38100" dist="38100" dir="2700000" algn="tl">
                    <a:srgbClr val="000000">
                      <a:alpha val="43137"/>
                    </a:srgbClr>
                  </a:outerShdw>
                </a:effectLst>
              </a:rPr>
              <a:t>Glorious love (John 15:13-14).</a:t>
            </a:r>
          </a:p>
          <a:p>
            <a:pPr marL="1371600" lvl="2" indent="-571500">
              <a:buFont typeface="+mj-lt"/>
              <a:buAutoNum type="arabicPeriod"/>
            </a:pPr>
            <a:r>
              <a:rPr lang="en-US" sz="2800" b="1" spc="-90" dirty="0" smtClean="0">
                <a:effectLst>
                  <a:outerShdw blurRad="38100" dist="38100" dir="2700000" algn="tl">
                    <a:srgbClr val="000000">
                      <a:alpha val="43137"/>
                    </a:srgbClr>
                  </a:outerShdw>
                </a:effectLst>
              </a:rPr>
              <a:t>Glorious sacrifice (Hebrews 9:23-28).</a:t>
            </a:r>
          </a:p>
          <a:p>
            <a:pPr marL="1371600" lvl="2" indent="-571500">
              <a:buFont typeface="+mj-lt"/>
              <a:buAutoNum type="arabicPeriod"/>
            </a:pPr>
            <a:r>
              <a:rPr lang="en-US" sz="2800" b="1" spc="-90" dirty="0" smtClean="0">
                <a:effectLst>
                  <a:outerShdw blurRad="38100" dist="38100" dir="2700000" algn="tl">
                    <a:srgbClr val="000000">
                      <a:alpha val="43137"/>
                    </a:srgbClr>
                  </a:outerShdw>
                </a:effectLst>
              </a:rPr>
              <a:t>It creates a glorious church (Titus 2:11-14).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4931">
                                            <p:txEl>
                                              <p:pRg st="1" end="1"/>
                                            </p:txEl>
                                          </p:spTgt>
                                        </p:tgtEl>
                                        <p:attrNameLst>
                                          <p:attrName>style.visibility</p:attrName>
                                        </p:attrNameLst>
                                      </p:cBhvr>
                                      <p:to>
                                        <p:strVal val="visible"/>
                                      </p:to>
                                    </p:set>
                                    <p:animEffect transition="in" filter="fade">
                                      <p:cBhvr>
                                        <p:cTn id="7" dur="1000"/>
                                        <p:tgtEl>
                                          <p:spTgt spid="124931">
                                            <p:txEl>
                                              <p:pRg st="1" end="1"/>
                                            </p:txEl>
                                          </p:spTgt>
                                        </p:tgtEl>
                                      </p:cBhvr>
                                    </p:animEffect>
                                    <p:anim calcmode="lin" valueType="num">
                                      <p:cBhvr>
                                        <p:cTn id="8" dur="1000" fill="hold"/>
                                        <p:tgtEl>
                                          <p:spTgt spid="12493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49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4931">
                                            <p:txEl>
                                              <p:pRg st="2" end="2"/>
                                            </p:txEl>
                                          </p:spTgt>
                                        </p:tgtEl>
                                        <p:attrNameLst>
                                          <p:attrName>style.visibility</p:attrName>
                                        </p:attrNameLst>
                                      </p:cBhvr>
                                      <p:to>
                                        <p:strVal val="visible"/>
                                      </p:to>
                                    </p:set>
                                    <p:animEffect transition="in" filter="fade">
                                      <p:cBhvr>
                                        <p:cTn id="14" dur="1000"/>
                                        <p:tgtEl>
                                          <p:spTgt spid="124931">
                                            <p:txEl>
                                              <p:pRg st="2" end="2"/>
                                            </p:txEl>
                                          </p:spTgt>
                                        </p:tgtEl>
                                      </p:cBhvr>
                                    </p:animEffect>
                                    <p:anim calcmode="lin" valueType="num">
                                      <p:cBhvr>
                                        <p:cTn id="15" dur="1000" fill="hold"/>
                                        <p:tgtEl>
                                          <p:spTgt spid="1249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49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4931">
                                            <p:txEl>
                                              <p:pRg st="3" end="3"/>
                                            </p:txEl>
                                          </p:spTgt>
                                        </p:tgtEl>
                                        <p:attrNameLst>
                                          <p:attrName>style.visibility</p:attrName>
                                        </p:attrNameLst>
                                      </p:cBhvr>
                                      <p:to>
                                        <p:strVal val="visible"/>
                                      </p:to>
                                    </p:set>
                                    <p:animEffect transition="in" filter="fade">
                                      <p:cBhvr>
                                        <p:cTn id="21" dur="1000"/>
                                        <p:tgtEl>
                                          <p:spTgt spid="124931">
                                            <p:txEl>
                                              <p:pRg st="3" end="3"/>
                                            </p:txEl>
                                          </p:spTgt>
                                        </p:tgtEl>
                                      </p:cBhvr>
                                    </p:animEffect>
                                    <p:anim calcmode="lin" valueType="num">
                                      <p:cBhvr>
                                        <p:cTn id="22" dur="1000" fill="hold"/>
                                        <p:tgtEl>
                                          <p:spTgt spid="12493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49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4931">
                                            <p:txEl>
                                              <p:pRg st="4" end="4"/>
                                            </p:txEl>
                                          </p:spTgt>
                                        </p:tgtEl>
                                        <p:attrNameLst>
                                          <p:attrName>style.visibility</p:attrName>
                                        </p:attrNameLst>
                                      </p:cBhvr>
                                      <p:to>
                                        <p:strVal val="visible"/>
                                      </p:to>
                                    </p:set>
                                    <p:animEffect transition="in" filter="fade">
                                      <p:cBhvr>
                                        <p:cTn id="28" dur="1000"/>
                                        <p:tgtEl>
                                          <p:spTgt spid="124931">
                                            <p:txEl>
                                              <p:pRg st="4" end="4"/>
                                            </p:txEl>
                                          </p:spTgt>
                                        </p:tgtEl>
                                      </p:cBhvr>
                                    </p:animEffect>
                                    <p:anim calcmode="lin" valueType="num">
                                      <p:cBhvr>
                                        <p:cTn id="29" dur="1000" fill="hold"/>
                                        <p:tgtEl>
                                          <p:spTgt spid="12493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249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81000" y="228600"/>
            <a:ext cx="8534400" cy="838200"/>
          </a:xfrm>
        </p:spPr>
        <p:txBody>
          <a:bodyPr/>
          <a:lstStyle/>
          <a:p>
            <a:pPr algn="ctr"/>
            <a:r>
              <a:rPr lang="en-US" sz="4400" dirty="0" smtClean="0">
                <a:effectLst>
                  <a:outerShdw blurRad="38100" dist="38100" dir="2700000" algn="tl">
                    <a:srgbClr val="000000">
                      <a:alpha val="43137"/>
                    </a:srgbClr>
                  </a:outerShdw>
                </a:effectLst>
              </a:rPr>
              <a:t>Glorying in the Cross</a:t>
            </a:r>
            <a:endParaRPr lang="en-US" sz="4400" dirty="0">
              <a:effectLst>
                <a:outerShdw blurRad="38100" dist="38100" dir="2700000" algn="tl">
                  <a:srgbClr val="000000">
                    <a:alpha val="43137"/>
                  </a:srgbClr>
                </a:outerShdw>
              </a:effectLst>
            </a:endParaRPr>
          </a:p>
        </p:txBody>
      </p:sp>
      <p:sp>
        <p:nvSpPr>
          <p:cNvPr id="124931" name="Rectangle 3"/>
          <p:cNvSpPr>
            <a:spLocks noGrp="1" noChangeArrowheads="1"/>
          </p:cNvSpPr>
          <p:nvPr>
            <p:ph type="body" idx="1"/>
          </p:nvPr>
        </p:nvSpPr>
        <p:spPr>
          <a:xfrm>
            <a:off x="304800" y="1219200"/>
            <a:ext cx="8534400" cy="4800600"/>
          </a:xfrm>
        </p:spPr>
        <p:txBody>
          <a:bodyPr/>
          <a:lstStyle/>
          <a:p>
            <a:pPr marL="571500" indent="-571500">
              <a:buFont typeface="+mj-lt"/>
              <a:buAutoNum type="romanUcPeriod" startAt="3"/>
            </a:pPr>
            <a:r>
              <a:rPr lang="en-US" sz="3600" b="1" spc="-90" dirty="0" smtClean="0">
                <a:effectLst>
                  <a:outerShdw blurRad="38100" dist="38100" dir="2700000" algn="tl">
                    <a:srgbClr val="000000">
                      <a:alpha val="43137"/>
                    </a:srgbClr>
                  </a:outerShdw>
                </a:effectLst>
              </a:rPr>
              <a:t>Some implications of the cross.</a:t>
            </a:r>
          </a:p>
          <a:p>
            <a:pPr marL="971550" lvl="1" indent="-571500">
              <a:buFont typeface="+mj-lt"/>
              <a:buAutoNum type="alphaUcPeriod"/>
            </a:pPr>
            <a:r>
              <a:rPr lang="en-US" sz="3200" b="1" spc="-90" dirty="0" smtClean="0">
                <a:effectLst>
                  <a:outerShdw blurRad="38100" dist="38100" dir="2700000" algn="tl">
                    <a:srgbClr val="000000">
                      <a:alpha val="43137"/>
                    </a:srgbClr>
                  </a:outerShdw>
                </a:effectLst>
              </a:rPr>
              <a:t>The Christian is crucified to the world                  (Galatians 6:14).</a:t>
            </a:r>
          </a:p>
          <a:p>
            <a:pPr marL="971550" lvl="1" indent="-571500">
              <a:buFont typeface="+mj-lt"/>
              <a:buAutoNum type="alphaUcPeriod"/>
            </a:pPr>
            <a:r>
              <a:rPr lang="en-US" sz="3200" b="1" spc="-90" dirty="0" smtClean="0">
                <a:effectLst>
                  <a:outerShdw blurRad="38100" dist="38100" dir="2700000" algn="tl">
                    <a:srgbClr val="000000">
                      <a:alpha val="43137"/>
                    </a:srgbClr>
                  </a:outerShdw>
                </a:effectLst>
              </a:rPr>
              <a:t>The Christian has died with Christ           (Galatians 2:20).</a:t>
            </a:r>
          </a:p>
          <a:p>
            <a:pPr marL="971550" lvl="1" indent="-571500">
              <a:buFont typeface="+mj-lt"/>
              <a:buAutoNum type="alphaUcPeriod"/>
            </a:pPr>
            <a:r>
              <a:rPr lang="en-US" sz="3200" b="1" spc="-90" dirty="0" smtClean="0">
                <a:effectLst>
                  <a:outerShdw blurRad="38100" dist="38100" dir="2700000" algn="tl">
                    <a:srgbClr val="000000">
                      <a:alpha val="43137"/>
                    </a:srgbClr>
                  </a:outerShdw>
                </a:effectLst>
              </a:rPr>
              <a:t>The Christian must live </a:t>
            </a:r>
            <a:r>
              <a:rPr lang="en-US" sz="2800" b="1" spc="-90" dirty="0" smtClean="0">
                <a:effectLst>
                  <a:outerShdw blurRad="38100" dist="38100" dir="2700000" algn="tl">
                    <a:srgbClr val="000000">
                      <a:alpha val="43137"/>
                    </a:srgbClr>
                  </a:outerShdw>
                </a:effectLst>
              </a:rPr>
              <a:t>to Christ                            (2 Corinthians 5:14-15).</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fade">
                                      <p:cBhvr>
                                        <p:cTn id="7" dur="1000"/>
                                        <p:tgtEl>
                                          <p:spTgt spid="124931">
                                            <p:txEl>
                                              <p:pRg st="0" end="0"/>
                                            </p:txEl>
                                          </p:spTgt>
                                        </p:tgtEl>
                                      </p:cBhvr>
                                    </p:animEffect>
                                    <p:anim calcmode="lin" valueType="num">
                                      <p:cBhvr>
                                        <p:cTn id="8" dur="10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49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4931">
                                            <p:txEl>
                                              <p:pRg st="1" end="1"/>
                                            </p:txEl>
                                          </p:spTgt>
                                        </p:tgtEl>
                                        <p:attrNameLst>
                                          <p:attrName>style.visibility</p:attrName>
                                        </p:attrNameLst>
                                      </p:cBhvr>
                                      <p:to>
                                        <p:strVal val="visible"/>
                                      </p:to>
                                    </p:set>
                                    <p:animEffect transition="in" filter="fade">
                                      <p:cBhvr>
                                        <p:cTn id="14" dur="1000"/>
                                        <p:tgtEl>
                                          <p:spTgt spid="124931">
                                            <p:txEl>
                                              <p:pRg st="1" end="1"/>
                                            </p:txEl>
                                          </p:spTgt>
                                        </p:tgtEl>
                                      </p:cBhvr>
                                    </p:animEffect>
                                    <p:anim calcmode="lin" valueType="num">
                                      <p:cBhvr>
                                        <p:cTn id="15" dur="1000" fill="hold"/>
                                        <p:tgtEl>
                                          <p:spTgt spid="1249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49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4931">
                                            <p:txEl>
                                              <p:pRg st="2" end="2"/>
                                            </p:txEl>
                                          </p:spTgt>
                                        </p:tgtEl>
                                        <p:attrNameLst>
                                          <p:attrName>style.visibility</p:attrName>
                                        </p:attrNameLst>
                                      </p:cBhvr>
                                      <p:to>
                                        <p:strVal val="visible"/>
                                      </p:to>
                                    </p:set>
                                    <p:animEffect transition="in" filter="fade">
                                      <p:cBhvr>
                                        <p:cTn id="21" dur="1000"/>
                                        <p:tgtEl>
                                          <p:spTgt spid="124931">
                                            <p:txEl>
                                              <p:pRg st="2" end="2"/>
                                            </p:txEl>
                                          </p:spTgt>
                                        </p:tgtEl>
                                      </p:cBhvr>
                                    </p:animEffect>
                                    <p:anim calcmode="lin" valueType="num">
                                      <p:cBhvr>
                                        <p:cTn id="22" dur="1000" fill="hold"/>
                                        <p:tgtEl>
                                          <p:spTgt spid="1249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49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4931">
                                            <p:txEl>
                                              <p:pRg st="3" end="3"/>
                                            </p:txEl>
                                          </p:spTgt>
                                        </p:tgtEl>
                                        <p:attrNameLst>
                                          <p:attrName>style.visibility</p:attrName>
                                        </p:attrNameLst>
                                      </p:cBhvr>
                                      <p:to>
                                        <p:strVal val="visible"/>
                                      </p:to>
                                    </p:set>
                                    <p:animEffect transition="in" filter="fade">
                                      <p:cBhvr>
                                        <p:cTn id="28" dur="1000"/>
                                        <p:tgtEl>
                                          <p:spTgt spid="124931">
                                            <p:txEl>
                                              <p:pRg st="3" end="3"/>
                                            </p:txEl>
                                          </p:spTgt>
                                        </p:tgtEl>
                                      </p:cBhvr>
                                    </p:animEffect>
                                    <p:anim calcmode="lin" valueType="num">
                                      <p:cBhvr>
                                        <p:cTn id="29" dur="1000" fill="hold"/>
                                        <p:tgtEl>
                                          <p:spTgt spid="12493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493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uiExpand="1" build="p"/>
    </p:bld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7FCCFD03-26C7-423C-B5EB-F86E4FA9918F}">
  <ds:schemaRefs>
    <ds:schemaRef ds:uri="http://schemas.microsoft.com/sharepoint/v3/contenttype/forms"/>
  </ds:schemaRefs>
</ds:datastoreItem>
</file>

<file path=customXml/itemProps2.xml><?xml version="1.0" encoding="utf-8"?>
<ds:datastoreItem xmlns:ds="http://schemas.openxmlformats.org/officeDocument/2006/customXml" ds:itemID="{EA6BE8AF-DDE8-4F55-B54D-932DDE5EE96B}">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10246</TotalTime>
  <Words>338</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1_Custom Design</vt:lpstr>
      <vt:lpstr>2_Custom Design</vt:lpstr>
      <vt:lpstr>Galatians 6:12-14</vt:lpstr>
      <vt:lpstr>Glorying in the Cross</vt:lpstr>
      <vt:lpstr>Glorying in the Cross</vt:lpstr>
      <vt:lpstr>Glorying in the Cross</vt:lpstr>
      <vt:lpstr>Glorying in the Cross</vt:lpstr>
      <vt:lpstr>Glorying in the Cross</vt:lpstr>
    </vt:vector>
  </TitlesOfParts>
  <Manager/>
  <Company>eclipsed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Static Slide Page</dc:title>
  <dc:subject/>
  <dc:creator/>
  <cp:keywords/>
  <dc:description/>
  <cp:lastModifiedBy>OlsenParkLaptop</cp:lastModifiedBy>
  <cp:revision>116</cp:revision>
  <dcterms:created xsi:type="dcterms:W3CDTF">2008-06-20T19:53:10Z</dcterms:created>
  <dcterms:modified xsi:type="dcterms:W3CDTF">2011-04-02T16:53:15Z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TC025799999991</vt:lpwstr>
  </property>
</Properties>
</file>