
<file path=[Content_Types].xml><?xml version="1.0" encoding="utf-8"?>
<Types xmlns="http://schemas.openxmlformats.org/package/2006/content-types">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Layouts/slideLayout19.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3"/>
    <p:sldMasterId id="2147483652" r:id="rId4"/>
  </p:sldMasterIdLst>
  <p:handoutMasterIdLst>
    <p:handoutMasterId r:id="rId11"/>
  </p:handoutMasterIdLst>
  <p:sldIdLst>
    <p:sldId id="269" r:id="rId5"/>
    <p:sldId id="270" r:id="rId6"/>
    <p:sldId id="271" r:id="rId7"/>
    <p:sldId id="272" r:id="rId8"/>
    <p:sldId id="273" r:id="rId9"/>
    <p:sldId id="274" r:id="rId10"/>
  </p:sldIdLst>
  <p:sldSz cx="9144000" cy="6858000" type="screen4x3"/>
  <p:notesSz cx="6858000" cy="91440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33"/>
    <a:srgbClr val="336600"/>
    <a:srgbClr val="A2D1F1"/>
    <a:srgbClr val="292929"/>
    <a:srgbClr val="993300"/>
    <a:srgbClr val="003399"/>
    <a:srgbClr val="006600"/>
    <a:srgbClr val="4A647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7" autoAdjust="0"/>
    <p:restoredTop sz="94636" autoAdjust="0"/>
  </p:normalViewPr>
  <p:slideViewPr>
    <p:cSldViewPr>
      <p:cViewPr>
        <p:scale>
          <a:sx n="71" d="100"/>
          <a:sy n="71" d="100"/>
        </p:scale>
        <p:origin x="-105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0" d="100"/>
          <a:sy n="80" d="100"/>
        </p:scale>
        <p:origin x="-1488"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61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1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61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158ADE5-B5DA-4CEF-B992-4A2DD5C8E38C}" type="slidenum">
              <a:rPr lang="en-US"/>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357874-D1C6-421F-A65B-03F1C48F03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D4580A-D80E-4E5C-999C-4B405191D38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228600"/>
            <a:ext cx="20955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228600"/>
            <a:ext cx="61341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CAE9CD-07F1-4BB3-AEA6-FF69EFFBEBB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69FE516-9CBC-47D9-9B1F-31FE30C699AC}"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A4C8C1F-0D65-4119-8661-6199CC38889D}"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10305F-CB7A-4459-963F-F4179FB75C41}"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990600"/>
            <a:ext cx="39243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38700" y="990600"/>
            <a:ext cx="39243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8AB214B-0F4C-4ED3-9611-02AC4AFE00C4}"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74B7515-F385-4FD3-9907-178A9A9F8EC8}"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F849ACA-4464-47DD-8120-CF56D2D1C4F4}"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0EDF076-BF19-40A3-B1CB-7D7F07D6BFDC}"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83B3852-BAAE-43B7-B3CE-23305535BA2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E717ADE-04E5-4753-8E6F-71CDF71AB989}"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B7445A1-2533-4A7C-8122-85BA1516B396}"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7A3F61B-DED6-4545-BB31-3FB66C1EC796}"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228600"/>
            <a:ext cx="20955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228600"/>
            <a:ext cx="61341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254B01-243E-4A5B-9294-CD74B43026F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8B6DAF6-838D-49B1-9762-0538F85FC0C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990600"/>
            <a:ext cx="39243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38700" y="990600"/>
            <a:ext cx="39243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C854C34-6E18-4865-A530-EABDDACB825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400E02B-E982-4586-9D24-83F3410B262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6B01AB7-8CF4-4BE0-B1B7-CC9CB74E7B8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BCEA274-98D7-4D65-B1DC-7B5ABC59B64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903AE65-15C5-41A8-9AFC-C4BAC98FB11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4B9EAC2-855F-496D-9448-9DF808007F5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40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440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440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364D292-1C6B-42E3-A284-A544C7F9BAF8}" type="slidenum">
              <a:rPr lang="en-US"/>
              <a:pPr/>
              <a:t>‹#›</a:t>
            </a:fld>
            <a:endParaRPr lang="en-US"/>
          </a:p>
        </p:txBody>
      </p:sp>
      <p:sp>
        <p:nvSpPr>
          <p:cNvPr id="44045" name="Rectangle 13"/>
          <p:cNvSpPr>
            <a:spLocks noGrp="1" noChangeArrowheads="1"/>
          </p:cNvSpPr>
          <p:nvPr>
            <p:ph type="title"/>
          </p:nvPr>
        </p:nvSpPr>
        <p:spPr bwMode="auto">
          <a:xfrm>
            <a:off x="533400" y="228600"/>
            <a:ext cx="838200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44046" name="Rectangle 14"/>
          <p:cNvSpPr>
            <a:spLocks noGrp="1" noChangeArrowheads="1"/>
          </p:cNvSpPr>
          <p:nvPr>
            <p:ph type="body" idx="1"/>
          </p:nvPr>
        </p:nvSpPr>
        <p:spPr bwMode="auto">
          <a:xfrm>
            <a:off x="762000" y="990600"/>
            <a:ext cx="80010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iming>
    <p:tnLst>
      <p:par>
        <p:cTn id="1" dur="indefinite" restart="never" nodeType="tmRoot"/>
      </p:par>
    </p:tnLst>
  </p:timing>
  <p:txStyles>
    <p:titleStyle>
      <a:lvl1pPr algn="l" rtl="0" fontAlgn="base">
        <a:spcBef>
          <a:spcPct val="0"/>
        </a:spcBef>
        <a:spcAft>
          <a:spcPct val="0"/>
        </a:spcAft>
        <a:defRPr sz="2800" b="1">
          <a:solidFill>
            <a:schemeClr val="tx1"/>
          </a:solidFill>
          <a:latin typeface="+mj-lt"/>
          <a:ea typeface="+mj-ea"/>
          <a:cs typeface="+mj-cs"/>
        </a:defRPr>
      </a:lvl1pPr>
      <a:lvl2pPr algn="l" rtl="0" fontAlgn="base">
        <a:spcBef>
          <a:spcPct val="0"/>
        </a:spcBef>
        <a:spcAft>
          <a:spcPct val="0"/>
        </a:spcAft>
        <a:defRPr sz="2800" b="1">
          <a:solidFill>
            <a:schemeClr val="tx1"/>
          </a:solidFill>
          <a:latin typeface="Arial" charset="0"/>
        </a:defRPr>
      </a:lvl2pPr>
      <a:lvl3pPr algn="l" rtl="0" fontAlgn="base">
        <a:spcBef>
          <a:spcPct val="0"/>
        </a:spcBef>
        <a:spcAft>
          <a:spcPct val="0"/>
        </a:spcAft>
        <a:defRPr sz="2800" b="1">
          <a:solidFill>
            <a:schemeClr val="tx1"/>
          </a:solidFill>
          <a:latin typeface="Arial" charset="0"/>
        </a:defRPr>
      </a:lvl3pPr>
      <a:lvl4pPr algn="l" rtl="0" fontAlgn="base">
        <a:spcBef>
          <a:spcPct val="0"/>
        </a:spcBef>
        <a:spcAft>
          <a:spcPct val="0"/>
        </a:spcAft>
        <a:defRPr sz="2800" b="1">
          <a:solidFill>
            <a:schemeClr val="tx1"/>
          </a:solidFill>
          <a:latin typeface="Arial" charset="0"/>
        </a:defRPr>
      </a:lvl4pPr>
      <a:lvl5pPr algn="l" rtl="0" fontAlgn="base">
        <a:spcBef>
          <a:spcPct val="0"/>
        </a:spcBef>
        <a:spcAft>
          <a:spcPct val="0"/>
        </a:spcAft>
        <a:defRPr sz="2800" b="1">
          <a:solidFill>
            <a:schemeClr val="tx1"/>
          </a:solidFill>
          <a:latin typeface="Arial" charset="0"/>
        </a:defRPr>
      </a:lvl5pPr>
      <a:lvl6pPr marL="457200" algn="l" rtl="0" fontAlgn="base">
        <a:spcBef>
          <a:spcPct val="0"/>
        </a:spcBef>
        <a:spcAft>
          <a:spcPct val="0"/>
        </a:spcAft>
        <a:defRPr sz="2800" b="1">
          <a:solidFill>
            <a:schemeClr val="tx1"/>
          </a:solidFill>
          <a:latin typeface="Arial" charset="0"/>
        </a:defRPr>
      </a:lvl6pPr>
      <a:lvl7pPr marL="914400" algn="l" rtl="0" fontAlgn="base">
        <a:spcBef>
          <a:spcPct val="0"/>
        </a:spcBef>
        <a:spcAft>
          <a:spcPct val="0"/>
        </a:spcAft>
        <a:defRPr sz="2800" b="1">
          <a:solidFill>
            <a:schemeClr val="tx1"/>
          </a:solidFill>
          <a:latin typeface="Arial" charset="0"/>
        </a:defRPr>
      </a:lvl7pPr>
      <a:lvl8pPr marL="1371600" algn="l" rtl="0" fontAlgn="base">
        <a:spcBef>
          <a:spcPct val="0"/>
        </a:spcBef>
        <a:spcAft>
          <a:spcPct val="0"/>
        </a:spcAft>
        <a:defRPr sz="2800" b="1">
          <a:solidFill>
            <a:schemeClr val="tx1"/>
          </a:solidFill>
          <a:latin typeface="Arial" charset="0"/>
        </a:defRPr>
      </a:lvl8pPr>
      <a:lvl9pPr marL="1828800" algn="l" rtl="0" fontAlgn="base">
        <a:spcBef>
          <a:spcPct val="0"/>
        </a:spcBef>
        <a:spcAft>
          <a:spcPct val="0"/>
        </a:spcAft>
        <a:defRPr sz="2800" b="1">
          <a:solidFill>
            <a:schemeClr val="tx1"/>
          </a:solidFill>
          <a:latin typeface="Arial" charset="0"/>
        </a:defRPr>
      </a:lvl9pPr>
    </p:titleStyle>
    <p:body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45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645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645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06CE48D-24B5-4B73-9CB6-77E5DBB3A7F9}" type="slidenum">
              <a:rPr lang="en-US"/>
              <a:pPr/>
              <a:t>‹#›</a:t>
            </a:fld>
            <a:endParaRPr lang="en-US"/>
          </a:p>
        </p:txBody>
      </p:sp>
      <p:sp>
        <p:nvSpPr>
          <p:cNvPr id="64525" name="Rectangle 13"/>
          <p:cNvSpPr>
            <a:spLocks noGrp="1" noChangeArrowheads="1"/>
          </p:cNvSpPr>
          <p:nvPr>
            <p:ph type="title"/>
          </p:nvPr>
        </p:nvSpPr>
        <p:spPr bwMode="auto">
          <a:xfrm>
            <a:off x="533400" y="228600"/>
            <a:ext cx="838200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64526" name="Rectangle 14"/>
          <p:cNvSpPr>
            <a:spLocks noGrp="1" noChangeArrowheads="1"/>
          </p:cNvSpPr>
          <p:nvPr>
            <p:ph type="body" idx="1"/>
          </p:nvPr>
        </p:nvSpPr>
        <p:spPr bwMode="auto">
          <a:xfrm>
            <a:off x="762000" y="990600"/>
            <a:ext cx="80010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par>
    </p:tnLst>
  </p:timing>
  <p:txStyles>
    <p:titleStyle>
      <a:lvl1pPr algn="l" rtl="0" fontAlgn="base">
        <a:spcBef>
          <a:spcPct val="0"/>
        </a:spcBef>
        <a:spcAft>
          <a:spcPct val="0"/>
        </a:spcAft>
        <a:defRPr sz="2800" b="1">
          <a:solidFill>
            <a:schemeClr val="bg1"/>
          </a:solidFill>
          <a:latin typeface="+mj-lt"/>
          <a:ea typeface="+mj-ea"/>
          <a:cs typeface="+mj-cs"/>
        </a:defRPr>
      </a:lvl1pPr>
      <a:lvl2pPr algn="l" rtl="0" fontAlgn="base">
        <a:spcBef>
          <a:spcPct val="0"/>
        </a:spcBef>
        <a:spcAft>
          <a:spcPct val="0"/>
        </a:spcAft>
        <a:defRPr sz="2800" b="1">
          <a:solidFill>
            <a:schemeClr val="bg1"/>
          </a:solidFill>
          <a:latin typeface="Arial" charset="0"/>
        </a:defRPr>
      </a:lvl2pPr>
      <a:lvl3pPr algn="l" rtl="0" fontAlgn="base">
        <a:spcBef>
          <a:spcPct val="0"/>
        </a:spcBef>
        <a:spcAft>
          <a:spcPct val="0"/>
        </a:spcAft>
        <a:defRPr sz="2800" b="1">
          <a:solidFill>
            <a:schemeClr val="bg1"/>
          </a:solidFill>
          <a:latin typeface="Arial" charset="0"/>
        </a:defRPr>
      </a:lvl3pPr>
      <a:lvl4pPr algn="l" rtl="0" fontAlgn="base">
        <a:spcBef>
          <a:spcPct val="0"/>
        </a:spcBef>
        <a:spcAft>
          <a:spcPct val="0"/>
        </a:spcAft>
        <a:defRPr sz="2800" b="1">
          <a:solidFill>
            <a:schemeClr val="bg1"/>
          </a:solidFill>
          <a:latin typeface="Arial" charset="0"/>
        </a:defRPr>
      </a:lvl4pPr>
      <a:lvl5pPr algn="l" rtl="0" fontAlgn="base">
        <a:spcBef>
          <a:spcPct val="0"/>
        </a:spcBef>
        <a:spcAft>
          <a:spcPct val="0"/>
        </a:spcAft>
        <a:defRPr sz="2800" b="1">
          <a:solidFill>
            <a:schemeClr val="bg1"/>
          </a:solidFill>
          <a:latin typeface="Arial" charset="0"/>
        </a:defRPr>
      </a:lvl5pPr>
      <a:lvl6pPr marL="457200" algn="l" rtl="0" fontAlgn="base">
        <a:spcBef>
          <a:spcPct val="0"/>
        </a:spcBef>
        <a:spcAft>
          <a:spcPct val="0"/>
        </a:spcAft>
        <a:defRPr sz="2800" b="1">
          <a:solidFill>
            <a:schemeClr val="bg1"/>
          </a:solidFill>
          <a:latin typeface="Arial" charset="0"/>
        </a:defRPr>
      </a:lvl6pPr>
      <a:lvl7pPr marL="914400" algn="l" rtl="0" fontAlgn="base">
        <a:spcBef>
          <a:spcPct val="0"/>
        </a:spcBef>
        <a:spcAft>
          <a:spcPct val="0"/>
        </a:spcAft>
        <a:defRPr sz="2800" b="1">
          <a:solidFill>
            <a:schemeClr val="bg1"/>
          </a:solidFill>
          <a:latin typeface="Arial" charset="0"/>
        </a:defRPr>
      </a:lvl7pPr>
      <a:lvl8pPr marL="1371600" algn="l" rtl="0" fontAlgn="base">
        <a:spcBef>
          <a:spcPct val="0"/>
        </a:spcBef>
        <a:spcAft>
          <a:spcPct val="0"/>
        </a:spcAft>
        <a:defRPr sz="2800" b="1">
          <a:solidFill>
            <a:schemeClr val="bg1"/>
          </a:solidFill>
          <a:latin typeface="Arial" charset="0"/>
        </a:defRPr>
      </a:lvl8pPr>
      <a:lvl9pPr marL="1828800" algn="l" rtl="0" fontAlgn="base">
        <a:spcBef>
          <a:spcPct val="0"/>
        </a:spcBef>
        <a:spcAft>
          <a:spcPct val="0"/>
        </a:spcAft>
        <a:defRPr sz="2800" b="1">
          <a:solidFill>
            <a:schemeClr val="bg1"/>
          </a:solidFill>
          <a:latin typeface="Arial" charset="0"/>
        </a:defRPr>
      </a:lvl9pPr>
    </p:titleStyle>
    <p:bodyStyle>
      <a:lvl1pPr marL="342900" indent="-342900" algn="l" rtl="0" fontAlgn="base">
        <a:spcBef>
          <a:spcPct val="20000"/>
        </a:spcBef>
        <a:spcAft>
          <a:spcPct val="0"/>
        </a:spcAft>
        <a:buChar char="•"/>
        <a:defRPr sz="2800">
          <a:solidFill>
            <a:schemeClr val="bg1"/>
          </a:solidFill>
          <a:latin typeface="+mn-lt"/>
          <a:ea typeface="+mn-ea"/>
          <a:cs typeface="+mn-cs"/>
        </a:defRPr>
      </a:lvl1pPr>
      <a:lvl2pPr marL="742950" indent="-285750" algn="l" rtl="0" fontAlgn="base">
        <a:spcBef>
          <a:spcPct val="20000"/>
        </a:spcBef>
        <a:spcAft>
          <a:spcPct val="0"/>
        </a:spcAft>
        <a:buChar char="–"/>
        <a:defRPr sz="2400">
          <a:solidFill>
            <a:schemeClr val="bg1"/>
          </a:solidFill>
          <a:latin typeface="+mn-lt"/>
        </a:defRPr>
      </a:lvl2pPr>
      <a:lvl3pPr marL="1143000" indent="-228600" algn="l" rtl="0" fontAlgn="base">
        <a:spcBef>
          <a:spcPct val="20000"/>
        </a:spcBef>
        <a:spcAft>
          <a:spcPct val="0"/>
        </a:spcAft>
        <a:buChar char="•"/>
        <a:defRPr sz="2000">
          <a:solidFill>
            <a:schemeClr val="bg1"/>
          </a:solidFill>
          <a:latin typeface="+mn-lt"/>
        </a:defRPr>
      </a:lvl3pPr>
      <a:lvl4pPr marL="1600200" indent="-228600" algn="l" rtl="0" fontAlgn="base">
        <a:spcBef>
          <a:spcPct val="20000"/>
        </a:spcBef>
        <a:spcAft>
          <a:spcPct val="0"/>
        </a:spcAft>
        <a:buChar char="–"/>
        <a:defRPr>
          <a:solidFill>
            <a:schemeClr val="bg1"/>
          </a:solidFill>
          <a:latin typeface="+mn-lt"/>
        </a:defRPr>
      </a:lvl4pPr>
      <a:lvl5pPr marL="2057400" indent="-228600" algn="l" rtl="0" fontAlgn="base">
        <a:spcBef>
          <a:spcPct val="20000"/>
        </a:spcBef>
        <a:spcAft>
          <a:spcPct val="0"/>
        </a:spcAft>
        <a:buChar char="»"/>
        <a:defRPr sz="1600">
          <a:solidFill>
            <a:schemeClr val="bg1"/>
          </a:solidFill>
          <a:latin typeface="+mn-lt"/>
        </a:defRPr>
      </a:lvl5pPr>
      <a:lvl6pPr marL="2514600" indent="-228600" algn="l" rtl="0" fontAlgn="base">
        <a:spcBef>
          <a:spcPct val="20000"/>
        </a:spcBef>
        <a:spcAft>
          <a:spcPct val="0"/>
        </a:spcAft>
        <a:buChar char="»"/>
        <a:defRPr sz="1600">
          <a:solidFill>
            <a:schemeClr val="bg1"/>
          </a:solidFill>
          <a:latin typeface="+mn-lt"/>
        </a:defRPr>
      </a:lvl6pPr>
      <a:lvl7pPr marL="2971800" indent="-228600" algn="l" rtl="0" fontAlgn="base">
        <a:spcBef>
          <a:spcPct val="20000"/>
        </a:spcBef>
        <a:spcAft>
          <a:spcPct val="0"/>
        </a:spcAft>
        <a:buChar char="»"/>
        <a:defRPr sz="1600">
          <a:solidFill>
            <a:schemeClr val="bg1"/>
          </a:solidFill>
          <a:latin typeface="+mn-lt"/>
        </a:defRPr>
      </a:lvl7pPr>
      <a:lvl8pPr marL="3429000" indent="-228600" algn="l" rtl="0" fontAlgn="base">
        <a:spcBef>
          <a:spcPct val="20000"/>
        </a:spcBef>
        <a:spcAft>
          <a:spcPct val="0"/>
        </a:spcAft>
        <a:buChar char="»"/>
        <a:defRPr sz="1600">
          <a:solidFill>
            <a:schemeClr val="bg1"/>
          </a:solidFill>
          <a:latin typeface="+mn-lt"/>
        </a:defRPr>
      </a:lvl8pPr>
      <a:lvl9pPr marL="3886200" indent="-228600" algn="l" rtl="0" fontAlgn="base">
        <a:spcBef>
          <a:spcPct val="20000"/>
        </a:spcBef>
        <a:spcAft>
          <a:spcPct val="0"/>
        </a:spcAft>
        <a:buChar char="»"/>
        <a:defRPr sz="16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381000" y="228600"/>
            <a:ext cx="8534400" cy="838200"/>
          </a:xfrm>
        </p:spPr>
        <p:txBody>
          <a:bodyPr/>
          <a:lstStyle/>
          <a:p>
            <a:pPr algn="ctr"/>
            <a:r>
              <a:rPr lang="en-US" sz="4000" dirty="0" smtClean="0">
                <a:effectLst>
                  <a:outerShdw blurRad="38100" dist="38100" dir="2700000" algn="tl">
                    <a:srgbClr val="000000">
                      <a:alpha val="43137"/>
                    </a:srgbClr>
                  </a:outerShdw>
                </a:effectLst>
              </a:rPr>
              <a:t>Galatians 6:12-14</a:t>
            </a:r>
            <a:endParaRPr lang="en-US" sz="4000" dirty="0">
              <a:effectLst>
                <a:outerShdw blurRad="38100" dist="38100" dir="2700000" algn="tl">
                  <a:srgbClr val="000000">
                    <a:alpha val="43137"/>
                  </a:srgbClr>
                </a:outerShdw>
              </a:effectLst>
            </a:endParaRPr>
          </a:p>
        </p:txBody>
      </p:sp>
      <p:sp>
        <p:nvSpPr>
          <p:cNvPr id="124931" name="Rectangle 3"/>
          <p:cNvSpPr>
            <a:spLocks noGrp="1" noChangeArrowheads="1"/>
          </p:cNvSpPr>
          <p:nvPr>
            <p:ph type="body" idx="1"/>
          </p:nvPr>
        </p:nvSpPr>
        <p:spPr>
          <a:xfrm>
            <a:off x="381000" y="1066800"/>
            <a:ext cx="8382000" cy="4953000"/>
          </a:xfrm>
        </p:spPr>
        <p:txBody>
          <a:bodyPr/>
          <a:lstStyle/>
          <a:p>
            <a:pPr marL="0" indent="0">
              <a:buNone/>
            </a:pPr>
            <a:r>
              <a:rPr lang="en-US" b="1" dirty="0" smtClean="0">
                <a:effectLst>
                  <a:outerShdw blurRad="38100" dist="38100" dir="2700000" algn="tl">
                    <a:srgbClr val="000000">
                      <a:alpha val="43137"/>
                    </a:srgbClr>
                  </a:outerShdw>
                </a:effectLst>
              </a:rPr>
              <a:t>“As many as desire to make a good showing in the flesh, these would compel you to be circumcised, only that they may not suffer persecution for the cross of Christ. For not even those who are circumcised keep the law, but they desire to have you circumcised that they may boast in your flesh. But God forbid that I should boast except in the cross of our Lord Jesus Christ, by whom the world has been crucified to me, and I to the world” (NKJV).</a:t>
            </a:r>
            <a:endParaRPr lang="en-US" b="1" dirty="0">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24930"/>
                                        </p:tgtEl>
                                        <p:attrNameLst>
                                          <p:attrName>style.visibility</p:attrName>
                                        </p:attrNameLst>
                                      </p:cBhvr>
                                      <p:to>
                                        <p:strVal val="visible"/>
                                      </p:to>
                                    </p:set>
                                    <p:anim calcmode="lin" valueType="num">
                                      <p:cBhvr>
                                        <p:cTn id="7" dur="1000" fill="hold"/>
                                        <p:tgtEl>
                                          <p:spTgt spid="124930"/>
                                        </p:tgtEl>
                                        <p:attrNameLst>
                                          <p:attrName>ppt_x</p:attrName>
                                        </p:attrNameLst>
                                      </p:cBhvr>
                                      <p:tavLst>
                                        <p:tav tm="0">
                                          <p:val>
                                            <p:strVal val="#ppt_x-.2"/>
                                          </p:val>
                                        </p:tav>
                                        <p:tav tm="100000">
                                          <p:val>
                                            <p:strVal val="#ppt_x"/>
                                          </p:val>
                                        </p:tav>
                                      </p:tavLst>
                                    </p:anim>
                                    <p:anim calcmode="lin" valueType="num">
                                      <p:cBhvr>
                                        <p:cTn id="8" dur="1000" fill="hold"/>
                                        <p:tgtEl>
                                          <p:spTgt spid="12493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4930"/>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124931">
                                            <p:txEl>
                                              <p:pRg st="0" end="0"/>
                                            </p:txEl>
                                          </p:spTgt>
                                        </p:tgtEl>
                                        <p:attrNameLst>
                                          <p:attrName>style.visibility</p:attrName>
                                        </p:attrNameLst>
                                      </p:cBhvr>
                                      <p:to>
                                        <p:strVal val="visible"/>
                                      </p:to>
                                    </p:set>
                                    <p:animEffect transition="in" filter="fade">
                                      <p:cBhvr>
                                        <p:cTn id="12" dur="1000"/>
                                        <p:tgtEl>
                                          <p:spTgt spid="124931">
                                            <p:txEl>
                                              <p:pRg st="0" end="0"/>
                                            </p:txEl>
                                          </p:spTgt>
                                        </p:tgtEl>
                                      </p:cBhvr>
                                    </p:animEffect>
                                    <p:anim calcmode="lin" valueType="num">
                                      <p:cBhvr>
                                        <p:cTn id="13" dur="1000" fill="hold"/>
                                        <p:tgtEl>
                                          <p:spTgt spid="124931">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2493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0" grpId="0"/>
      <p:bldP spid="12493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381000" y="228600"/>
            <a:ext cx="8534400" cy="838200"/>
          </a:xfrm>
        </p:spPr>
        <p:txBody>
          <a:bodyPr/>
          <a:lstStyle/>
          <a:p>
            <a:pPr algn="ctr"/>
            <a:r>
              <a:rPr lang="en-US" sz="4400" dirty="0" smtClean="0">
                <a:effectLst>
                  <a:outerShdw blurRad="38100" dist="38100" dir="2700000" algn="tl">
                    <a:srgbClr val="000000">
                      <a:alpha val="43137"/>
                    </a:srgbClr>
                  </a:outerShdw>
                </a:effectLst>
              </a:rPr>
              <a:t>Glorying in the Cross</a:t>
            </a:r>
            <a:endParaRPr lang="en-US" sz="4400" dirty="0">
              <a:effectLst>
                <a:outerShdw blurRad="38100" dist="38100" dir="2700000" algn="tl">
                  <a:srgbClr val="000000">
                    <a:alpha val="43137"/>
                  </a:srgbClr>
                </a:outerShdw>
              </a:effectLst>
            </a:endParaRPr>
          </a:p>
        </p:txBody>
      </p:sp>
      <p:sp>
        <p:nvSpPr>
          <p:cNvPr id="124931" name="Rectangle 3"/>
          <p:cNvSpPr>
            <a:spLocks noGrp="1" noChangeArrowheads="1"/>
          </p:cNvSpPr>
          <p:nvPr>
            <p:ph type="body" idx="1"/>
          </p:nvPr>
        </p:nvSpPr>
        <p:spPr>
          <a:xfrm>
            <a:off x="381000" y="2133600"/>
            <a:ext cx="8382000" cy="3886200"/>
          </a:xfrm>
        </p:spPr>
        <p:txBody>
          <a:bodyPr/>
          <a:lstStyle/>
          <a:p>
            <a:pPr marL="0" indent="0" algn="ctr">
              <a:buNone/>
            </a:pPr>
            <a:r>
              <a:rPr lang="en-US" sz="4400" b="1" i="1" dirty="0" smtClean="0">
                <a:effectLst>
                  <a:outerShdw blurRad="38100" dist="38100" dir="2700000" algn="tl">
                    <a:srgbClr val="000000">
                      <a:alpha val="43137"/>
                    </a:srgbClr>
                  </a:outerShdw>
                </a:effectLst>
              </a:rPr>
              <a:t>Some glory in their shame</a:t>
            </a:r>
            <a:r>
              <a:rPr lang="en-US" sz="4400" b="1" dirty="0" smtClean="0">
                <a:effectLst>
                  <a:outerShdw blurRad="38100" dist="38100" dir="2700000" algn="tl">
                    <a:srgbClr val="000000">
                      <a:alpha val="43137"/>
                    </a:srgbClr>
                  </a:outerShdw>
                </a:effectLst>
              </a:rPr>
              <a:t>  (Philippians 3:18-19).</a:t>
            </a:r>
            <a:endParaRPr lang="en-US" sz="4400" b="1" dirty="0">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24930"/>
                                        </p:tgtEl>
                                        <p:attrNameLst>
                                          <p:attrName>style.visibility</p:attrName>
                                        </p:attrNameLst>
                                      </p:cBhvr>
                                      <p:to>
                                        <p:strVal val="visible"/>
                                      </p:to>
                                    </p:set>
                                    <p:anim calcmode="lin" valueType="num">
                                      <p:cBhvr>
                                        <p:cTn id="7" dur="1000" fill="hold"/>
                                        <p:tgtEl>
                                          <p:spTgt spid="124930"/>
                                        </p:tgtEl>
                                        <p:attrNameLst>
                                          <p:attrName>ppt_x</p:attrName>
                                        </p:attrNameLst>
                                      </p:cBhvr>
                                      <p:tavLst>
                                        <p:tav tm="0">
                                          <p:val>
                                            <p:strVal val="#ppt_x-.2"/>
                                          </p:val>
                                        </p:tav>
                                        <p:tav tm="100000">
                                          <p:val>
                                            <p:strVal val="#ppt_x"/>
                                          </p:val>
                                        </p:tav>
                                      </p:tavLst>
                                    </p:anim>
                                    <p:anim calcmode="lin" valueType="num">
                                      <p:cBhvr>
                                        <p:cTn id="8" dur="1000" fill="hold"/>
                                        <p:tgtEl>
                                          <p:spTgt spid="12493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4930"/>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4931">
                                            <p:txEl>
                                              <p:pRg st="0" end="0"/>
                                            </p:txEl>
                                          </p:spTgt>
                                        </p:tgtEl>
                                        <p:attrNameLst>
                                          <p:attrName>style.visibility</p:attrName>
                                        </p:attrNameLst>
                                      </p:cBhvr>
                                      <p:to>
                                        <p:strVal val="visible"/>
                                      </p:to>
                                    </p:set>
                                    <p:animEffect transition="in" filter="fade">
                                      <p:cBhvr>
                                        <p:cTn id="14" dur="1000"/>
                                        <p:tgtEl>
                                          <p:spTgt spid="124931">
                                            <p:txEl>
                                              <p:pRg st="0" end="0"/>
                                            </p:txEl>
                                          </p:spTgt>
                                        </p:tgtEl>
                                      </p:cBhvr>
                                    </p:animEffect>
                                    <p:anim calcmode="lin" valueType="num">
                                      <p:cBhvr>
                                        <p:cTn id="15" dur="1000" fill="hold"/>
                                        <p:tgtEl>
                                          <p:spTgt spid="12493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2493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0" grpId="0"/>
      <p:bldP spid="12493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381000" y="228600"/>
            <a:ext cx="8534400" cy="838200"/>
          </a:xfrm>
        </p:spPr>
        <p:txBody>
          <a:bodyPr/>
          <a:lstStyle/>
          <a:p>
            <a:pPr algn="ctr"/>
            <a:r>
              <a:rPr lang="en-US" sz="4400" dirty="0" smtClean="0">
                <a:effectLst>
                  <a:outerShdw blurRad="38100" dist="38100" dir="2700000" algn="tl">
                    <a:srgbClr val="000000">
                      <a:alpha val="43137"/>
                    </a:srgbClr>
                  </a:outerShdw>
                </a:effectLst>
              </a:rPr>
              <a:t>Glorying in the Cross</a:t>
            </a:r>
            <a:endParaRPr lang="en-US" sz="4400" dirty="0">
              <a:effectLst>
                <a:outerShdw blurRad="38100" dist="38100" dir="2700000" algn="tl">
                  <a:srgbClr val="000000">
                    <a:alpha val="43137"/>
                  </a:srgbClr>
                </a:outerShdw>
              </a:effectLst>
            </a:endParaRPr>
          </a:p>
        </p:txBody>
      </p:sp>
      <p:sp>
        <p:nvSpPr>
          <p:cNvPr id="124931" name="Rectangle 3"/>
          <p:cNvSpPr>
            <a:spLocks noGrp="1" noChangeArrowheads="1"/>
          </p:cNvSpPr>
          <p:nvPr>
            <p:ph type="body" idx="1"/>
          </p:nvPr>
        </p:nvSpPr>
        <p:spPr>
          <a:xfrm>
            <a:off x="304800" y="1219200"/>
            <a:ext cx="8534400" cy="4800600"/>
          </a:xfrm>
        </p:spPr>
        <p:txBody>
          <a:bodyPr/>
          <a:lstStyle/>
          <a:p>
            <a:pPr marL="571500" indent="-571500">
              <a:buAutoNum type="romanUcPeriod"/>
            </a:pPr>
            <a:r>
              <a:rPr lang="en-US" sz="3200" b="1" spc="-90" dirty="0" smtClean="0">
                <a:effectLst>
                  <a:outerShdw blurRad="38100" dist="38100" dir="2700000" algn="tl">
                    <a:srgbClr val="000000">
                      <a:alpha val="43137"/>
                    </a:srgbClr>
                  </a:outerShdw>
                </a:effectLst>
              </a:rPr>
              <a:t>The futility of glorying in material things .</a:t>
            </a:r>
          </a:p>
          <a:p>
            <a:pPr marL="971550" lvl="1" indent="-571500">
              <a:buFont typeface="+mj-lt"/>
              <a:buAutoNum type="alphaUcPeriod"/>
            </a:pPr>
            <a:r>
              <a:rPr lang="en-US" sz="2800" b="1" spc="-90" dirty="0" smtClean="0">
                <a:effectLst>
                  <a:outerShdw blurRad="38100" dist="38100" dir="2700000" algn="tl">
                    <a:srgbClr val="000000">
                      <a:alpha val="43137"/>
                    </a:srgbClr>
                  </a:outerShdw>
                </a:effectLst>
              </a:rPr>
              <a:t>Paul could have done this (Phil. 3:4-11).</a:t>
            </a:r>
          </a:p>
          <a:p>
            <a:pPr marL="971550" lvl="1" indent="-571500">
              <a:buFont typeface="+mj-lt"/>
              <a:buAutoNum type="alphaUcPeriod"/>
            </a:pPr>
            <a:r>
              <a:rPr lang="en-US" sz="2800" b="1" spc="-90" dirty="0" smtClean="0">
                <a:effectLst>
                  <a:outerShdw blurRad="38100" dist="38100" dir="2700000" algn="tl">
                    <a:srgbClr val="000000">
                      <a:alpha val="43137"/>
                    </a:srgbClr>
                  </a:outerShdw>
                </a:effectLst>
              </a:rPr>
              <a:t>Our affections must be on heavenly things (Col. 3:1-3).</a:t>
            </a:r>
          </a:p>
          <a:p>
            <a:pPr marL="971550" lvl="1" indent="-571500">
              <a:buFont typeface="+mj-lt"/>
              <a:buAutoNum type="alphaUcPeriod"/>
            </a:pPr>
            <a:r>
              <a:rPr lang="en-US" sz="2800" b="1" spc="-90" dirty="0" smtClean="0">
                <a:effectLst>
                  <a:outerShdw blurRad="38100" dist="38100" dir="2700000" algn="tl">
                    <a:srgbClr val="000000">
                      <a:alpha val="43137"/>
                    </a:srgbClr>
                  </a:outerShdw>
                </a:effectLst>
              </a:rPr>
              <a:t>Material Things…</a:t>
            </a:r>
          </a:p>
          <a:p>
            <a:pPr marL="1371600" lvl="2" indent="-571500">
              <a:buFont typeface="+mj-lt"/>
              <a:buAutoNum type="arabicPeriod"/>
            </a:pPr>
            <a:r>
              <a:rPr lang="en-US" sz="2400" b="1" spc="-90" dirty="0" smtClean="0">
                <a:effectLst>
                  <a:outerShdw blurRad="38100" dist="38100" dir="2700000" algn="tl">
                    <a:srgbClr val="000000">
                      <a:alpha val="43137"/>
                    </a:srgbClr>
                  </a:outerShdw>
                </a:effectLst>
              </a:rPr>
              <a:t>Can be destroyed (Matt. 6:19-21). </a:t>
            </a:r>
          </a:p>
          <a:p>
            <a:pPr marL="1371600" lvl="2" indent="-571500">
              <a:buFont typeface="+mj-lt"/>
              <a:buAutoNum type="arabicPeriod"/>
            </a:pPr>
            <a:r>
              <a:rPr lang="en-US" sz="2400" b="1" spc="-90" dirty="0" smtClean="0">
                <a:effectLst>
                  <a:outerShdw blurRad="38100" dist="38100" dir="2700000" algn="tl">
                    <a:srgbClr val="000000">
                      <a:alpha val="43137"/>
                    </a:srgbClr>
                  </a:outerShdw>
                </a:effectLst>
              </a:rPr>
              <a:t>Can’t go with us in death ( 1 Tim. 6:6-7).</a:t>
            </a:r>
          </a:p>
          <a:p>
            <a:pPr marL="971550" lvl="1" indent="-571500">
              <a:buFont typeface="+mj-lt"/>
              <a:buAutoNum type="alphaUcPeriod"/>
            </a:pPr>
            <a:r>
              <a:rPr lang="en-US" sz="2800" b="1" spc="-90" dirty="0" smtClean="0">
                <a:effectLst>
                  <a:outerShdw blurRad="38100" dist="38100" dir="2700000" algn="tl">
                    <a:srgbClr val="000000">
                      <a:alpha val="43137"/>
                    </a:srgbClr>
                  </a:outerShdw>
                </a:effectLst>
              </a:rPr>
              <a:t>Salvation does not come through material things (1 Peter. 1:17-19). </a:t>
            </a:r>
            <a:endParaRPr lang="en-US" sz="2800" b="1" spc="-90" dirty="0">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24931">
                                            <p:txEl>
                                              <p:pRg st="0" end="0"/>
                                            </p:txEl>
                                          </p:spTgt>
                                        </p:tgtEl>
                                        <p:attrNameLst>
                                          <p:attrName>style.visibility</p:attrName>
                                        </p:attrNameLst>
                                      </p:cBhvr>
                                      <p:to>
                                        <p:strVal val="visible"/>
                                      </p:to>
                                    </p:set>
                                    <p:animEffect transition="in" filter="fade">
                                      <p:cBhvr>
                                        <p:cTn id="7" dur="1000"/>
                                        <p:tgtEl>
                                          <p:spTgt spid="124931">
                                            <p:txEl>
                                              <p:pRg st="0" end="0"/>
                                            </p:txEl>
                                          </p:spTgt>
                                        </p:tgtEl>
                                      </p:cBhvr>
                                    </p:animEffect>
                                    <p:anim calcmode="lin" valueType="num">
                                      <p:cBhvr>
                                        <p:cTn id="8" dur="1000" fill="hold"/>
                                        <p:tgtEl>
                                          <p:spTgt spid="12493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493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4931">
                                            <p:txEl>
                                              <p:pRg st="1" end="1"/>
                                            </p:txEl>
                                          </p:spTgt>
                                        </p:tgtEl>
                                        <p:attrNameLst>
                                          <p:attrName>style.visibility</p:attrName>
                                        </p:attrNameLst>
                                      </p:cBhvr>
                                      <p:to>
                                        <p:strVal val="visible"/>
                                      </p:to>
                                    </p:set>
                                    <p:animEffect transition="in" filter="fade">
                                      <p:cBhvr>
                                        <p:cTn id="14" dur="1000"/>
                                        <p:tgtEl>
                                          <p:spTgt spid="124931">
                                            <p:txEl>
                                              <p:pRg st="1" end="1"/>
                                            </p:txEl>
                                          </p:spTgt>
                                        </p:tgtEl>
                                      </p:cBhvr>
                                    </p:animEffect>
                                    <p:anim calcmode="lin" valueType="num">
                                      <p:cBhvr>
                                        <p:cTn id="15" dur="1000" fill="hold"/>
                                        <p:tgtEl>
                                          <p:spTgt spid="12493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493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4931">
                                            <p:txEl>
                                              <p:pRg st="2" end="2"/>
                                            </p:txEl>
                                          </p:spTgt>
                                        </p:tgtEl>
                                        <p:attrNameLst>
                                          <p:attrName>style.visibility</p:attrName>
                                        </p:attrNameLst>
                                      </p:cBhvr>
                                      <p:to>
                                        <p:strVal val="visible"/>
                                      </p:to>
                                    </p:set>
                                    <p:animEffect transition="in" filter="fade">
                                      <p:cBhvr>
                                        <p:cTn id="21" dur="1000"/>
                                        <p:tgtEl>
                                          <p:spTgt spid="124931">
                                            <p:txEl>
                                              <p:pRg st="2" end="2"/>
                                            </p:txEl>
                                          </p:spTgt>
                                        </p:tgtEl>
                                      </p:cBhvr>
                                    </p:animEffect>
                                    <p:anim calcmode="lin" valueType="num">
                                      <p:cBhvr>
                                        <p:cTn id="22" dur="1000" fill="hold"/>
                                        <p:tgtEl>
                                          <p:spTgt spid="12493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2493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4931">
                                            <p:txEl>
                                              <p:pRg st="3" end="3"/>
                                            </p:txEl>
                                          </p:spTgt>
                                        </p:tgtEl>
                                        <p:attrNameLst>
                                          <p:attrName>style.visibility</p:attrName>
                                        </p:attrNameLst>
                                      </p:cBhvr>
                                      <p:to>
                                        <p:strVal val="visible"/>
                                      </p:to>
                                    </p:set>
                                    <p:animEffect transition="in" filter="fade">
                                      <p:cBhvr>
                                        <p:cTn id="28" dur="1000"/>
                                        <p:tgtEl>
                                          <p:spTgt spid="124931">
                                            <p:txEl>
                                              <p:pRg st="3" end="3"/>
                                            </p:txEl>
                                          </p:spTgt>
                                        </p:tgtEl>
                                      </p:cBhvr>
                                    </p:animEffect>
                                    <p:anim calcmode="lin" valueType="num">
                                      <p:cBhvr>
                                        <p:cTn id="29" dur="1000" fill="hold"/>
                                        <p:tgtEl>
                                          <p:spTgt spid="12493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2493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24931">
                                            <p:txEl>
                                              <p:pRg st="4" end="4"/>
                                            </p:txEl>
                                          </p:spTgt>
                                        </p:tgtEl>
                                        <p:attrNameLst>
                                          <p:attrName>style.visibility</p:attrName>
                                        </p:attrNameLst>
                                      </p:cBhvr>
                                      <p:to>
                                        <p:strVal val="visible"/>
                                      </p:to>
                                    </p:set>
                                    <p:animEffect transition="in" filter="fade">
                                      <p:cBhvr>
                                        <p:cTn id="35" dur="1000"/>
                                        <p:tgtEl>
                                          <p:spTgt spid="124931">
                                            <p:txEl>
                                              <p:pRg st="4" end="4"/>
                                            </p:txEl>
                                          </p:spTgt>
                                        </p:tgtEl>
                                      </p:cBhvr>
                                    </p:animEffect>
                                    <p:anim calcmode="lin" valueType="num">
                                      <p:cBhvr>
                                        <p:cTn id="36" dur="1000" fill="hold"/>
                                        <p:tgtEl>
                                          <p:spTgt spid="12493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2493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24931">
                                            <p:txEl>
                                              <p:pRg st="5" end="5"/>
                                            </p:txEl>
                                          </p:spTgt>
                                        </p:tgtEl>
                                        <p:attrNameLst>
                                          <p:attrName>style.visibility</p:attrName>
                                        </p:attrNameLst>
                                      </p:cBhvr>
                                      <p:to>
                                        <p:strVal val="visible"/>
                                      </p:to>
                                    </p:set>
                                    <p:animEffect transition="in" filter="fade">
                                      <p:cBhvr>
                                        <p:cTn id="42" dur="1000"/>
                                        <p:tgtEl>
                                          <p:spTgt spid="124931">
                                            <p:txEl>
                                              <p:pRg st="5" end="5"/>
                                            </p:txEl>
                                          </p:spTgt>
                                        </p:tgtEl>
                                      </p:cBhvr>
                                    </p:animEffect>
                                    <p:anim calcmode="lin" valueType="num">
                                      <p:cBhvr>
                                        <p:cTn id="43" dur="1000" fill="hold"/>
                                        <p:tgtEl>
                                          <p:spTgt spid="12493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2493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24931">
                                            <p:txEl>
                                              <p:pRg st="6" end="6"/>
                                            </p:txEl>
                                          </p:spTgt>
                                        </p:tgtEl>
                                        <p:attrNameLst>
                                          <p:attrName>style.visibility</p:attrName>
                                        </p:attrNameLst>
                                      </p:cBhvr>
                                      <p:to>
                                        <p:strVal val="visible"/>
                                      </p:to>
                                    </p:set>
                                    <p:animEffect transition="in" filter="fade">
                                      <p:cBhvr>
                                        <p:cTn id="49" dur="1000"/>
                                        <p:tgtEl>
                                          <p:spTgt spid="124931">
                                            <p:txEl>
                                              <p:pRg st="6" end="6"/>
                                            </p:txEl>
                                          </p:spTgt>
                                        </p:tgtEl>
                                      </p:cBhvr>
                                    </p:animEffect>
                                    <p:anim calcmode="lin" valueType="num">
                                      <p:cBhvr>
                                        <p:cTn id="50" dur="1000" fill="hold"/>
                                        <p:tgtEl>
                                          <p:spTgt spid="12493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2493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381000" y="228600"/>
            <a:ext cx="8534400" cy="838200"/>
          </a:xfrm>
        </p:spPr>
        <p:txBody>
          <a:bodyPr/>
          <a:lstStyle/>
          <a:p>
            <a:pPr algn="ctr"/>
            <a:r>
              <a:rPr lang="en-US" sz="4400" dirty="0" smtClean="0">
                <a:effectLst>
                  <a:outerShdw blurRad="38100" dist="38100" dir="2700000" algn="tl">
                    <a:srgbClr val="000000">
                      <a:alpha val="43137"/>
                    </a:srgbClr>
                  </a:outerShdw>
                </a:effectLst>
              </a:rPr>
              <a:t>Glorying in the Cross</a:t>
            </a:r>
            <a:endParaRPr lang="en-US" sz="4400" dirty="0">
              <a:effectLst>
                <a:outerShdw blurRad="38100" dist="38100" dir="2700000" algn="tl">
                  <a:srgbClr val="000000">
                    <a:alpha val="43137"/>
                  </a:srgbClr>
                </a:outerShdw>
              </a:effectLst>
            </a:endParaRPr>
          </a:p>
        </p:txBody>
      </p:sp>
      <p:sp>
        <p:nvSpPr>
          <p:cNvPr id="124931" name="Rectangle 3"/>
          <p:cNvSpPr>
            <a:spLocks noGrp="1" noChangeArrowheads="1"/>
          </p:cNvSpPr>
          <p:nvPr>
            <p:ph type="body" idx="1"/>
          </p:nvPr>
        </p:nvSpPr>
        <p:spPr>
          <a:xfrm>
            <a:off x="304800" y="1219200"/>
            <a:ext cx="8534400" cy="4800600"/>
          </a:xfrm>
        </p:spPr>
        <p:txBody>
          <a:bodyPr/>
          <a:lstStyle/>
          <a:p>
            <a:pPr marL="571500" indent="-571500">
              <a:buFont typeface="+mj-lt"/>
              <a:buAutoNum type="romanUcPeriod" startAt="2"/>
            </a:pPr>
            <a:r>
              <a:rPr lang="en-US" sz="3200" b="1" spc="-90" dirty="0" smtClean="0">
                <a:effectLst>
                  <a:outerShdw blurRad="38100" dist="38100" dir="2700000" algn="tl">
                    <a:srgbClr val="000000">
                      <a:alpha val="43137"/>
                    </a:srgbClr>
                  </a:outerShdw>
                </a:effectLst>
              </a:rPr>
              <a:t>Christians should glory in the cross.</a:t>
            </a:r>
          </a:p>
          <a:p>
            <a:pPr marL="971550" lvl="1" indent="-571500">
              <a:buFont typeface="+mj-lt"/>
              <a:buAutoNum type="alphaUcPeriod"/>
            </a:pPr>
            <a:r>
              <a:rPr lang="en-US" sz="2800" b="1" spc="-90" dirty="0" smtClean="0">
                <a:effectLst>
                  <a:outerShdw blurRad="38100" dist="38100" dir="2700000" algn="tl">
                    <a:srgbClr val="000000">
                      <a:alpha val="43137"/>
                    </a:srgbClr>
                  </a:outerShdw>
                </a:effectLst>
              </a:rPr>
              <a:t>To some—a stumbling-block (1 Cor. 1:22-24).</a:t>
            </a:r>
          </a:p>
          <a:p>
            <a:pPr marL="971550" lvl="1" indent="-571500">
              <a:buFont typeface="+mj-lt"/>
              <a:buAutoNum type="alphaUcPeriod"/>
            </a:pPr>
            <a:r>
              <a:rPr lang="en-US" sz="2800" b="1" spc="-90" dirty="0" smtClean="0">
                <a:effectLst>
                  <a:outerShdw blurRad="38100" dist="38100" dir="2700000" algn="tl">
                    <a:srgbClr val="000000">
                      <a:alpha val="43137"/>
                    </a:srgbClr>
                  </a:outerShdw>
                </a:effectLst>
              </a:rPr>
              <a:t>It is something in which to glory because…</a:t>
            </a:r>
          </a:p>
          <a:p>
            <a:pPr marL="1371600" lvl="2" indent="-571500">
              <a:buFont typeface="+mj-lt"/>
              <a:buAutoNum type="arabicPeriod"/>
            </a:pPr>
            <a:r>
              <a:rPr lang="en-US" sz="2800" b="1" spc="-90" dirty="0" smtClean="0">
                <a:effectLst>
                  <a:outerShdw blurRad="38100" dist="38100" dir="2700000" algn="tl">
                    <a:srgbClr val="000000">
                      <a:alpha val="43137"/>
                    </a:srgbClr>
                  </a:outerShdw>
                </a:effectLst>
              </a:rPr>
              <a:t>It shows the love of Christ (Rom. 5:6-11).</a:t>
            </a:r>
          </a:p>
          <a:p>
            <a:pPr marL="1371600" lvl="2" indent="-571500">
              <a:buFont typeface="+mj-lt"/>
              <a:buAutoNum type="arabicPeriod"/>
            </a:pPr>
            <a:r>
              <a:rPr lang="en-US" sz="2800" b="1" spc="-90" dirty="0" smtClean="0">
                <a:effectLst>
                  <a:outerShdw blurRad="38100" dist="38100" dir="2700000" algn="tl">
                    <a:srgbClr val="000000">
                      <a:alpha val="43137"/>
                    </a:srgbClr>
                  </a:outerShdw>
                </a:effectLst>
              </a:rPr>
              <a:t>The innocent suffered for the guilty               (1 Pet. 2:22-25).</a:t>
            </a:r>
          </a:p>
          <a:p>
            <a:pPr marL="1371600" lvl="2" indent="-571500">
              <a:buFont typeface="+mj-lt"/>
              <a:buAutoNum type="arabicPeriod"/>
            </a:pPr>
            <a:r>
              <a:rPr lang="en-US" sz="2800" b="1" spc="-90" dirty="0" smtClean="0">
                <a:effectLst>
                  <a:outerShdw blurRad="38100" dist="38100" dir="2700000" algn="tl">
                    <a:srgbClr val="000000">
                      <a:alpha val="43137"/>
                    </a:srgbClr>
                  </a:outerShdw>
                </a:effectLst>
              </a:rPr>
              <a:t>It brings reconciliation (2 Cor. 5:18-19).</a:t>
            </a:r>
          </a:p>
          <a:p>
            <a:pPr marL="1371600" lvl="2" indent="-571500">
              <a:buFont typeface="+mj-lt"/>
              <a:buAutoNum type="arabicPeriod"/>
            </a:pPr>
            <a:r>
              <a:rPr lang="en-US" sz="2800" b="1" spc="-90" dirty="0" smtClean="0">
                <a:effectLst>
                  <a:outerShdw blurRad="38100" dist="38100" dir="2700000" algn="tl">
                    <a:srgbClr val="000000">
                      <a:alpha val="43137"/>
                    </a:srgbClr>
                  </a:outerShdw>
                </a:effectLst>
              </a:rPr>
              <a:t>Without it there is no remission (Heb. 9:22).</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24931">
                                            <p:txEl>
                                              <p:pRg st="0" end="0"/>
                                            </p:txEl>
                                          </p:spTgt>
                                        </p:tgtEl>
                                        <p:attrNameLst>
                                          <p:attrName>style.visibility</p:attrName>
                                        </p:attrNameLst>
                                      </p:cBhvr>
                                      <p:to>
                                        <p:strVal val="visible"/>
                                      </p:to>
                                    </p:set>
                                    <p:animEffect transition="in" filter="fade">
                                      <p:cBhvr>
                                        <p:cTn id="7" dur="1000"/>
                                        <p:tgtEl>
                                          <p:spTgt spid="124931">
                                            <p:txEl>
                                              <p:pRg st="0" end="0"/>
                                            </p:txEl>
                                          </p:spTgt>
                                        </p:tgtEl>
                                      </p:cBhvr>
                                    </p:animEffect>
                                    <p:anim calcmode="lin" valueType="num">
                                      <p:cBhvr>
                                        <p:cTn id="8" dur="1000" fill="hold"/>
                                        <p:tgtEl>
                                          <p:spTgt spid="12493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493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4931">
                                            <p:txEl>
                                              <p:pRg st="1" end="1"/>
                                            </p:txEl>
                                          </p:spTgt>
                                        </p:tgtEl>
                                        <p:attrNameLst>
                                          <p:attrName>style.visibility</p:attrName>
                                        </p:attrNameLst>
                                      </p:cBhvr>
                                      <p:to>
                                        <p:strVal val="visible"/>
                                      </p:to>
                                    </p:set>
                                    <p:animEffect transition="in" filter="fade">
                                      <p:cBhvr>
                                        <p:cTn id="14" dur="1000"/>
                                        <p:tgtEl>
                                          <p:spTgt spid="124931">
                                            <p:txEl>
                                              <p:pRg st="1" end="1"/>
                                            </p:txEl>
                                          </p:spTgt>
                                        </p:tgtEl>
                                      </p:cBhvr>
                                    </p:animEffect>
                                    <p:anim calcmode="lin" valueType="num">
                                      <p:cBhvr>
                                        <p:cTn id="15" dur="1000" fill="hold"/>
                                        <p:tgtEl>
                                          <p:spTgt spid="12493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493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4931">
                                            <p:txEl>
                                              <p:pRg st="2" end="2"/>
                                            </p:txEl>
                                          </p:spTgt>
                                        </p:tgtEl>
                                        <p:attrNameLst>
                                          <p:attrName>style.visibility</p:attrName>
                                        </p:attrNameLst>
                                      </p:cBhvr>
                                      <p:to>
                                        <p:strVal val="visible"/>
                                      </p:to>
                                    </p:set>
                                    <p:animEffect transition="in" filter="fade">
                                      <p:cBhvr>
                                        <p:cTn id="21" dur="1000"/>
                                        <p:tgtEl>
                                          <p:spTgt spid="124931">
                                            <p:txEl>
                                              <p:pRg st="2" end="2"/>
                                            </p:txEl>
                                          </p:spTgt>
                                        </p:tgtEl>
                                      </p:cBhvr>
                                    </p:animEffect>
                                    <p:anim calcmode="lin" valueType="num">
                                      <p:cBhvr>
                                        <p:cTn id="22" dur="1000" fill="hold"/>
                                        <p:tgtEl>
                                          <p:spTgt spid="12493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2493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4931">
                                            <p:txEl>
                                              <p:pRg st="3" end="3"/>
                                            </p:txEl>
                                          </p:spTgt>
                                        </p:tgtEl>
                                        <p:attrNameLst>
                                          <p:attrName>style.visibility</p:attrName>
                                        </p:attrNameLst>
                                      </p:cBhvr>
                                      <p:to>
                                        <p:strVal val="visible"/>
                                      </p:to>
                                    </p:set>
                                    <p:animEffect transition="in" filter="fade">
                                      <p:cBhvr>
                                        <p:cTn id="28" dur="1000"/>
                                        <p:tgtEl>
                                          <p:spTgt spid="124931">
                                            <p:txEl>
                                              <p:pRg st="3" end="3"/>
                                            </p:txEl>
                                          </p:spTgt>
                                        </p:tgtEl>
                                      </p:cBhvr>
                                    </p:animEffect>
                                    <p:anim calcmode="lin" valueType="num">
                                      <p:cBhvr>
                                        <p:cTn id="29" dur="1000" fill="hold"/>
                                        <p:tgtEl>
                                          <p:spTgt spid="12493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2493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24931">
                                            <p:txEl>
                                              <p:pRg st="4" end="4"/>
                                            </p:txEl>
                                          </p:spTgt>
                                        </p:tgtEl>
                                        <p:attrNameLst>
                                          <p:attrName>style.visibility</p:attrName>
                                        </p:attrNameLst>
                                      </p:cBhvr>
                                      <p:to>
                                        <p:strVal val="visible"/>
                                      </p:to>
                                    </p:set>
                                    <p:animEffect transition="in" filter="fade">
                                      <p:cBhvr>
                                        <p:cTn id="35" dur="1000"/>
                                        <p:tgtEl>
                                          <p:spTgt spid="124931">
                                            <p:txEl>
                                              <p:pRg st="4" end="4"/>
                                            </p:txEl>
                                          </p:spTgt>
                                        </p:tgtEl>
                                      </p:cBhvr>
                                    </p:animEffect>
                                    <p:anim calcmode="lin" valueType="num">
                                      <p:cBhvr>
                                        <p:cTn id="36" dur="1000" fill="hold"/>
                                        <p:tgtEl>
                                          <p:spTgt spid="12493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2493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24931">
                                            <p:txEl>
                                              <p:pRg st="5" end="5"/>
                                            </p:txEl>
                                          </p:spTgt>
                                        </p:tgtEl>
                                        <p:attrNameLst>
                                          <p:attrName>style.visibility</p:attrName>
                                        </p:attrNameLst>
                                      </p:cBhvr>
                                      <p:to>
                                        <p:strVal val="visible"/>
                                      </p:to>
                                    </p:set>
                                    <p:animEffect transition="in" filter="fade">
                                      <p:cBhvr>
                                        <p:cTn id="42" dur="1000"/>
                                        <p:tgtEl>
                                          <p:spTgt spid="124931">
                                            <p:txEl>
                                              <p:pRg st="5" end="5"/>
                                            </p:txEl>
                                          </p:spTgt>
                                        </p:tgtEl>
                                      </p:cBhvr>
                                    </p:animEffect>
                                    <p:anim calcmode="lin" valueType="num">
                                      <p:cBhvr>
                                        <p:cTn id="43" dur="1000" fill="hold"/>
                                        <p:tgtEl>
                                          <p:spTgt spid="12493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2493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24931">
                                            <p:txEl>
                                              <p:pRg st="6" end="6"/>
                                            </p:txEl>
                                          </p:spTgt>
                                        </p:tgtEl>
                                        <p:attrNameLst>
                                          <p:attrName>style.visibility</p:attrName>
                                        </p:attrNameLst>
                                      </p:cBhvr>
                                      <p:to>
                                        <p:strVal val="visible"/>
                                      </p:to>
                                    </p:set>
                                    <p:animEffect transition="in" filter="fade">
                                      <p:cBhvr>
                                        <p:cTn id="49" dur="1000"/>
                                        <p:tgtEl>
                                          <p:spTgt spid="124931">
                                            <p:txEl>
                                              <p:pRg st="6" end="6"/>
                                            </p:txEl>
                                          </p:spTgt>
                                        </p:tgtEl>
                                      </p:cBhvr>
                                    </p:animEffect>
                                    <p:anim calcmode="lin" valueType="num">
                                      <p:cBhvr>
                                        <p:cTn id="50" dur="1000" fill="hold"/>
                                        <p:tgtEl>
                                          <p:spTgt spid="12493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2493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381000" y="228600"/>
            <a:ext cx="8534400" cy="838200"/>
          </a:xfrm>
        </p:spPr>
        <p:txBody>
          <a:bodyPr/>
          <a:lstStyle/>
          <a:p>
            <a:pPr algn="ctr"/>
            <a:r>
              <a:rPr lang="en-US" sz="4400" dirty="0" smtClean="0">
                <a:effectLst>
                  <a:outerShdw blurRad="38100" dist="38100" dir="2700000" algn="tl">
                    <a:srgbClr val="000000">
                      <a:alpha val="43137"/>
                    </a:srgbClr>
                  </a:outerShdw>
                </a:effectLst>
              </a:rPr>
              <a:t>Glorying in the Cross</a:t>
            </a:r>
            <a:endParaRPr lang="en-US" sz="4400" dirty="0">
              <a:effectLst>
                <a:outerShdw blurRad="38100" dist="38100" dir="2700000" algn="tl">
                  <a:srgbClr val="000000">
                    <a:alpha val="43137"/>
                  </a:srgbClr>
                </a:outerShdw>
              </a:effectLst>
            </a:endParaRPr>
          </a:p>
        </p:txBody>
      </p:sp>
      <p:sp>
        <p:nvSpPr>
          <p:cNvPr id="124931" name="Rectangle 3"/>
          <p:cNvSpPr>
            <a:spLocks noGrp="1" noChangeArrowheads="1"/>
          </p:cNvSpPr>
          <p:nvPr>
            <p:ph type="body" idx="1"/>
          </p:nvPr>
        </p:nvSpPr>
        <p:spPr>
          <a:xfrm>
            <a:off x="304800" y="1219200"/>
            <a:ext cx="8534400" cy="4800600"/>
          </a:xfrm>
        </p:spPr>
        <p:txBody>
          <a:bodyPr/>
          <a:lstStyle/>
          <a:p>
            <a:pPr marL="571500" indent="-571500">
              <a:buFont typeface="+mj-lt"/>
              <a:buAutoNum type="romanUcPeriod" startAt="2"/>
            </a:pPr>
            <a:r>
              <a:rPr lang="en-US" sz="3200" b="1" spc="-90" dirty="0" smtClean="0">
                <a:effectLst>
                  <a:outerShdw blurRad="38100" dist="38100" dir="2700000" algn="tl">
                    <a:srgbClr val="000000">
                      <a:alpha val="43137"/>
                    </a:srgbClr>
                  </a:outerShdw>
                </a:effectLst>
              </a:rPr>
              <a:t>Christians should glory in the cross.</a:t>
            </a:r>
          </a:p>
          <a:p>
            <a:pPr marL="971550" lvl="1" indent="-571500">
              <a:buFont typeface="+mj-lt"/>
              <a:buAutoNum type="alphaUcPeriod" startAt="3"/>
            </a:pPr>
            <a:r>
              <a:rPr lang="en-US" sz="2800" b="1" spc="-90" dirty="0" smtClean="0">
                <a:effectLst>
                  <a:outerShdw blurRad="38100" dist="38100" dir="2700000" algn="tl">
                    <a:srgbClr val="000000">
                      <a:alpha val="43137"/>
                    </a:srgbClr>
                  </a:outerShdw>
                </a:effectLst>
              </a:rPr>
              <a:t>All that was accomplished by the cross was glorious.</a:t>
            </a:r>
          </a:p>
          <a:p>
            <a:pPr marL="1371600" lvl="2" indent="-571500">
              <a:buFont typeface="+mj-lt"/>
              <a:buAutoNum type="arabicPeriod"/>
            </a:pPr>
            <a:r>
              <a:rPr lang="en-US" sz="2800" b="1" spc="-90" dirty="0" smtClean="0">
                <a:effectLst>
                  <a:outerShdw blurRad="38100" dist="38100" dir="2700000" algn="tl">
                    <a:srgbClr val="000000">
                      <a:alpha val="43137"/>
                    </a:srgbClr>
                  </a:outerShdw>
                </a:effectLst>
              </a:rPr>
              <a:t>Glorious love (John 15:13-14).</a:t>
            </a:r>
          </a:p>
          <a:p>
            <a:pPr marL="1371600" lvl="2" indent="-571500">
              <a:buFont typeface="+mj-lt"/>
              <a:buAutoNum type="arabicPeriod"/>
            </a:pPr>
            <a:r>
              <a:rPr lang="en-US" sz="2800" b="1" spc="-90" dirty="0" smtClean="0">
                <a:effectLst>
                  <a:outerShdw blurRad="38100" dist="38100" dir="2700000" algn="tl">
                    <a:srgbClr val="000000">
                      <a:alpha val="43137"/>
                    </a:srgbClr>
                  </a:outerShdw>
                </a:effectLst>
              </a:rPr>
              <a:t>Glorious sacrifice (Hebrews 9:23-28).</a:t>
            </a:r>
          </a:p>
          <a:p>
            <a:pPr marL="1371600" lvl="2" indent="-571500">
              <a:buFont typeface="+mj-lt"/>
              <a:buAutoNum type="arabicPeriod"/>
            </a:pPr>
            <a:r>
              <a:rPr lang="en-US" sz="2800" b="1" spc="-90" dirty="0" smtClean="0">
                <a:effectLst>
                  <a:outerShdw blurRad="38100" dist="38100" dir="2700000" algn="tl">
                    <a:srgbClr val="000000">
                      <a:alpha val="43137"/>
                    </a:srgbClr>
                  </a:outerShdw>
                </a:effectLst>
              </a:rPr>
              <a:t>It creates a glorious church (Titus 2:11-14).</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24931">
                                            <p:txEl>
                                              <p:pRg st="1" end="1"/>
                                            </p:txEl>
                                          </p:spTgt>
                                        </p:tgtEl>
                                        <p:attrNameLst>
                                          <p:attrName>style.visibility</p:attrName>
                                        </p:attrNameLst>
                                      </p:cBhvr>
                                      <p:to>
                                        <p:strVal val="visible"/>
                                      </p:to>
                                    </p:set>
                                    <p:animEffect transition="in" filter="fade">
                                      <p:cBhvr>
                                        <p:cTn id="7" dur="1000"/>
                                        <p:tgtEl>
                                          <p:spTgt spid="124931">
                                            <p:txEl>
                                              <p:pRg st="1" end="1"/>
                                            </p:txEl>
                                          </p:spTgt>
                                        </p:tgtEl>
                                      </p:cBhvr>
                                    </p:animEffect>
                                    <p:anim calcmode="lin" valueType="num">
                                      <p:cBhvr>
                                        <p:cTn id="8" dur="1000" fill="hold"/>
                                        <p:tgtEl>
                                          <p:spTgt spid="12493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2493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4931">
                                            <p:txEl>
                                              <p:pRg st="2" end="2"/>
                                            </p:txEl>
                                          </p:spTgt>
                                        </p:tgtEl>
                                        <p:attrNameLst>
                                          <p:attrName>style.visibility</p:attrName>
                                        </p:attrNameLst>
                                      </p:cBhvr>
                                      <p:to>
                                        <p:strVal val="visible"/>
                                      </p:to>
                                    </p:set>
                                    <p:animEffect transition="in" filter="fade">
                                      <p:cBhvr>
                                        <p:cTn id="14" dur="1000"/>
                                        <p:tgtEl>
                                          <p:spTgt spid="124931">
                                            <p:txEl>
                                              <p:pRg st="2" end="2"/>
                                            </p:txEl>
                                          </p:spTgt>
                                        </p:tgtEl>
                                      </p:cBhvr>
                                    </p:animEffect>
                                    <p:anim calcmode="lin" valueType="num">
                                      <p:cBhvr>
                                        <p:cTn id="15" dur="1000" fill="hold"/>
                                        <p:tgtEl>
                                          <p:spTgt spid="12493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2493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4931">
                                            <p:txEl>
                                              <p:pRg st="3" end="3"/>
                                            </p:txEl>
                                          </p:spTgt>
                                        </p:tgtEl>
                                        <p:attrNameLst>
                                          <p:attrName>style.visibility</p:attrName>
                                        </p:attrNameLst>
                                      </p:cBhvr>
                                      <p:to>
                                        <p:strVal val="visible"/>
                                      </p:to>
                                    </p:set>
                                    <p:animEffect transition="in" filter="fade">
                                      <p:cBhvr>
                                        <p:cTn id="21" dur="1000"/>
                                        <p:tgtEl>
                                          <p:spTgt spid="124931">
                                            <p:txEl>
                                              <p:pRg st="3" end="3"/>
                                            </p:txEl>
                                          </p:spTgt>
                                        </p:tgtEl>
                                      </p:cBhvr>
                                    </p:animEffect>
                                    <p:anim calcmode="lin" valueType="num">
                                      <p:cBhvr>
                                        <p:cTn id="22" dur="1000" fill="hold"/>
                                        <p:tgtEl>
                                          <p:spTgt spid="124931">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2493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4931">
                                            <p:txEl>
                                              <p:pRg st="4" end="4"/>
                                            </p:txEl>
                                          </p:spTgt>
                                        </p:tgtEl>
                                        <p:attrNameLst>
                                          <p:attrName>style.visibility</p:attrName>
                                        </p:attrNameLst>
                                      </p:cBhvr>
                                      <p:to>
                                        <p:strVal val="visible"/>
                                      </p:to>
                                    </p:set>
                                    <p:animEffect transition="in" filter="fade">
                                      <p:cBhvr>
                                        <p:cTn id="28" dur="1000"/>
                                        <p:tgtEl>
                                          <p:spTgt spid="124931">
                                            <p:txEl>
                                              <p:pRg st="4" end="4"/>
                                            </p:txEl>
                                          </p:spTgt>
                                        </p:tgtEl>
                                      </p:cBhvr>
                                    </p:animEffect>
                                    <p:anim calcmode="lin" valueType="num">
                                      <p:cBhvr>
                                        <p:cTn id="29" dur="1000" fill="hold"/>
                                        <p:tgtEl>
                                          <p:spTgt spid="12493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2493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381000" y="228600"/>
            <a:ext cx="8534400" cy="838200"/>
          </a:xfrm>
        </p:spPr>
        <p:txBody>
          <a:bodyPr/>
          <a:lstStyle/>
          <a:p>
            <a:pPr algn="ctr"/>
            <a:r>
              <a:rPr lang="en-US" sz="4400" dirty="0" smtClean="0">
                <a:effectLst>
                  <a:outerShdw blurRad="38100" dist="38100" dir="2700000" algn="tl">
                    <a:srgbClr val="000000">
                      <a:alpha val="43137"/>
                    </a:srgbClr>
                  </a:outerShdw>
                </a:effectLst>
              </a:rPr>
              <a:t>Glorying in the Cross</a:t>
            </a:r>
            <a:endParaRPr lang="en-US" sz="4400" dirty="0">
              <a:effectLst>
                <a:outerShdw blurRad="38100" dist="38100" dir="2700000" algn="tl">
                  <a:srgbClr val="000000">
                    <a:alpha val="43137"/>
                  </a:srgbClr>
                </a:outerShdw>
              </a:effectLst>
            </a:endParaRPr>
          </a:p>
        </p:txBody>
      </p:sp>
      <p:sp>
        <p:nvSpPr>
          <p:cNvPr id="124931" name="Rectangle 3"/>
          <p:cNvSpPr>
            <a:spLocks noGrp="1" noChangeArrowheads="1"/>
          </p:cNvSpPr>
          <p:nvPr>
            <p:ph type="body" idx="1"/>
          </p:nvPr>
        </p:nvSpPr>
        <p:spPr>
          <a:xfrm>
            <a:off x="304800" y="1219200"/>
            <a:ext cx="8534400" cy="4800600"/>
          </a:xfrm>
        </p:spPr>
        <p:txBody>
          <a:bodyPr/>
          <a:lstStyle/>
          <a:p>
            <a:pPr marL="571500" indent="-571500">
              <a:buFont typeface="+mj-lt"/>
              <a:buAutoNum type="romanUcPeriod" startAt="3"/>
            </a:pPr>
            <a:r>
              <a:rPr lang="en-US" sz="3600" b="1" spc="-90" dirty="0" smtClean="0">
                <a:effectLst>
                  <a:outerShdw blurRad="38100" dist="38100" dir="2700000" algn="tl">
                    <a:srgbClr val="000000">
                      <a:alpha val="43137"/>
                    </a:srgbClr>
                  </a:outerShdw>
                </a:effectLst>
              </a:rPr>
              <a:t>Some implications of the cross.</a:t>
            </a:r>
          </a:p>
          <a:p>
            <a:pPr marL="971550" lvl="1" indent="-571500">
              <a:buFont typeface="+mj-lt"/>
              <a:buAutoNum type="alphaUcPeriod"/>
            </a:pPr>
            <a:r>
              <a:rPr lang="en-US" sz="3200" b="1" spc="-90" dirty="0" smtClean="0">
                <a:effectLst>
                  <a:outerShdw blurRad="38100" dist="38100" dir="2700000" algn="tl">
                    <a:srgbClr val="000000">
                      <a:alpha val="43137"/>
                    </a:srgbClr>
                  </a:outerShdw>
                </a:effectLst>
              </a:rPr>
              <a:t>The Christian is crucified to the world                  (Galatians 6:14).</a:t>
            </a:r>
          </a:p>
          <a:p>
            <a:pPr marL="971550" lvl="1" indent="-571500">
              <a:buFont typeface="+mj-lt"/>
              <a:buAutoNum type="alphaUcPeriod"/>
            </a:pPr>
            <a:r>
              <a:rPr lang="en-US" sz="3200" b="1" spc="-90" dirty="0" smtClean="0">
                <a:effectLst>
                  <a:outerShdw blurRad="38100" dist="38100" dir="2700000" algn="tl">
                    <a:srgbClr val="000000">
                      <a:alpha val="43137"/>
                    </a:srgbClr>
                  </a:outerShdw>
                </a:effectLst>
              </a:rPr>
              <a:t>The Christian has died with Christ           (Galatians 2:20).</a:t>
            </a:r>
          </a:p>
          <a:p>
            <a:pPr marL="971550" lvl="1" indent="-571500">
              <a:buFont typeface="+mj-lt"/>
              <a:buAutoNum type="alphaUcPeriod"/>
            </a:pPr>
            <a:r>
              <a:rPr lang="en-US" sz="3200" b="1" spc="-90" dirty="0" smtClean="0">
                <a:effectLst>
                  <a:outerShdw blurRad="38100" dist="38100" dir="2700000" algn="tl">
                    <a:srgbClr val="000000">
                      <a:alpha val="43137"/>
                    </a:srgbClr>
                  </a:outerShdw>
                </a:effectLst>
              </a:rPr>
              <a:t>The Christian must live </a:t>
            </a:r>
            <a:r>
              <a:rPr lang="en-US" sz="2800" b="1" spc="-90" dirty="0" smtClean="0">
                <a:effectLst>
                  <a:outerShdw blurRad="38100" dist="38100" dir="2700000" algn="tl">
                    <a:srgbClr val="000000">
                      <a:alpha val="43137"/>
                    </a:srgbClr>
                  </a:outerShdw>
                </a:effectLst>
              </a:rPr>
              <a:t>to Christ                            (2 Corinthians 5:14-15).</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24931">
                                            <p:txEl>
                                              <p:pRg st="0" end="0"/>
                                            </p:txEl>
                                          </p:spTgt>
                                        </p:tgtEl>
                                        <p:attrNameLst>
                                          <p:attrName>style.visibility</p:attrName>
                                        </p:attrNameLst>
                                      </p:cBhvr>
                                      <p:to>
                                        <p:strVal val="visible"/>
                                      </p:to>
                                    </p:set>
                                    <p:animEffect transition="in" filter="fade">
                                      <p:cBhvr>
                                        <p:cTn id="7" dur="1000"/>
                                        <p:tgtEl>
                                          <p:spTgt spid="124931">
                                            <p:txEl>
                                              <p:pRg st="0" end="0"/>
                                            </p:txEl>
                                          </p:spTgt>
                                        </p:tgtEl>
                                      </p:cBhvr>
                                    </p:animEffect>
                                    <p:anim calcmode="lin" valueType="num">
                                      <p:cBhvr>
                                        <p:cTn id="8" dur="1000" fill="hold"/>
                                        <p:tgtEl>
                                          <p:spTgt spid="12493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493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4931">
                                            <p:txEl>
                                              <p:pRg st="1" end="1"/>
                                            </p:txEl>
                                          </p:spTgt>
                                        </p:tgtEl>
                                        <p:attrNameLst>
                                          <p:attrName>style.visibility</p:attrName>
                                        </p:attrNameLst>
                                      </p:cBhvr>
                                      <p:to>
                                        <p:strVal val="visible"/>
                                      </p:to>
                                    </p:set>
                                    <p:animEffect transition="in" filter="fade">
                                      <p:cBhvr>
                                        <p:cTn id="14" dur="1000"/>
                                        <p:tgtEl>
                                          <p:spTgt spid="124931">
                                            <p:txEl>
                                              <p:pRg st="1" end="1"/>
                                            </p:txEl>
                                          </p:spTgt>
                                        </p:tgtEl>
                                      </p:cBhvr>
                                    </p:animEffect>
                                    <p:anim calcmode="lin" valueType="num">
                                      <p:cBhvr>
                                        <p:cTn id="15" dur="1000" fill="hold"/>
                                        <p:tgtEl>
                                          <p:spTgt spid="12493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493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4931">
                                            <p:txEl>
                                              <p:pRg st="2" end="2"/>
                                            </p:txEl>
                                          </p:spTgt>
                                        </p:tgtEl>
                                        <p:attrNameLst>
                                          <p:attrName>style.visibility</p:attrName>
                                        </p:attrNameLst>
                                      </p:cBhvr>
                                      <p:to>
                                        <p:strVal val="visible"/>
                                      </p:to>
                                    </p:set>
                                    <p:animEffect transition="in" filter="fade">
                                      <p:cBhvr>
                                        <p:cTn id="21" dur="1000"/>
                                        <p:tgtEl>
                                          <p:spTgt spid="124931">
                                            <p:txEl>
                                              <p:pRg st="2" end="2"/>
                                            </p:txEl>
                                          </p:spTgt>
                                        </p:tgtEl>
                                      </p:cBhvr>
                                    </p:animEffect>
                                    <p:anim calcmode="lin" valueType="num">
                                      <p:cBhvr>
                                        <p:cTn id="22" dur="1000" fill="hold"/>
                                        <p:tgtEl>
                                          <p:spTgt spid="12493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2493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4931">
                                            <p:txEl>
                                              <p:pRg st="3" end="3"/>
                                            </p:txEl>
                                          </p:spTgt>
                                        </p:tgtEl>
                                        <p:attrNameLst>
                                          <p:attrName>style.visibility</p:attrName>
                                        </p:attrNameLst>
                                      </p:cBhvr>
                                      <p:to>
                                        <p:strVal val="visible"/>
                                      </p:to>
                                    </p:set>
                                    <p:animEffect transition="in" filter="fade">
                                      <p:cBhvr>
                                        <p:cTn id="28" dur="1000"/>
                                        <p:tgtEl>
                                          <p:spTgt spid="124931">
                                            <p:txEl>
                                              <p:pRg st="3" end="3"/>
                                            </p:txEl>
                                          </p:spTgt>
                                        </p:tgtEl>
                                      </p:cBhvr>
                                    </p:animEffect>
                                    <p:anim calcmode="lin" valueType="num">
                                      <p:cBhvr>
                                        <p:cTn id="29" dur="1000" fill="hold"/>
                                        <p:tgtEl>
                                          <p:spTgt spid="12493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2493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uiExpand="1" build="p"/>
    </p:bldLst>
  </p:timing>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LongProperties xmlns="http://schemas.microsoft.com/office/2006/metadata/longProperties"/>
</file>

<file path=customXml/itemProps1.xml><?xml version="1.0" encoding="utf-8"?>
<ds:datastoreItem xmlns:ds="http://schemas.openxmlformats.org/officeDocument/2006/customXml" ds:itemID="{7FCCFD03-26C7-423C-B5EB-F86E4FA9918F}">
  <ds:schemaRefs>
    <ds:schemaRef ds:uri="http://schemas.microsoft.com/sharepoint/v3/contenttype/forms"/>
  </ds:schemaRefs>
</ds:datastoreItem>
</file>

<file path=customXml/itemProps2.xml><?xml version="1.0" encoding="utf-8"?>
<ds:datastoreItem xmlns:ds="http://schemas.openxmlformats.org/officeDocument/2006/customXml" ds:itemID="{EA6BE8AF-DDE8-4F55-B54D-932DDE5EE96B}">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
  <TotalTime>10246</TotalTime>
  <Words>338</Words>
  <Application>Microsoft Office PowerPoint</Application>
  <PresentationFormat>On-screen Show (4:3)</PresentationFormat>
  <Paragraphs>31</Paragraphs>
  <Slides>6</Slides>
  <Notes>0</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1_Custom Design</vt:lpstr>
      <vt:lpstr>2_Custom Design</vt:lpstr>
      <vt:lpstr>Galatians 6:12-14</vt:lpstr>
      <vt:lpstr>Glorying in the Cross</vt:lpstr>
      <vt:lpstr>Glorying in the Cross</vt:lpstr>
      <vt:lpstr>Glorying in the Cross</vt:lpstr>
      <vt:lpstr>Glorying in the Cross</vt:lpstr>
      <vt:lpstr>Glorying in the Cross</vt:lpstr>
    </vt:vector>
  </TitlesOfParts>
  <Manager/>
  <Company>eclipsed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Static Slide Page</dc:title>
  <dc:subject/>
  <dc:creator/>
  <cp:keywords/>
  <dc:description/>
  <cp:lastModifiedBy>OlsenParkLaptop</cp:lastModifiedBy>
  <cp:revision>116</cp:revision>
  <dcterms:created xsi:type="dcterms:W3CDTF">2008-06-20T19:53:10Z</dcterms:created>
  <dcterms:modified xsi:type="dcterms:W3CDTF">2011-04-02T16:53:15Z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TC025799999991</vt:lpwstr>
  </property>
</Properties>
</file>