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7"/>
  </p:notesMasterIdLst>
  <p:handoutMasterIdLst>
    <p:handoutMasterId r:id="rId8"/>
  </p:handoutMasterIdLst>
  <p:sldIdLst>
    <p:sldId id="256" r:id="rId3"/>
    <p:sldId id="273" r:id="rId4"/>
    <p:sldId id="275" r:id="rId5"/>
    <p:sldId id="276"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D66660-1D4E-41B0-B49B-196B9882DC81}" type="datetimeFigureOut">
              <a:rPr lang="en-US" smtClean="0"/>
              <a:pPr/>
              <a:t>10/24/2011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FEC37C-2164-43E7-8DDB-145C057FFFDF}" type="slidenum">
              <a:rPr lang="en-US" smtClean="0"/>
              <a:pPr/>
              <a:t>‹#›</a:t>
            </a:fld>
            <a:endParaRPr lang="en-US"/>
          </a:p>
        </p:txBody>
      </p:sp>
    </p:spTree>
    <p:extLst>
      <p:ext uri="{BB962C8B-B14F-4D97-AF65-F5344CB8AC3E}">
        <p14:creationId xmlns:p14="http://schemas.microsoft.com/office/powerpoint/2010/main" xmlns="" val="94418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49A02-11D4-4433-88EA-27EA698B7664}" type="datetimeFigureOut">
              <a:rPr lang="en-US" smtClean="0"/>
              <a:pPr/>
              <a:t>10/24/2011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C7C22-AC3E-4A2B-A931-8B1CC73E21F7}" type="slidenum">
              <a:rPr lang="en-US" smtClean="0"/>
              <a:pPr/>
              <a:t>‹#›</a:t>
            </a:fld>
            <a:endParaRPr lang="en-US"/>
          </a:p>
        </p:txBody>
      </p:sp>
    </p:spTree>
    <p:extLst>
      <p:ext uri="{BB962C8B-B14F-4D97-AF65-F5344CB8AC3E}">
        <p14:creationId xmlns:p14="http://schemas.microsoft.com/office/powerpoint/2010/main" xmlns="" val="3484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target_lg.png"/>
          <p:cNvPicPr>
            <a:picLocks noChangeAspect="1"/>
          </p:cNvPicPr>
          <p:nvPr userDrawn="1"/>
        </p:nvPicPr>
        <p:blipFill>
          <a:blip r:embed="rId2" cstate="print"/>
          <a:stretch>
            <a:fillRect/>
          </a:stretch>
        </p:blipFill>
        <p:spPr>
          <a:xfrm>
            <a:off x="0" y="0"/>
            <a:ext cx="8382000" cy="6257925"/>
          </a:xfrm>
          <a:prstGeom prst="rect">
            <a:avLst/>
          </a:prstGeom>
        </p:spPr>
      </p:pic>
      <p:sp>
        <p:nvSpPr>
          <p:cNvPr id="2" name="Title 1"/>
          <p:cNvSpPr>
            <a:spLocks noGrp="1"/>
          </p:cNvSpPr>
          <p:nvPr>
            <p:ph type="ctrTitle"/>
          </p:nvPr>
        </p:nvSpPr>
        <p:spPr>
          <a:xfrm>
            <a:off x="3352800" y="2286000"/>
            <a:ext cx="5638800" cy="3733799"/>
          </a:xfrm>
        </p:spPr>
        <p:txBody>
          <a:bodyPr>
            <a:normAutofit/>
          </a:bodyPr>
          <a:lstStyle>
            <a:lvl1pPr algn="r">
              <a:defRPr sz="2800"/>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419600" y="6356350"/>
            <a:ext cx="1600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
        <p:nvSpPr>
          <p:cNvPr id="8" name="Rectangle 7"/>
          <p:cNvSpPr/>
          <p:nvPr userDrawn="1"/>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3352800" y="6248400"/>
            <a:ext cx="5791200" cy="584775"/>
          </a:xfrm>
          <a:prstGeom prst="rect">
            <a:avLst/>
          </a:prstGeom>
          <a:noFill/>
        </p:spPr>
        <p:txBody>
          <a:bodyPr wrap="square" rtlCol="0">
            <a:spAutoFit/>
          </a:bodyPr>
          <a:lstStyle/>
          <a:p>
            <a:pPr algn="ctr"/>
            <a:r>
              <a:rPr lang="en-US" sz="3200" b="1" dirty="0" smtClean="0">
                <a:solidFill>
                  <a:schemeClr val="bg1"/>
                </a:solidFill>
              </a:rPr>
              <a:t>Hebrews 12:1-2</a:t>
            </a:r>
            <a:endParaRPr lang="en-US" sz="3200" b="1" dirty="0">
              <a:solidFill>
                <a:schemeClr val="bg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419600" y="6356350"/>
            <a:ext cx="1600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419600" y="6356350"/>
            <a:ext cx="1600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a:xfrm>
            <a:off x="3733800" y="6362700"/>
            <a:ext cx="838200" cy="365125"/>
          </a:xfrm>
          <a:prstGeom prst="rect">
            <a:avLst/>
          </a:prstGeom>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a:xfrm>
            <a:off x="4419600" y="6356350"/>
            <a:ext cx="1600200" cy="365125"/>
          </a:xfrm>
          <a:prstGeom prst="rect">
            <a:avLst/>
          </a:prstGeom>
        </p:spPr>
        <p:txBody>
          <a:bodyPr/>
          <a:lstStyle/>
          <a:p>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4830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419600" y="6356350"/>
            <a:ext cx="16002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3733800" y="6362700"/>
            <a:ext cx="838200" cy="365125"/>
          </a:xfrm>
          <a:prstGeom prst="rect">
            <a:avLst/>
          </a:prstGeom>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429000" y="2713800"/>
            <a:ext cx="5257800" cy="838200"/>
          </a:xfrm>
        </p:spPr>
        <p:txBody>
          <a:bodyPr>
            <a:normAutofit/>
          </a:bodyPr>
          <a:lstStyle>
            <a:lvl1pPr marL="57150" indent="0">
              <a:buFontTx/>
              <a:buNone/>
              <a:defRPr sz="14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Text Placeholder 8"/>
          <p:cNvSpPr>
            <a:spLocks noGrp="1"/>
          </p:cNvSpPr>
          <p:nvPr>
            <p:ph type="body" sz="quarter" idx="16"/>
          </p:nvPr>
        </p:nvSpPr>
        <p:spPr>
          <a:xfrm>
            <a:off x="3429000" y="1295400"/>
            <a:ext cx="5257800" cy="838200"/>
          </a:xfrm>
        </p:spPr>
        <p:txBody>
          <a:bodyPr>
            <a:normAutofit/>
          </a:bodyPr>
          <a:lstStyle>
            <a:lvl1pPr marL="57150" indent="0">
              <a:buFontTx/>
              <a:buNone/>
              <a:defRPr sz="1400" baseline="0"/>
            </a:lvl1pPr>
          </a:lstStyle>
          <a:p>
            <a:pPr lvl="0"/>
            <a:r>
              <a:rPr lang="en-US" smtClean="0"/>
              <a:t>Click to edit Master text styles</a:t>
            </a:r>
          </a:p>
        </p:txBody>
      </p:sp>
      <p:sp>
        <p:nvSpPr>
          <p:cNvPr id="14" name="Text Placeholder 8"/>
          <p:cNvSpPr>
            <a:spLocks noGrp="1"/>
          </p:cNvSpPr>
          <p:nvPr>
            <p:ph type="body" sz="quarter" idx="17"/>
          </p:nvPr>
        </p:nvSpPr>
        <p:spPr>
          <a:xfrm>
            <a:off x="3429000" y="2004600"/>
            <a:ext cx="5257800" cy="838200"/>
          </a:xfrm>
        </p:spPr>
        <p:txBody>
          <a:bodyPr>
            <a:normAutofit/>
          </a:bodyPr>
          <a:lstStyle>
            <a:lvl1pPr marL="57150" indent="0">
              <a:buFontTx/>
              <a:buNone/>
              <a:defRPr sz="1400" baseline="0"/>
            </a:lvl1pPr>
          </a:lstStyle>
          <a:p>
            <a:pPr lvl="0"/>
            <a:r>
              <a:rPr lang="en-US" smtClean="0"/>
              <a:t>Click to edit Master text styles</a:t>
            </a:r>
          </a:p>
        </p:txBody>
      </p:sp>
      <p:sp>
        <p:nvSpPr>
          <p:cNvPr id="15" name="Text Placeholder 8"/>
          <p:cNvSpPr>
            <a:spLocks noGrp="1"/>
          </p:cNvSpPr>
          <p:nvPr>
            <p:ph type="body" sz="quarter" idx="18"/>
          </p:nvPr>
        </p:nvSpPr>
        <p:spPr>
          <a:xfrm>
            <a:off x="3429000" y="3423000"/>
            <a:ext cx="5257800" cy="838200"/>
          </a:xfrm>
        </p:spPr>
        <p:txBody>
          <a:bodyPr>
            <a:normAutofit/>
          </a:bodyPr>
          <a:lstStyle>
            <a:lvl1pPr marL="57150" indent="0">
              <a:buFontTx/>
              <a:buNone/>
              <a:defRPr sz="1400" baseline="0"/>
            </a:lvl1pPr>
          </a:lstStyle>
          <a:p>
            <a:pPr lvl="0"/>
            <a:r>
              <a:rPr lang="en-US" smtClean="0"/>
              <a:t>Click to edit Master text styles</a:t>
            </a:r>
          </a:p>
        </p:txBody>
      </p:sp>
      <p:sp>
        <p:nvSpPr>
          <p:cNvPr id="16" name="Text Placeholder 8"/>
          <p:cNvSpPr>
            <a:spLocks noGrp="1"/>
          </p:cNvSpPr>
          <p:nvPr>
            <p:ph type="body" sz="quarter" idx="19"/>
          </p:nvPr>
        </p:nvSpPr>
        <p:spPr>
          <a:xfrm>
            <a:off x="3429000" y="4132200"/>
            <a:ext cx="5257800" cy="838200"/>
          </a:xfrm>
        </p:spPr>
        <p:txBody>
          <a:bodyPr>
            <a:normAutofit/>
          </a:bodyPr>
          <a:lstStyle>
            <a:lvl1pPr marL="57150" indent="0">
              <a:buFontTx/>
              <a:buNone/>
              <a:defRPr sz="1400" baseline="0"/>
            </a:lvl1pPr>
          </a:lstStyle>
          <a:p>
            <a:pPr lvl="0"/>
            <a:r>
              <a:rPr lang="en-US" smtClean="0"/>
              <a:t>Click to edit Master text styles</a:t>
            </a:r>
          </a:p>
        </p:txBody>
      </p:sp>
      <p:sp>
        <p:nvSpPr>
          <p:cNvPr id="17" name="Text Placeholder 8"/>
          <p:cNvSpPr>
            <a:spLocks noGrp="1"/>
          </p:cNvSpPr>
          <p:nvPr>
            <p:ph type="body" sz="quarter" idx="20"/>
          </p:nvPr>
        </p:nvSpPr>
        <p:spPr>
          <a:xfrm>
            <a:off x="3429000" y="4841400"/>
            <a:ext cx="5257800" cy="838200"/>
          </a:xfrm>
        </p:spPr>
        <p:txBody>
          <a:bodyPr>
            <a:normAutofit/>
          </a:bodyPr>
          <a:lstStyle>
            <a:lvl1pPr marL="57150" indent="0">
              <a:buFontTx/>
              <a:buNone/>
              <a:defRPr sz="1400" baseline="0"/>
            </a:lvl1pPr>
          </a:lstStyle>
          <a:p>
            <a:pPr lvl="0"/>
            <a:r>
              <a:rPr lang="en-US" smtClean="0"/>
              <a:t>Click to edit Master text styles</a:t>
            </a:r>
          </a:p>
        </p:txBody>
      </p:sp>
      <p:sp>
        <p:nvSpPr>
          <p:cNvPr id="13" name="Text Placeholder 10"/>
          <p:cNvSpPr>
            <a:spLocks noGrp="1"/>
          </p:cNvSpPr>
          <p:nvPr>
            <p:ph type="body" sz="quarter" idx="13"/>
          </p:nvPr>
        </p:nvSpPr>
        <p:spPr>
          <a:xfrm>
            <a:off x="936000" y="685800"/>
            <a:ext cx="7819800" cy="457200"/>
          </a:xfrm>
        </p:spPr>
        <p:txBody>
          <a:bodyPr>
            <a:normAutofit/>
          </a:bodyPr>
          <a:lstStyle>
            <a:lvl1pPr>
              <a:buFontTx/>
              <a:buNone/>
              <a:defRPr sz="1400" b="1"/>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419600" y="6356350"/>
            <a:ext cx="1600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
        <p:nvSpPr>
          <p:cNvPr id="7" name="Rectangle 6"/>
          <p:cNvSpPr/>
          <p:nvPr userDrawn="1"/>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rot="5400000">
            <a:off x="-2331667" y="2570467"/>
            <a:ext cx="5301734" cy="369332"/>
          </a:xfrm>
          <a:prstGeom prst="rect">
            <a:avLst/>
          </a:prstGeom>
          <a:noFill/>
        </p:spPr>
        <p:txBody>
          <a:bodyPr wrap="square" rtlCol="0">
            <a:spAutoFit/>
          </a:bodyPr>
          <a:lstStyle/>
          <a:p>
            <a:r>
              <a:rPr lang="en-US" dirty="0" smtClean="0">
                <a:solidFill>
                  <a:schemeClr val="bg1"/>
                </a:solidFill>
              </a:rPr>
              <a:t>ON TARGET</a:t>
            </a:r>
            <a:endParaRPr lang="en-US" dirty="0">
              <a:solidFill>
                <a:schemeClr val="bg1"/>
              </a:solidFill>
            </a:endParaRPr>
          </a:p>
        </p:txBody>
      </p:sp>
      <p:pic>
        <p:nvPicPr>
          <p:cNvPr id="11" name="Picture 10" descr="dart_left.png"/>
          <p:cNvPicPr>
            <a:picLocks noChangeAspect="1"/>
          </p:cNvPicPr>
          <p:nvPr userDrawn="1"/>
        </p:nvPicPr>
        <p:blipFill>
          <a:blip r:embed="rId2" cstate="print"/>
          <a:stretch>
            <a:fillRect/>
          </a:stretch>
        </p:blipFill>
        <p:spPr>
          <a:xfrm>
            <a:off x="1219200" y="152400"/>
            <a:ext cx="7010400" cy="701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descr="target_solo.png"/>
          <p:cNvPicPr>
            <a:picLocks noChangeAspect="1"/>
          </p:cNvPicPr>
          <p:nvPr userDrawn="1"/>
        </p:nvPicPr>
        <p:blipFill>
          <a:blip r:embed="rId2" cstate="print"/>
          <a:stretch>
            <a:fillRect/>
          </a:stretch>
        </p:blipFill>
        <p:spPr>
          <a:xfrm>
            <a:off x="5410200" y="1524000"/>
            <a:ext cx="3810000" cy="3810000"/>
          </a:xfrm>
          <a:prstGeom prst="rect">
            <a:avLst/>
          </a:prstGeom>
        </p:spPr>
      </p:pic>
      <p:sp>
        <p:nvSpPr>
          <p:cNvPr id="12" name="Rounded Rectangle 11"/>
          <p:cNvSpPr/>
          <p:nvPr userDrawn="1"/>
        </p:nvSpPr>
        <p:spPr>
          <a:xfrm>
            <a:off x="990600" y="2743200"/>
            <a:ext cx="7010400" cy="762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3400" y="27739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90600" y="1295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419600" y="6356350"/>
            <a:ext cx="1600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
        <p:nvSpPr>
          <p:cNvPr id="7" name="Rectangle 6"/>
          <p:cNvSpPr/>
          <p:nvPr userDrawn="1"/>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rot="5400000">
            <a:off x="-2331667" y="2570467"/>
            <a:ext cx="5301734" cy="369332"/>
          </a:xfrm>
          <a:prstGeom prst="rect">
            <a:avLst/>
          </a:prstGeom>
          <a:noFill/>
        </p:spPr>
        <p:txBody>
          <a:bodyPr wrap="square" rtlCol="0">
            <a:spAutoFit/>
          </a:bodyPr>
          <a:lstStyle/>
          <a:p>
            <a:r>
              <a:rPr lang="en-US" dirty="0" smtClean="0">
                <a:solidFill>
                  <a:schemeClr val="bg1"/>
                </a:solidFill>
              </a:rPr>
              <a:t>ON TARGET</a:t>
            </a:r>
            <a:endParaRPr lang="en-US"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066800"/>
            <a:ext cx="3810000" cy="4525963"/>
          </a:xfrm>
        </p:spPr>
        <p:txBody>
          <a:bodyPr>
            <a:normAutofit/>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066800"/>
            <a:ext cx="3886200" cy="4525963"/>
          </a:xfrm>
        </p:spPr>
        <p:txBody>
          <a:bodyPr>
            <a:normAutofit/>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419600" y="6356350"/>
            <a:ext cx="1600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990600"/>
            <a:ext cx="3886200" cy="3048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1306512"/>
            <a:ext cx="3886200" cy="4332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6801" y="990600"/>
            <a:ext cx="3810000" cy="3048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1" y="1295400"/>
            <a:ext cx="3810000" cy="4343400"/>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4419600" y="6356350"/>
            <a:ext cx="16002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4419600" y="6356350"/>
            <a:ext cx="16002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4419600" y="6356350"/>
            <a:ext cx="16002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0"/>
            <a:ext cx="2627313" cy="1162050"/>
          </a:xfrm>
        </p:spPr>
        <p:txBody>
          <a:bodyPr anchor="b">
            <a:normAutofit/>
          </a:bodyPr>
          <a:lstStyle>
            <a:lvl1pPr algn="l">
              <a:defRPr sz="1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5853113"/>
          </a:xfrm>
        </p:spPr>
        <p:txBody>
          <a:bodyPr/>
          <a:lstStyle>
            <a:lvl1pPr>
              <a:defRPr sz="16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1435100"/>
            <a:ext cx="2627313" cy="469106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419600" y="6356350"/>
            <a:ext cx="1600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0" y="4568825"/>
            <a:ext cx="5486400" cy="566738"/>
          </a:xfrm>
        </p:spPr>
        <p:txBody>
          <a:bodyPr anchor="b">
            <a:normAutofit/>
          </a:bodyPr>
          <a:lstStyle>
            <a:lvl1pPr algn="l">
              <a:defRPr sz="1600" b="1"/>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286000" y="5135563"/>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419600" y="6356350"/>
            <a:ext cx="1600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733800" y="6362700"/>
            <a:ext cx="838200" cy="365125"/>
          </a:xfrm>
          <a:prstGeom prst="rect">
            <a:avLst/>
          </a:prstGeom>
        </p:spPr>
        <p:txBody>
          <a:bodyPr/>
          <a:lstStyle/>
          <a:p>
            <a:fld id="{EA9EFE93-F287-4331-B820-9EE2079A43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274638"/>
            <a:ext cx="7772400" cy="6397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066800"/>
            <a:ext cx="7772400" cy="5059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art_and_target.png"/>
          <p:cNvPicPr>
            <a:picLocks noChangeAspect="1"/>
          </p:cNvPicPr>
          <p:nvPr/>
        </p:nvPicPr>
        <p:blipFill>
          <a:blip r:embed="rId15" cstate="print"/>
          <a:stretch>
            <a:fillRect/>
          </a:stretch>
        </p:blipFill>
        <p:spPr>
          <a:xfrm>
            <a:off x="-76200" y="4267200"/>
            <a:ext cx="2514600" cy="2514600"/>
          </a:xfrm>
          <a:prstGeom prst="rect">
            <a:avLst/>
          </a:prstGeom>
        </p:spPr>
      </p:pic>
      <p:sp>
        <p:nvSpPr>
          <p:cNvPr id="12" name="TextBox 11"/>
          <p:cNvSpPr txBox="1"/>
          <p:nvPr userDrawn="1"/>
        </p:nvSpPr>
        <p:spPr>
          <a:xfrm>
            <a:off x="2133600" y="6248400"/>
            <a:ext cx="7010400" cy="584775"/>
          </a:xfrm>
          <a:prstGeom prst="rect">
            <a:avLst/>
          </a:prstGeom>
          <a:noFill/>
        </p:spPr>
        <p:txBody>
          <a:bodyPr wrap="square" rtlCol="0">
            <a:spAutoFit/>
          </a:bodyPr>
          <a:lstStyle/>
          <a:p>
            <a:pPr algn="ctr"/>
            <a:r>
              <a:rPr lang="en-US" sz="3200" b="1" dirty="0" smtClean="0">
                <a:solidFill>
                  <a:schemeClr val="bg1"/>
                </a:solidFill>
              </a:rPr>
              <a:t>“The Joy Set Before Him”</a:t>
            </a:r>
            <a:endParaRPr lang="en-US" sz="3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1600" kern="1200">
          <a:solidFill>
            <a:schemeClr val="tx1"/>
          </a:solidFill>
          <a:latin typeface="+mn-lt"/>
          <a:ea typeface="+mn-ea"/>
          <a:cs typeface="+mn-cs"/>
        </a:defRPr>
      </a:lvl1pPr>
      <a:lvl2pPr marL="457200" indent="0" algn="l" defTabSz="914400" rtl="0" eaLnBrk="1" latinLnBrk="0" hangingPunct="1">
        <a:spcBef>
          <a:spcPct val="20000"/>
        </a:spcBef>
        <a:buFontTx/>
        <a:buNone/>
        <a:defRPr sz="1200" kern="1200">
          <a:solidFill>
            <a:schemeClr val="tx1"/>
          </a:solidFill>
          <a:latin typeface="+mn-lt"/>
          <a:ea typeface="+mn-ea"/>
          <a:cs typeface="+mn-cs"/>
        </a:defRPr>
      </a:lvl2pPr>
      <a:lvl3pPr marL="914400" indent="0" algn="l" defTabSz="914400" rtl="0" eaLnBrk="1" latinLnBrk="0" hangingPunct="1">
        <a:spcBef>
          <a:spcPct val="20000"/>
        </a:spcBef>
        <a:buFontTx/>
        <a:buNone/>
        <a:defRPr sz="1200" kern="1200">
          <a:solidFill>
            <a:schemeClr val="tx1"/>
          </a:solidFill>
          <a:latin typeface="+mn-lt"/>
          <a:ea typeface="+mn-ea"/>
          <a:cs typeface="+mn-cs"/>
        </a:defRPr>
      </a:lvl3pPr>
      <a:lvl4pPr marL="1371600" indent="0" algn="l" defTabSz="914400" rtl="0" eaLnBrk="1" latinLnBrk="0" hangingPunct="1">
        <a:spcBef>
          <a:spcPct val="20000"/>
        </a:spcBef>
        <a:buFontTx/>
        <a:buNone/>
        <a:defRPr sz="1200" kern="1200">
          <a:solidFill>
            <a:schemeClr val="tx1"/>
          </a:solidFill>
          <a:latin typeface="+mn-lt"/>
          <a:ea typeface="+mn-ea"/>
          <a:cs typeface="+mn-cs"/>
        </a:defRPr>
      </a:lvl4pPr>
      <a:lvl5pPr marL="1828800" indent="0" algn="l" defTabSz="914400" rtl="0" eaLnBrk="1" latinLnBrk="0" hangingPunct="1">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457200"/>
            <a:ext cx="5638800" cy="5562599"/>
          </a:xfrm>
        </p:spPr>
        <p:txBody>
          <a:bodyPr anchor="t">
            <a:normAutofit fontScale="90000"/>
          </a:bodyPr>
          <a:lstStyle/>
          <a:p>
            <a:r>
              <a:rPr lang="en-US" dirty="0" smtClean="0"/>
              <a:t>“Therefore we also, </a:t>
            </a:r>
            <a:br>
              <a:rPr lang="en-US" dirty="0" smtClean="0"/>
            </a:br>
            <a:r>
              <a:rPr lang="en-US" dirty="0" smtClean="0"/>
              <a:t>since we are </a:t>
            </a:r>
            <a:r>
              <a:rPr lang="en-US" dirty="0" err="1" smtClean="0"/>
              <a:t>sur</a:t>
            </a:r>
            <a:r>
              <a:rPr lang="en-US" dirty="0" smtClean="0"/>
              <a:t>-</a:t>
            </a:r>
            <a:br>
              <a:rPr lang="en-US" dirty="0" smtClean="0"/>
            </a:br>
            <a:r>
              <a:rPr lang="en-US" dirty="0" smtClean="0"/>
              <a:t>rounded by so great </a:t>
            </a:r>
            <a:br>
              <a:rPr lang="en-US" dirty="0" smtClean="0"/>
            </a:br>
            <a:r>
              <a:rPr lang="en-US" dirty="0" smtClean="0"/>
              <a:t>a cloud of wit-</a:t>
            </a:r>
            <a:br>
              <a:rPr lang="en-US" dirty="0" smtClean="0"/>
            </a:br>
            <a:r>
              <a:rPr lang="en-US" dirty="0" smtClean="0"/>
              <a:t>nesses, let us lay aside every weight, and the sin which so </a:t>
            </a:r>
            <a:br>
              <a:rPr lang="en-US" dirty="0" smtClean="0"/>
            </a:br>
            <a:r>
              <a:rPr lang="en-US" dirty="0" smtClean="0"/>
              <a:t>easily ensnares us, and let us run with endurance the race that is set before us, looking unto Jesus, the author and finisher of our faith, who for the joy that was set before Him endured the cross, despising the shame, and has sat down at the right hand of the throne of God”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819400" y="2667000"/>
            <a:ext cx="6019800" cy="838200"/>
          </a:xfrm>
        </p:spPr>
        <p:txBody>
          <a:bodyPr>
            <a:noAutofit/>
          </a:bodyPr>
          <a:lstStyle/>
          <a:p>
            <a:pPr marL="339725" lvl="0" indent="-282575"/>
            <a:r>
              <a:rPr lang="en-US" sz="2800" b="1" dirty="0" smtClean="0"/>
              <a:t>His Rebuke of Peter                (Matt. 16:20-23). </a:t>
            </a:r>
            <a:endParaRPr lang="en-US" sz="2800" dirty="0"/>
          </a:p>
        </p:txBody>
      </p:sp>
      <p:sp>
        <p:nvSpPr>
          <p:cNvPr id="7" name="Title 6"/>
          <p:cNvSpPr>
            <a:spLocks noGrp="1"/>
          </p:cNvSpPr>
          <p:nvPr>
            <p:ph type="title"/>
          </p:nvPr>
        </p:nvSpPr>
        <p:spPr>
          <a:xfrm>
            <a:off x="914400" y="381000"/>
            <a:ext cx="7772400" cy="685800"/>
          </a:xfrm>
        </p:spPr>
        <p:txBody>
          <a:bodyPr>
            <a:noAutofit/>
          </a:bodyPr>
          <a:lstStyle/>
          <a:p>
            <a:r>
              <a:rPr lang="en-US" sz="4000" spc="-100" dirty="0" smtClean="0"/>
              <a:t>Jesus Spoke as One Having a Goal</a:t>
            </a:r>
            <a:endParaRPr lang="en-US" sz="4000" spc="-100" dirty="0"/>
          </a:p>
        </p:txBody>
      </p:sp>
      <p:sp>
        <p:nvSpPr>
          <p:cNvPr id="41" name="Text Placeholder 40"/>
          <p:cNvSpPr>
            <a:spLocks noGrp="1"/>
          </p:cNvSpPr>
          <p:nvPr>
            <p:ph type="body" sz="quarter" idx="16"/>
          </p:nvPr>
        </p:nvSpPr>
        <p:spPr>
          <a:xfrm>
            <a:off x="2819400" y="1676400"/>
            <a:ext cx="5943600" cy="838200"/>
          </a:xfrm>
        </p:spPr>
        <p:txBody>
          <a:bodyPr>
            <a:normAutofit fontScale="92500" lnSpcReduction="20000"/>
          </a:bodyPr>
          <a:lstStyle/>
          <a:p>
            <a:pPr marL="339725" lvl="0" indent="-282575"/>
            <a:r>
              <a:rPr lang="en-US" sz="3000" b="1" dirty="0" smtClean="0"/>
              <a:t>The Sign of Jonah                   (Matt. 12:38-40; 41-42).</a:t>
            </a:r>
            <a:endParaRPr lang="en-US" sz="3000" dirty="0" smtClean="0"/>
          </a:p>
          <a:p>
            <a:endParaRPr lang="en-US" dirty="0"/>
          </a:p>
        </p:txBody>
      </p:sp>
      <p:sp>
        <p:nvSpPr>
          <p:cNvPr id="44" name="Text Placeholder 43"/>
          <p:cNvSpPr>
            <a:spLocks noGrp="1"/>
          </p:cNvSpPr>
          <p:nvPr>
            <p:ph type="body" sz="quarter" idx="19"/>
          </p:nvPr>
        </p:nvSpPr>
        <p:spPr>
          <a:xfrm>
            <a:off x="2819400" y="3733800"/>
            <a:ext cx="6019800" cy="838200"/>
          </a:xfrm>
        </p:spPr>
        <p:txBody>
          <a:bodyPr>
            <a:noAutofit/>
          </a:bodyPr>
          <a:lstStyle/>
          <a:p>
            <a:pPr marL="339725" lvl="0" indent="-282575"/>
            <a:r>
              <a:rPr lang="en-US" sz="2800" b="1" dirty="0" smtClean="0"/>
              <a:t>Confident as the Goal Approaches (Matt. 20:17-19).</a:t>
            </a:r>
            <a:endParaRPr lang="en-US" sz="2800" dirty="0"/>
          </a:p>
        </p:txBody>
      </p:sp>
      <p:sp>
        <p:nvSpPr>
          <p:cNvPr id="24" name="Flowchart: Delay 23"/>
          <p:cNvSpPr/>
          <p:nvPr/>
        </p:nvSpPr>
        <p:spPr>
          <a:xfrm>
            <a:off x="2209800" y="1752600"/>
            <a:ext cx="685800" cy="533400"/>
          </a:xfrm>
          <a:prstGeom prst="flowChartDelay">
            <a:avLst/>
          </a:prstGeom>
          <a:blipFill>
            <a:blip r:embed="rId2" cstate="print"/>
            <a:stretch>
              <a:fillRect/>
            </a:stretch>
          </a:blip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600" b="1" dirty="0">
              <a:solidFill>
                <a:schemeClr val="tx1"/>
              </a:solidFill>
            </a:endParaRPr>
          </a:p>
        </p:txBody>
      </p:sp>
      <p:sp>
        <p:nvSpPr>
          <p:cNvPr id="31" name="Flowchart: Delay 30"/>
          <p:cNvSpPr/>
          <p:nvPr/>
        </p:nvSpPr>
        <p:spPr>
          <a:xfrm>
            <a:off x="2209800" y="2764855"/>
            <a:ext cx="685800" cy="533400"/>
          </a:xfrm>
          <a:prstGeom prst="flowChartDelay">
            <a:avLst/>
          </a:prstGeom>
          <a:blipFill>
            <a:blip r:embed="rId2" cstate="print"/>
            <a:stretch>
              <a:fillRect/>
            </a:stretch>
          </a:blip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600" dirty="0">
              <a:solidFill>
                <a:schemeClr val="bg1"/>
              </a:solidFill>
            </a:endParaRPr>
          </a:p>
        </p:txBody>
      </p:sp>
      <p:sp>
        <p:nvSpPr>
          <p:cNvPr id="33" name="Flowchart: Delay 32"/>
          <p:cNvSpPr/>
          <p:nvPr/>
        </p:nvSpPr>
        <p:spPr>
          <a:xfrm>
            <a:off x="2209800" y="3815085"/>
            <a:ext cx="685800" cy="533400"/>
          </a:xfrm>
          <a:prstGeom prst="flowChartDelay">
            <a:avLst/>
          </a:prstGeom>
          <a:blipFill>
            <a:blip r:embed="rId2" cstate="print"/>
            <a:stretch>
              <a:fillRect/>
            </a:stretch>
          </a:blip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600" dirty="0">
              <a:solidFill>
                <a:schemeClr val="bg1"/>
              </a:solidFill>
            </a:endParaRPr>
          </a:p>
        </p:txBody>
      </p:sp>
      <p:sp>
        <p:nvSpPr>
          <p:cNvPr id="20" name="Text Placeholder 43"/>
          <p:cNvSpPr>
            <a:spLocks noGrp="1"/>
          </p:cNvSpPr>
          <p:nvPr>
            <p:ph type="body" sz="quarter" idx="19"/>
          </p:nvPr>
        </p:nvSpPr>
        <p:spPr>
          <a:xfrm>
            <a:off x="4038600" y="4876800"/>
            <a:ext cx="4572000" cy="838200"/>
          </a:xfrm>
        </p:spPr>
        <p:txBody>
          <a:bodyPr>
            <a:noAutofit/>
          </a:bodyPr>
          <a:lstStyle/>
          <a:p>
            <a:pPr marL="457200" lvl="0" indent="-400050"/>
            <a:r>
              <a:rPr lang="en-US" sz="2800" b="1" dirty="0" smtClean="0"/>
              <a:t>Paul (Phil. 1:18-23;                       2 Tim. 4:7-8).</a:t>
            </a:r>
            <a:r>
              <a:rPr lang="en-US" sz="2800" dirty="0"/>
              <a:t>`</a:t>
            </a:r>
          </a:p>
        </p:txBody>
      </p:sp>
      <p:pic>
        <p:nvPicPr>
          <p:cNvPr id="22" name="Picture 21" descr="single_dart.png"/>
          <p:cNvPicPr>
            <a:picLocks noChangeAspect="1"/>
          </p:cNvPicPr>
          <p:nvPr/>
        </p:nvPicPr>
        <p:blipFill>
          <a:blip r:embed="rId3" cstate="print"/>
          <a:stretch>
            <a:fillRect/>
          </a:stretch>
        </p:blipFill>
        <p:spPr>
          <a:xfrm rot="18300000" flipH="1">
            <a:off x="2947497" y="4600057"/>
            <a:ext cx="838201" cy="1121186"/>
          </a:xfrm>
          <a:prstGeom prst="rect">
            <a:avLst/>
          </a:prstGeom>
          <a:ln>
            <a:noFill/>
          </a:ln>
          <a:effectLst>
            <a:outerShdw blurRad="88900" dist="38100" dir="4860000" algn="tl" rotWithShape="0">
              <a:srgbClr val="333333">
                <a:alpha val="48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animEffect transition="in" filter="fade">
                                      <p:cBhvr>
                                        <p:cTn id="19" dur="1000"/>
                                        <p:tgtEl>
                                          <p:spTgt spid="41">
                                            <p:txEl>
                                              <p:pRg st="0" end="0"/>
                                            </p:txEl>
                                          </p:spTgt>
                                        </p:tgtEl>
                                      </p:cBhvr>
                                    </p:animEffect>
                                    <p:anim calcmode="lin" valueType="num">
                                      <p:cBhvr>
                                        <p:cTn id="20"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animEffect transition="in" filter="fade">
                                      <p:cBhvr>
                                        <p:cTn id="31" dur="1000"/>
                                        <p:tgtEl>
                                          <p:spTgt spid="46">
                                            <p:txEl>
                                              <p:pRg st="0" end="0"/>
                                            </p:txEl>
                                          </p:spTgt>
                                        </p:tgtEl>
                                      </p:cBhvr>
                                    </p:animEffect>
                                    <p:anim calcmode="lin" valueType="num">
                                      <p:cBhvr>
                                        <p:cTn id="3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4">
                                            <p:txEl>
                                              <p:pRg st="0" end="0"/>
                                            </p:txEl>
                                          </p:spTgt>
                                        </p:tgtEl>
                                        <p:attrNameLst>
                                          <p:attrName>style.visibility</p:attrName>
                                        </p:attrNameLst>
                                      </p:cBhvr>
                                      <p:to>
                                        <p:strVal val="visible"/>
                                      </p:to>
                                    </p:set>
                                    <p:animEffect transition="in" filter="fade">
                                      <p:cBhvr>
                                        <p:cTn id="38" dur="1000"/>
                                        <p:tgtEl>
                                          <p:spTgt spid="44">
                                            <p:txEl>
                                              <p:pRg st="0" end="0"/>
                                            </p:txEl>
                                          </p:spTgt>
                                        </p:tgtEl>
                                      </p:cBhvr>
                                    </p:animEffect>
                                    <p:anim calcmode="lin" valueType="num">
                                      <p:cBhvr>
                                        <p:cTn id="3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1000"/>
                                        <p:tgtEl>
                                          <p:spTgt spid="2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wipe(left)">
                                      <p:cBhvr>
                                        <p:cTn id="54"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P spid="7" grpId="0"/>
      <p:bldP spid="41" grpId="0" build="p"/>
      <p:bldP spid="44" grpId="0" build="p"/>
      <p:bldP spid="24" grpId="0" animBg="1"/>
      <p:bldP spid="31" grpId="0" animBg="1"/>
      <p:bldP spid="33" grpId="0" animBg="1"/>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819400" y="2667000"/>
            <a:ext cx="6019800" cy="838200"/>
          </a:xfrm>
        </p:spPr>
        <p:txBody>
          <a:bodyPr>
            <a:noAutofit/>
          </a:bodyPr>
          <a:lstStyle/>
          <a:p>
            <a:pPr marL="339725" lvl="0" indent="-282575"/>
            <a:r>
              <a:rPr lang="en-US" sz="2800" b="1" dirty="0" smtClean="0"/>
              <a:t>He Ate with Sinners                         (Matt. 9:10-13). </a:t>
            </a:r>
            <a:endParaRPr lang="en-US" sz="2800" dirty="0"/>
          </a:p>
        </p:txBody>
      </p:sp>
      <p:sp>
        <p:nvSpPr>
          <p:cNvPr id="7" name="Title 6"/>
          <p:cNvSpPr>
            <a:spLocks noGrp="1"/>
          </p:cNvSpPr>
          <p:nvPr>
            <p:ph type="title"/>
          </p:nvPr>
        </p:nvSpPr>
        <p:spPr>
          <a:xfrm>
            <a:off x="914400" y="381000"/>
            <a:ext cx="7772400" cy="685800"/>
          </a:xfrm>
        </p:spPr>
        <p:txBody>
          <a:bodyPr>
            <a:noAutofit/>
          </a:bodyPr>
          <a:lstStyle/>
          <a:p>
            <a:r>
              <a:rPr lang="en-US" sz="4000" spc="-100" dirty="0" smtClean="0"/>
              <a:t>Jesus Lived as One Having a Goal</a:t>
            </a:r>
            <a:endParaRPr lang="en-US" sz="4000" spc="-100" dirty="0"/>
          </a:p>
        </p:txBody>
      </p:sp>
      <p:sp>
        <p:nvSpPr>
          <p:cNvPr id="41" name="Text Placeholder 40"/>
          <p:cNvSpPr>
            <a:spLocks noGrp="1"/>
          </p:cNvSpPr>
          <p:nvPr>
            <p:ph type="body" sz="quarter" idx="16"/>
          </p:nvPr>
        </p:nvSpPr>
        <p:spPr>
          <a:xfrm>
            <a:off x="2819400" y="1676400"/>
            <a:ext cx="5943600" cy="838200"/>
          </a:xfrm>
        </p:spPr>
        <p:txBody>
          <a:bodyPr>
            <a:normAutofit fontScale="92500" lnSpcReduction="20000"/>
          </a:bodyPr>
          <a:lstStyle/>
          <a:p>
            <a:pPr marL="339725" lvl="0" indent="-282575"/>
            <a:r>
              <a:rPr lang="en-US" sz="3000" b="1" dirty="0" smtClean="0"/>
              <a:t>Contentment  (Matt. 8:18-20; John 17:5; Phil. 2:6-7).</a:t>
            </a:r>
            <a:endParaRPr lang="en-US" sz="3000" dirty="0" smtClean="0"/>
          </a:p>
          <a:p>
            <a:endParaRPr lang="en-US" dirty="0"/>
          </a:p>
        </p:txBody>
      </p:sp>
      <p:sp>
        <p:nvSpPr>
          <p:cNvPr id="44" name="Text Placeholder 43"/>
          <p:cNvSpPr>
            <a:spLocks noGrp="1"/>
          </p:cNvSpPr>
          <p:nvPr>
            <p:ph type="body" sz="quarter" idx="19"/>
          </p:nvPr>
        </p:nvSpPr>
        <p:spPr>
          <a:xfrm>
            <a:off x="2819400" y="3733800"/>
            <a:ext cx="6019800" cy="838200"/>
          </a:xfrm>
        </p:spPr>
        <p:txBody>
          <a:bodyPr>
            <a:noAutofit/>
          </a:bodyPr>
          <a:lstStyle/>
          <a:p>
            <a:pPr marL="339725" lvl="0" indent="-282575"/>
            <a:r>
              <a:rPr lang="en-US" sz="2800" b="1" dirty="0" smtClean="0"/>
              <a:t>He Valued All Souls                      (Matt. 19:13-15).</a:t>
            </a:r>
            <a:endParaRPr lang="en-US" sz="2800" dirty="0"/>
          </a:p>
        </p:txBody>
      </p:sp>
      <p:sp>
        <p:nvSpPr>
          <p:cNvPr id="24" name="Flowchart: Delay 23"/>
          <p:cNvSpPr/>
          <p:nvPr/>
        </p:nvSpPr>
        <p:spPr>
          <a:xfrm>
            <a:off x="2209800" y="1752600"/>
            <a:ext cx="685800" cy="533400"/>
          </a:xfrm>
          <a:prstGeom prst="flowChartDelay">
            <a:avLst/>
          </a:prstGeom>
          <a:blipFill>
            <a:blip r:embed="rId2" cstate="print"/>
            <a:stretch>
              <a:fillRect/>
            </a:stretch>
          </a:blip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600" b="1" dirty="0">
              <a:solidFill>
                <a:schemeClr val="tx1"/>
              </a:solidFill>
            </a:endParaRPr>
          </a:p>
        </p:txBody>
      </p:sp>
      <p:sp>
        <p:nvSpPr>
          <p:cNvPr id="31" name="Flowchart: Delay 30"/>
          <p:cNvSpPr/>
          <p:nvPr/>
        </p:nvSpPr>
        <p:spPr>
          <a:xfrm>
            <a:off x="2209800" y="2764855"/>
            <a:ext cx="685800" cy="533400"/>
          </a:xfrm>
          <a:prstGeom prst="flowChartDelay">
            <a:avLst/>
          </a:prstGeom>
          <a:blipFill>
            <a:blip r:embed="rId2" cstate="print"/>
            <a:stretch>
              <a:fillRect/>
            </a:stretch>
          </a:blip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600" dirty="0">
              <a:solidFill>
                <a:schemeClr val="bg1"/>
              </a:solidFill>
            </a:endParaRPr>
          </a:p>
        </p:txBody>
      </p:sp>
      <p:sp>
        <p:nvSpPr>
          <p:cNvPr id="33" name="Flowchart: Delay 32"/>
          <p:cNvSpPr/>
          <p:nvPr/>
        </p:nvSpPr>
        <p:spPr>
          <a:xfrm>
            <a:off x="2209800" y="3815085"/>
            <a:ext cx="685800" cy="533400"/>
          </a:xfrm>
          <a:prstGeom prst="flowChartDelay">
            <a:avLst/>
          </a:prstGeom>
          <a:blipFill>
            <a:blip r:embed="rId2" cstate="print"/>
            <a:stretch>
              <a:fillRect/>
            </a:stretch>
          </a:blip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600" dirty="0">
              <a:solidFill>
                <a:schemeClr val="bg1"/>
              </a:solidFill>
            </a:endParaRPr>
          </a:p>
        </p:txBody>
      </p:sp>
      <p:sp>
        <p:nvSpPr>
          <p:cNvPr id="20" name="Text Placeholder 43"/>
          <p:cNvSpPr>
            <a:spLocks noGrp="1"/>
          </p:cNvSpPr>
          <p:nvPr>
            <p:ph type="body" sz="quarter" idx="19"/>
          </p:nvPr>
        </p:nvSpPr>
        <p:spPr>
          <a:xfrm>
            <a:off x="4038600" y="4876800"/>
            <a:ext cx="4572000" cy="838200"/>
          </a:xfrm>
        </p:spPr>
        <p:txBody>
          <a:bodyPr>
            <a:noAutofit/>
          </a:bodyPr>
          <a:lstStyle/>
          <a:p>
            <a:pPr marL="457200" lvl="0" indent="-400050"/>
            <a:r>
              <a:rPr lang="en-US" sz="2800" b="1" dirty="0" smtClean="0"/>
              <a:t>A Spiritual Perspective (James 2:1-4; 8-13). </a:t>
            </a:r>
            <a:endParaRPr lang="en-US" sz="2800" dirty="0"/>
          </a:p>
        </p:txBody>
      </p:sp>
      <p:pic>
        <p:nvPicPr>
          <p:cNvPr id="22" name="Picture 21" descr="single_dart.png"/>
          <p:cNvPicPr>
            <a:picLocks noChangeAspect="1"/>
          </p:cNvPicPr>
          <p:nvPr/>
        </p:nvPicPr>
        <p:blipFill>
          <a:blip r:embed="rId3" cstate="print"/>
          <a:stretch>
            <a:fillRect/>
          </a:stretch>
        </p:blipFill>
        <p:spPr>
          <a:xfrm rot="18300000" flipH="1">
            <a:off x="2947497" y="4600057"/>
            <a:ext cx="838201" cy="1121186"/>
          </a:xfrm>
          <a:prstGeom prst="rect">
            <a:avLst/>
          </a:prstGeom>
          <a:ln>
            <a:noFill/>
          </a:ln>
          <a:effectLst>
            <a:outerShdw blurRad="88900" dist="38100" dir="4860000" algn="tl" rotWithShape="0">
              <a:srgbClr val="333333">
                <a:alpha val="48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animEffect transition="in" filter="fade">
                                      <p:cBhvr>
                                        <p:cTn id="19" dur="1000"/>
                                        <p:tgtEl>
                                          <p:spTgt spid="41">
                                            <p:txEl>
                                              <p:pRg st="0" end="0"/>
                                            </p:txEl>
                                          </p:spTgt>
                                        </p:tgtEl>
                                      </p:cBhvr>
                                    </p:animEffect>
                                    <p:anim calcmode="lin" valueType="num">
                                      <p:cBhvr>
                                        <p:cTn id="20"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animEffect transition="in" filter="fade">
                                      <p:cBhvr>
                                        <p:cTn id="31" dur="1000"/>
                                        <p:tgtEl>
                                          <p:spTgt spid="46">
                                            <p:txEl>
                                              <p:pRg st="0" end="0"/>
                                            </p:txEl>
                                          </p:spTgt>
                                        </p:tgtEl>
                                      </p:cBhvr>
                                    </p:animEffect>
                                    <p:anim calcmode="lin" valueType="num">
                                      <p:cBhvr>
                                        <p:cTn id="3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4">
                                            <p:txEl>
                                              <p:pRg st="0" end="0"/>
                                            </p:txEl>
                                          </p:spTgt>
                                        </p:tgtEl>
                                        <p:attrNameLst>
                                          <p:attrName>style.visibility</p:attrName>
                                        </p:attrNameLst>
                                      </p:cBhvr>
                                      <p:to>
                                        <p:strVal val="visible"/>
                                      </p:to>
                                    </p:set>
                                    <p:animEffect transition="in" filter="fade">
                                      <p:cBhvr>
                                        <p:cTn id="38" dur="1000"/>
                                        <p:tgtEl>
                                          <p:spTgt spid="44">
                                            <p:txEl>
                                              <p:pRg st="0" end="0"/>
                                            </p:txEl>
                                          </p:spTgt>
                                        </p:tgtEl>
                                      </p:cBhvr>
                                    </p:animEffect>
                                    <p:anim calcmode="lin" valueType="num">
                                      <p:cBhvr>
                                        <p:cTn id="3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1000"/>
                                        <p:tgtEl>
                                          <p:spTgt spid="2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wipe(left)">
                                      <p:cBhvr>
                                        <p:cTn id="54"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P spid="7" grpId="0"/>
      <p:bldP spid="41" grpId="0" build="p"/>
      <p:bldP spid="44" grpId="0" build="p"/>
      <p:bldP spid="24" grpId="0" animBg="1"/>
      <p:bldP spid="31" grpId="0" animBg="1"/>
      <p:bldP spid="33" grpId="0" animBg="1"/>
      <p:bldP spid="2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819400" y="2362200"/>
            <a:ext cx="6019800" cy="838200"/>
          </a:xfrm>
        </p:spPr>
        <p:txBody>
          <a:bodyPr>
            <a:noAutofit/>
          </a:bodyPr>
          <a:lstStyle/>
          <a:p>
            <a:pPr marL="339725" lvl="0" indent="-282575"/>
            <a:r>
              <a:rPr lang="en-US" sz="2800" b="1" dirty="0" smtClean="0"/>
              <a:t>Unjustly Tried (Matt. 26:57-60; 27:11-14). </a:t>
            </a:r>
            <a:endParaRPr lang="en-US" sz="2800" dirty="0"/>
          </a:p>
        </p:txBody>
      </p:sp>
      <p:sp>
        <p:nvSpPr>
          <p:cNvPr id="7" name="Title 6"/>
          <p:cNvSpPr>
            <a:spLocks noGrp="1"/>
          </p:cNvSpPr>
          <p:nvPr>
            <p:ph type="title"/>
          </p:nvPr>
        </p:nvSpPr>
        <p:spPr>
          <a:xfrm>
            <a:off x="914400" y="381000"/>
            <a:ext cx="7772400" cy="685800"/>
          </a:xfrm>
        </p:spPr>
        <p:txBody>
          <a:bodyPr>
            <a:noAutofit/>
          </a:bodyPr>
          <a:lstStyle/>
          <a:p>
            <a:r>
              <a:rPr lang="en-US" sz="4000" spc="-100" dirty="0" smtClean="0"/>
              <a:t>Jesus Suffered for His Goal</a:t>
            </a:r>
            <a:endParaRPr lang="en-US" sz="4000" spc="-100" dirty="0"/>
          </a:p>
        </p:txBody>
      </p:sp>
      <p:sp>
        <p:nvSpPr>
          <p:cNvPr id="41" name="Text Placeholder 40"/>
          <p:cNvSpPr>
            <a:spLocks noGrp="1"/>
          </p:cNvSpPr>
          <p:nvPr>
            <p:ph type="body" sz="quarter" idx="16"/>
          </p:nvPr>
        </p:nvSpPr>
        <p:spPr>
          <a:xfrm>
            <a:off x="2819400" y="1371600"/>
            <a:ext cx="5943600" cy="838200"/>
          </a:xfrm>
        </p:spPr>
        <p:txBody>
          <a:bodyPr>
            <a:normAutofit fontScale="92500" lnSpcReduction="20000"/>
          </a:bodyPr>
          <a:lstStyle/>
          <a:p>
            <a:pPr marL="339725" lvl="0" indent="-282575"/>
            <a:r>
              <a:rPr lang="en-US" sz="3000" b="1" dirty="0" smtClean="0"/>
              <a:t>Deserted and Denied (Matt. 26:31-35, 51, 69-75).</a:t>
            </a:r>
            <a:endParaRPr lang="en-US" sz="3000" dirty="0" smtClean="0"/>
          </a:p>
          <a:p>
            <a:endParaRPr lang="en-US" dirty="0"/>
          </a:p>
        </p:txBody>
      </p:sp>
      <p:sp>
        <p:nvSpPr>
          <p:cNvPr id="44" name="Text Placeholder 43"/>
          <p:cNvSpPr>
            <a:spLocks noGrp="1"/>
          </p:cNvSpPr>
          <p:nvPr>
            <p:ph type="body" sz="quarter" idx="19"/>
          </p:nvPr>
        </p:nvSpPr>
        <p:spPr>
          <a:xfrm>
            <a:off x="2819400" y="3429000"/>
            <a:ext cx="6019800" cy="838200"/>
          </a:xfrm>
        </p:spPr>
        <p:txBody>
          <a:bodyPr>
            <a:noAutofit/>
          </a:bodyPr>
          <a:lstStyle/>
          <a:p>
            <a:pPr marL="339725" lvl="0" indent="-282575"/>
            <a:r>
              <a:rPr lang="en-US" sz="2800" b="1" dirty="0" smtClean="0"/>
              <a:t>Crucified (Matt. 27:27-31).</a:t>
            </a:r>
            <a:endParaRPr lang="en-US" sz="2800" dirty="0"/>
          </a:p>
        </p:txBody>
      </p:sp>
      <p:sp>
        <p:nvSpPr>
          <p:cNvPr id="24" name="Flowchart: Delay 23"/>
          <p:cNvSpPr/>
          <p:nvPr/>
        </p:nvSpPr>
        <p:spPr>
          <a:xfrm>
            <a:off x="2209800" y="1447800"/>
            <a:ext cx="685800" cy="533400"/>
          </a:xfrm>
          <a:prstGeom prst="flowChartDelay">
            <a:avLst/>
          </a:prstGeom>
          <a:blipFill>
            <a:blip r:embed="rId2" cstate="print"/>
            <a:stretch>
              <a:fillRect/>
            </a:stretch>
          </a:blip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600" b="1" dirty="0">
              <a:solidFill>
                <a:schemeClr val="tx1"/>
              </a:solidFill>
            </a:endParaRPr>
          </a:p>
        </p:txBody>
      </p:sp>
      <p:sp>
        <p:nvSpPr>
          <p:cNvPr id="31" name="Flowchart: Delay 30"/>
          <p:cNvSpPr/>
          <p:nvPr/>
        </p:nvSpPr>
        <p:spPr>
          <a:xfrm>
            <a:off x="2209800" y="2460055"/>
            <a:ext cx="685800" cy="533400"/>
          </a:xfrm>
          <a:prstGeom prst="flowChartDelay">
            <a:avLst/>
          </a:prstGeom>
          <a:blipFill>
            <a:blip r:embed="rId2" cstate="print"/>
            <a:stretch>
              <a:fillRect/>
            </a:stretch>
          </a:blip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600" dirty="0">
              <a:solidFill>
                <a:schemeClr val="bg1"/>
              </a:solidFill>
            </a:endParaRPr>
          </a:p>
        </p:txBody>
      </p:sp>
      <p:sp>
        <p:nvSpPr>
          <p:cNvPr id="33" name="Flowchart: Delay 32"/>
          <p:cNvSpPr/>
          <p:nvPr/>
        </p:nvSpPr>
        <p:spPr>
          <a:xfrm>
            <a:off x="2209800" y="3510285"/>
            <a:ext cx="685800" cy="533400"/>
          </a:xfrm>
          <a:prstGeom prst="flowChartDelay">
            <a:avLst/>
          </a:prstGeom>
          <a:blipFill>
            <a:blip r:embed="rId2" cstate="print"/>
            <a:stretch>
              <a:fillRect/>
            </a:stretch>
          </a:blip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600" dirty="0">
              <a:solidFill>
                <a:schemeClr val="bg1"/>
              </a:solidFill>
            </a:endParaRPr>
          </a:p>
        </p:txBody>
      </p:sp>
      <p:sp>
        <p:nvSpPr>
          <p:cNvPr id="20" name="Text Placeholder 43"/>
          <p:cNvSpPr>
            <a:spLocks noGrp="1"/>
          </p:cNvSpPr>
          <p:nvPr>
            <p:ph type="body" sz="quarter" idx="19"/>
          </p:nvPr>
        </p:nvSpPr>
        <p:spPr>
          <a:xfrm>
            <a:off x="4038600" y="4038600"/>
            <a:ext cx="4572000" cy="838200"/>
          </a:xfrm>
        </p:spPr>
        <p:txBody>
          <a:bodyPr>
            <a:noAutofit/>
          </a:bodyPr>
          <a:lstStyle/>
          <a:p>
            <a:pPr marL="457200" lvl="0" indent="-400050"/>
            <a:r>
              <a:rPr lang="en-US" sz="2800" b="1" i="1" dirty="0" smtClean="0"/>
              <a:t>What Was His Goal? </a:t>
            </a:r>
            <a:r>
              <a:rPr lang="en-US" sz="2800" b="1" dirty="0" smtClean="0"/>
              <a:t>(Matt. 18:11-14; ). </a:t>
            </a:r>
            <a:endParaRPr lang="en-US" sz="2800" dirty="0"/>
          </a:p>
        </p:txBody>
      </p:sp>
      <p:pic>
        <p:nvPicPr>
          <p:cNvPr id="22" name="Picture 21" descr="single_dart.png"/>
          <p:cNvPicPr>
            <a:picLocks noChangeAspect="1"/>
          </p:cNvPicPr>
          <p:nvPr/>
        </p:nvPicPr>
        <p:blipFill>
          <a:blip r:embed="rId3" cstate="print"/>
          <a:stretch>
            <a:fillRect/>
          </a:stretch>
        </p:blipFill>
        <p:spPr>
          <a:xfrm rot="18300000" flipH="1">
            <a:off x="2947497" y="3761857"/>
            <a:ext cx="838201" cy="1121186"/>
          </a:xfrm>
          <a:prstGeom prst="rect">
            <a:avLst/>
          </a:prstGeom>
          <a:ln>
            <a:noFill/>
          </a:ln>
          <a:effectLst>
            <a:outerShdw blurRad="88900" dist="38100" dir="4860000" algn="tl" rotWithShape="0">
              <a:srgbClr val="333333">
                <a:alpha val="48000"/>
              </a:srgbClr>
            </a:outerShdw>
          </a:effectLst>
        </p:spPr>
      </p:pic>
      <p:sp>
        <p:nvSpPr>
          <p:cNvPr id="11" name="Text Placeholder 43"/>
          <p:cNvSpPr>
            <a:spLocks noGrp="1"/>
          </p:cNvSpPr>
          <p:nvPr>
            <p:ph type="body" sz="quarter" idx="19"/>
          </p:nvPr>
        </p:nvSpPr>
        <p:spPr>
          <a:xfrm>
            <a:off x="4038600" y="4953000"/>
            <a:ext cx="5105400" cy="838200"/>
          </a:xfrm>
        </p:spPr>
        <p:txBody>
          <a:bodyPr>
            <a:noAutofit/>
          </a:bodyPr>
          <a:lstStyle/>
          <a:p>
            <a:pPr marL="231775" lvl="0" indent="-174625"/>
            <a:r>
              <a:rPr lang="en-US" sz="2800" b="1" i="1" spc="-100" dirty="0" smtClean="0"/>
              <a:t>What Is Your Goal?                  </a:t>
            </a:r>
            <a:r>
              <a:rPr lang="en-US" sz="2800" b="1" spc="-100" dirty="0" smtClean="0"/>
              <a:t>(1 John 2:15; Phil. 3:18-19 ). </a:t>
            </a:r>
            <a:endParaRPr lang="en-US" sz="2800" spc="-100" dirty="0"/>
          </a:p>
        </p:txBody>
      </p:sp>
      <p:pic>
        <p:nvPicPr>
          <p:cNvPr id="12" name="Picture 11" descr="single_dart.png"/>
          <p:cNvPicPr>
            <a:picLocks noChangeAspect="1"/>
          </p:cNvPicPr>
          <p:nvPr/>
        </p:nvPicPr>
        <p:blipFill>
          <a:blip r:embed="rId3" cstate="print"/>
          <a:stretch>
            <a:fillRect/>
          </a:stretch>
        </p:blipFill>
        <p:spPr>
          <a:xfrm rot="18300000" flipH="1">
            <a:off x="2947497" y="4676257"/>
            <a:ext cx="838201" cy="1121186"/>
          </a:xfrm>
          <a:prstGeom prst="rect">
            <a:avLst/>
          </a:prstGeom>
          <a:ln>
            <a:noFill/>
          </a:ln>
          <a:effectLst>
            <a:outerShdw blurRad="88900" dist="38100" dir="4860000" algn="tl" rotWithShape="0">
              <a:srgbClr val="333333">
                <a:alpha val="48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animEffect transition="in" filter="fade">
                                      <p:cBhvr>
                                        <p:cTn id="19" dur="1000"/>
                                        <p:tgtEl>
                                          <p:spTgt spid="41">
                                            <p:txEl>
                                              <p:pRg st="0" end="0"/>
                                            </p:txEl>
                                          </p:spTgt>
                                        </p:tgtEl>
                                      </p:cBhvr>
                                    </p:animEffect>
                                    <p:anim calcmode="lin" valueType="num">
                                      <p:cBhvr>
                                        <p:cTn id="20"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animEffect transition="in" filter="fade">
                                      <p:cBhvr>
                                        <p:cTn id="31" dur="1000"/>
                                        <p:tgtEl>
                                          <p:spTgt spid="46">
                                            <p:txEl>
                                              <p:pRg st="0" end="0"/>
                                            </p:txEl>
                                          </p:spTgt>
                                        </p:tgtEl>
                                      </p:cBhvr>
                                    </p:animEffect>
                                    <p:anim calcmode="lin" valueType="num">
                                      <p:cBhvr>
                                        <p:cTn id="3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4">
                                            <p:txEl>
                                              <p:pRg st="0" end="0"/>
                                            </p:txEl>
                                          </p:spTgt>
                                        </p:tgtEl>
                                        <p:attrNameLst>
                                          <p:attrName>style.visibility</p:attrName>
                                        </p:attrNameLst>
                                      </p:cBhvr>
                                      <p:to>
                                        <p:strVal val="visible"/>
                                      </p:to>
                                    </p:set>
                                    <p:animEffect transition="in" filter="fade">
                                      <p:cBhvr>
                                        <p:cTn id="38" dur="1000"/>
                                        <p:tgtEl>
                                          <p:spTgt spid="44">
                                            <p:txEl>
                                              <p:pRg st="0" end="0"/>
                                            </p:txEl>
                                          </p:spTgt>
                                        </p:tgtEl>
                                      </p:cBhvr>
                                    </p:animEffect>
                                    <p:anim calcmode="lin" valueType="num">
                                      <p:cBhvr>
                                        <p:cTn id="3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1000"/>
                                        <p:tgtEl>
                                          <p:spTgt spid="2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wipe(left)">
                                      <p:cBhvr>
                                        <p:cTn id="54" dur="2000"/>
                                        <p:tgtEl>
                                          <p:spTgt spid="2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1000"/>
                                        <p:tgtEl>
                                          <p:spTgt spid="1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wipe(left)">
                                      <p:cBhvr>
                                        <p:cTn id="63"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P spid="7" grpId="0"/>
      <p:bldP spid="41" grpId="0" build="p"/>
      <p:bldP spid="44" grpId="0" build="p"/>
      <p:bldP spid="24" grpId="0" animBg="1"/>
      <p:bldP spid="31" grpId="0" animBg="1"/>
      <p:bldP spid="33" grpId="0" animBg="1"/>
      <p:bldP spid="20" grpId="0" build="p"/>
      <p:bldP spid="11" grpId="0" build="p"/>
    </p:bldLst>
  </p:timing>
</p:sld>
</file>

<file path=ppt/theme/theme1.xml><?xml version="1.0" encoding="utf-8"?>
<a:theme xmlns:a="http://schemas.openxmlformats.org/drawingml/2006/main" name="PM_on_target">
  <a:themeElements>
    <a:clrScheme name="on_target">
      <a:dk1>
        <a:sysClr val="windowText" lastClr="000000"/>
      </a:dk1>
      <a:lt1>
        <a:sysClr val="window" lastClr="FFFFFF"/>
      </a:lt1>
      <a:dk2>
        <a:srgbClr val="B40808"/>
      </a:dk2>
      <a:lt2>
        <a:srgbClr val="E0B7A0"/>
      </a:lt2>
      <a:accent1>
        <a:srgbClr val="B74900"/>
      </a:accent1>
      <a:accent2>
        <a:srgbClr val="943634"/>
      </a:accent2>
      <a:accent3>
        <a:srgbClr val="910101"/>
      </a:accent3>
      <a:accent4>
        <a:srgbClr val="B0402A"/>
      </a:accent4>
      <a:accent5>
        <a:srgbClr val="702010"/>
      </a:accent5>
      <a:accent6>
        <a:srgbClr val="7A4928"/>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9565FF2-C8C4-45CA-97E1-F458C853D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PM_on_target</Template>
  <TotalTime>43</TotalTime>
  <Words>157</Words>
  <Application>Microsoft Office PowerPoint</Application>
  <PresentationFormat>On-screen Show (4:3)</PresentationFormat>
  <Paragraphs>17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PM_on_target</vt:lpstr>
      <vt:lpstr>“Therefore we also,  since we are sur- rounded by so great  a cloud of wit- nesses, let us lay aside every weight, and the sin which so  easily ensnares us, and let us run with endurance the race that is set before us, looking unto Jesus, the author and finisher of our faith, who for the joy that was set before Him endured the cross, despising the shame, and has sat down at the right hand of the throne of God”</vt:lpstr>
      <vt:lpstr>Jesus Spoke as One Having a Goal</vt:lpstr>
      <vt:lpstr>Jesus Lived as One Having a Goal</vt:lpstr>
      <vt:lpstr>Jesus Suffered for His Goal</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TARGET</dc:title>
  <dc:subject/>
  <dc:creator>OlsenParkLaptop</dc:creator>
  <cp:keywords/>
  <dc:description/>
  <cp:lastModifiedBy>OlsenParkLaptop</cp:lastModifiedBy>
  <cp:revision>5</cp:revision>
  <dcterms:created xsi:type="dcterms:W3CDTF">2011-10-21T19:20:11Z</dcterms:created>
  <dcterms:modified xsi:type="dcterms:W3CDTF">2011-10-24T14:33:52Z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TC018572749991</vt:lpwstr>
  </property>
</Properties>
</file>