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2"/>
  </p:sldMasterIdLst>
  <p:sldIdLst>
    <p:sldId id="258" r:id="rId3"/>
    <p:sldId id="266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Monotype Corsiva" pitchFamily="66" charset="0"/>
      <p:italic r:id="rId10"/>
    </p:embeddedFont>
    <p:embeddedFont>
      <p:font typeface="Calibri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272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>
        <p:scale>
          <a:sx n="73" d="100"/>
          <a:sy n="73" d="100"/>
        </p:scale>
        <p:origin x="-9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font" Target="fonts/font2.fntdata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371600" cy="6858000"/>
          </a:xfrm>
          <a:prstGeom prst="rect">
            <a:avLst/>
          </a:prstGeom>
          <a:blipFill dpi="0" rotWithShape="1">
            <a:blip r:embed="rId2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lum bright="14000" contrast="25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371600" y="0"/>
            <a:ext cx="7772400" cy="6858000"/>
          </a:xfrm>
          <a:prstGeom prst="rect">
            <a:avLst/>
          </a:prstGeom>
          <a:blipFill dpi="0" rotWithShape="1">
            <a:blip r:embed="rId3" cstate="print">
              <a:duotone>
                <a:prstClr val="black"/>
                <a:schemeClr val="accent6">
                  <a:tint val="45000"/>
                  <a:satMod val="400000"/>
                </a:schemeClr>
              </a:duotone>
              <a:lum bright="10000" contrast="45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D30174-7AA8-4C11-AD69-FABE4A736EF7}" type="datetimeFigureOut">
              <a:rPr lang="en-US" smtClean="0"/>
              <a:pPr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E1D79-56DD-4173-892E-139C8A9D9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371600" cy="6858000"/>
          </a:xfrm>
          <a:prstGeom prst="rect">
            <a:avLst/>
          </a:prstGeom>
          <a:blipFill dpi="0" rotWithShape="1">
            <a:blip r:embed="rId13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lum bright="14000" contrast="25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371600" y="0"/>
            <a:ext cx="7772400" cy="6858000"/>
          </a:xfrm>
          <a:prstGeom prst="rect">
            <a:avLst/>
          </a:prstGeom>
          <a:blipFill dpi="0" rotWithShape="1">
            <a:blip r:embed="rId14" cstate="print">
              <a:duotone>
                <a:prstClr val="black"/>
                <a:schemeClr val="accent6">
                  <a:tint val="45000"/>
                  <a:satMod val="400000"/>
                </a:schemeClr>
              </a:duotone>
              <a:lum bright="10000" contrast="45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0" cy="143883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6472" y="0"/>
            <a:ext cx="6837528" cy="1417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7434" y="1600200"/>
            <a:ext cx="7019365" cy="5015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2" name="Picture 11" descr="Community_-_happy_couple.jpg"/>
          <p:cNvPicPr>
            <a:picLocks noChangeAspect="1"/>
          </p:cNvPicPr>
          <p:nvPr userDrawn="1"/>
        </p:nvPicPr>
        <p:blipFill>
          <a:blip r:embed="rId15" cstate="print"/>
          <a:srcRect l="28039" r="9804" b="36471"/>
          <a:stretch>
            <a:fillRect/>
          </a:stretch>
        </p:blipFill>
        <p:spPr>
          <a:xfrm>
            <a:off x="0" y="1"/>
            <a:ext cx="2111621" cy="143883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Monotype Corsiva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0" y="0"/>
            <a:ext cx="6884126" cy="14176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dirty="0" smtClean="0"/>
              <a:t>Proverbs 30:18-19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7434" y="1600200"/>
            <a:ext cx="7319812" cy="5015753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300" i="1" dirty="0" smtClean="0"/>
              <a:t>“There are three things which are too wonderful for me,</a:t>
            </a:r>
          </a:p>
          <a:p>
            <a:pPr>
              <a:spcBef>
                <a:spcPts val="0"/>
              </a:spcBef>
              <a:buNone/>
            </a:pPr>
            <a:r>
              <a:rPr lang="en-US" sz="3300" i="1" dirty="0" smtClean="0"/>
              <a:t>Yes, four which I do not understand: </a:t>
            </a:r>
          </a:p>
          <a:p>
            <a:pPr>
              <a:spcBef>
                <a:spcPts val="0"/>
              </a:spcBef>
              <a:buNone/>
            </a:pPr>
            <a:r>
              <a:rPr lang="en-US" sz="3300" i="1" dirty="0" smtClean="0"/>
              <a:t>The way of an eagle in the air,</a:t>
            </a:r>
          </a:p>
          <a:p>
            <a:pPr>
              <a:spcBef>
                <a:spcPts val="0"/>
              </a:spcBef>
              <a:buNone/>
            </a:pPr>
            <a:r>
              <a:rPr lang="en-US" sz="3300" i="1" dirty="0" smtClean="0"/>
              <a:t>The way of a serpent on a rock,</a:t>
            </a:r>
          </a:p>
          <a:p>
            <a:pPr>
              <a:spcBef>
                <a:spcPts val="0"/>
              </a:spcBef>
              <a:buNone/>
            </a:pPr>
            <a:r>
              <a:rPr lang="en-US" sz="3300" i="1" dirty="0" smtClean="0"/>
              <a:t>The way of a ship in the midst of the sea,</a:t>
            </a:r>
          </a:p>
          <a:p>
            <a:pPr>
              <a:spcBef>
                <a:spcPts val="0"/>
              </a:spcBef>
              <a:buNone/>
            </a:pPr>
            <a:r>
              <a:rPr lang="en-US" sz="3300" i="1" dirty="0" smtClean="0"/>
              <a:t>And the way of a man with a virgin.”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0" y="0"/>
            <a:ext cx="6884126" cy="14176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pc="-150" dirty="0" smtClean="0"/>
              <a:t>“The Way of a Man with a Maiden” </a:t>
            </a:r>
            <a:endParaRPr lang="en-US" spc="-1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5700" dirty="0" smtClean="0"/>
              <a:t>I.  God created the attraction between man and woman. </a:t>
            </a:r>
          </a:p>
          <a:p>
            <a:pPr lvl="1">
              <a:buFont typeface="Arial" pitchFamily="34" charset="0"/>
              <a:buChar char="•"/>
            </a:pPr>
            <a:r>
              <a:rPr lang="en-US" sz="3100" dirty="0" err="1" smtClean="0"/>
              <a:t>Sarai</a:t>
            </a:r>
            <a:r>
              <a:rPr lang="en-US" sz="3100" dirty="0" smtClean="0"/>
              <a:t> and </a:t>
            </a:r>
            <a:r>
              <a:rPr lang="en-US" sz="3100" dirty="0" err="1" smtClean="0"/>
              <a:t>Rebekeh</a:t>
            </a:r>
            <a:r>
              <a:rPr lang="en-US" sz="3100" dirty="0" smtClean="0"/>
              <a:t> were  “beautiful” (Gen. 12:11; 24:16).  </a:t>
            </a:r>
          </a:p>
          <a:p>
            <a:pPr lvl="1">
              <a:buFont typeface="Arial" pitchFamily="34" charset="0"/>
              <a:buChar char="•"/>
            </a:pPr>
            <a:r>
              <a:rPr lang="en-US" sz="3100" dirty="0" smtClean="0"/>
              <a:t>Rachel was beautiful of form and appearance.” (Gen. 29:17).  </a:t>
            </a:r>
          </a:p>
          <a:p>
            <a:pPr lvl="1">
              <a:buFont typeface="Arial" pitchFamily="34" charset="0"/>
              <a:buChar char="•"/>
            </a:pPr>
            <a:r>
              <a:rPr lang="en-US" sz="3100" dirty="0" smtClean="0"/>
              <a:t>Saul and David were said to be “handsome” (1 Sam. 9:2; 16:18). </a:t>
            </a:r>
          </a:p>
          <a:p>
            <a:pPr lvl="1">
              <a:buFont typeface="Arial" pitchFamily="34" charset="0"/>
              <a:buChar char="•"/>
            </a:pPr>
            <a:r>
              <a:rPr lang="en-US" sz="3100" dirty="0" smtClean="0"/>
              <a:t>Joseph was “handsome in form and appearance” (Gen. 39:6). 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en-US" sz="3500" i="1" dirty="0" smtClean="0"/>
              <a:t>This attraction is a part of what God has created to draw men and women towards the marriage relationship</a:t>
            </a:r>
            <a:r>
              <a:rPr lang="en-US" sz="3500" dirty="0" smtClean="0"/>
              <a:t>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0" y="0"/>
            <a:ext cx="6884126" cy="14176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pc="-150" dirty="0" smtClean="0"/>
              <a:t>“The Way of a Man with a Maiden” </a:t>
            </a:r>
            <a:endParaRPr lang="en-US" spc="-1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6500" dirty="0" smtClean="0"/>
              <a:t>II.  God established the “one flesh” relationship that is a part of marriage (Gen. 2:18-25). </a:t>
            </a:r>
          </a:p>
          <a:p>
            <a:pPr lvl="1">
              <a:spcBef>
                <a:spcPts val="2400"/>
              </a:spcBef>
              <a:buFont typeface="Arial" pitchFamily="34" charset="0"/>
              <a:buChar char="•"/>
            </a:pPr>
            <a:r>
              <a:rPr lang="en-US" sz="5300" dirty="0" smtClean="0"/>
              <a:t>This phrase refers (at least in part) to the sexual relationship (1 Cor. 6:15-20). </a:t>
            </a:r>
          </a:p>
          <a:p>
            <a:pPr lvl="1">
              <a:buFont typeface="Arial" pitchFamily="34" charset="0"/>
              <a:buChar char="•"/>
            </a:pPr>
            <a:r>
              <a:rPr lang="en-US" sz="5300" dirty="0" smtClean="0"/>
              <a:t>From the beginning this was intended for the marriage relationship. </a:t>
            </a:r>
          </a:p>
          <a:p>
            <a:pPr marL="0" lvl="1" indent="0" algn="ctr">
              <a:spcBef>
                <a:spcPts val="2400"/>
              </a:spcBef>
              <a:buNone/>
            </a:pPr>
            <a:r>
              <a:rPr lang="en-US" sz="5300" i="1" dirty="0" smtClean="0"/>
              <a:t>Before marriage it is “a thing which ought not to be done” (Gen. 34:1-7).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0" y="0"/>
            <a:ext cx="6884126" cy="14176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pc="-150" dirty="0" smtClean="0"/>
              <a:t>“The Way of a Man with a Maiden” </a:t>
            </a:r>
            <a:endParaRPr lang="en-US" spc="-1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6500" dirty="0" smtClean="0"/>
              <a:t>III.  Outside of marriage it is a thing which is forbidden (Lev. 20:10; Gal. 5:19-21).</a:t>
            </a:r>
          </a:p>
          <a:p>
            <a:pPr lvl="1">
              <a:spcBef>
                <a:spcPts val="1800"/>
              </a:spcBef>
              <a:buFont typeface="Arial" pitchFamily="34" charset="0"/>
              <a:buChar char="•"/>
            </a:pPr>
            <a:r>
              <a:rPr lang="en-US" sz="5300" dirty="0" smtClean="0"/>
              <a:t>Marriage is provided to protect against fornication (1 Cor. 7:1-5).</a:t>
            </a:r>
          </a:p>
          <a:p>
            <a:pPr lvl="1">
              <a:buFont typeface="Arial" pitchFamily="34" charset="0"/>
              <a:buChar char="•"/>
            </a:pPr>
            <a:r>
              <a:rPr lang="en-US" sz="5300" dirty="0" smtClean="0"/>
              <a:t>Behavior must be guarded to avoid this temptation. </a:t>
            </a:r>
          </a:p>
          <a:p>
            <a:pPr marL="0" lvl="1" indent="0" algn="ctr">
              <a:spcBef>
                <a:spcPts val="1200"/>
              </a:spcBef>
              <a:buNone/>
            </a:pPr>
            <a:r>
              <a:rPr lang="en-US" sz="5300" i="1" dirty="0" smtClean="0"/>
              <a:t>“Flee sexual immorality” (1 Cor. 6:18). </a:t>
            </a:r>
          </a:p>
          <a:p>
            <a:pPr marL="0" lvl="1" indent="0" algn="ctr">
              <a:spcBef>
                <a:spcPts val="600"/>
              </a:spcBef>
              <a:buNone/>
            </a:pPr>
            <a:r>
              <a:rPr lang="en-US" sz="5300" i="1" dirty="0" smtClean="0"/>
              <a:t>The young man  is warned to stay far away from this sin (Prov. 7:21-27).</a:t>
            </a:r>
            <a:r>
              <a:rPr lang="en-US" sz="53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0" y="0"/>
            <a:ext cx="6884126" cy="14176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pc="-150" dirty="0" smtClean="0"/>
              <a:t>“The Way of a Man with a Maiden” </a:t>
            </a:r>
            <a:endParaRPr lang="en-US" spc="-1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692150" indent="-692150">
              <a:buNone/>
            </a:pPr>
            <a:r>
              <a:rPr lang="en-US" sz="7300" dirty="0" smtClean="0"/>
              <a:t>IV. Within marriage this is honorable (Heb. 13:4). 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-US" sz="5300" dirty="0" smtClean="0"/>
              <a:t>It is not only for procreation.  </a:t>
            </a:r>
          </a:p>
          <a:p>
            <a:pPr lvl="1">
              <a:buFont typeface="Arial" pitchFamily="34" charset="0"/>
              <a:buChar char="•"/>
            </a:pPr>
            <a:r>
              <a:rPr lang="en-US" sz="5300" dirty="0" smtClean="0"/>
              <a:t>It is not sinful within marriage (Prov. 5:15-19).</a:t>
            </a:r>
          </a:p>
          <a:p>
            <a:pPr lvl="1">
              <a:buFont typeface="Arial" pitchFamily="34" charset="0"/>
              <a:buChar char="•"/>
            </a:pPr>
            <a:r>
              <a:rPr lang="en-US" sz="5300" dirty="0" smtClean="0"/>
              <a:t>Outside of marriage “whoever touches her shall not be innocent.” (Prov. 6:20-29).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5700" i="1" dirty="0" smtClean="0"/>
              <a:t>Unscriptural second marriage is “adultery” (Luke 16:18).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0" y="0"/>
            <a:ext cx="6884126" cy="14176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pc="-150" dirty="0" smtClean="0"/>
              <a:t>“The Way of a Man with a Maiden” </a:t>
            </a:r>
            <a:endParaRPr lang="en-US" spc="-1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627063" indent="-627063">
              <a:buNone/>
              <a:tabLst>
                <a:tab pos="457200" algn="l"/>
              </a:tabLst>
            </a:pPr>
            <a:r>
              <a:rPr lang="en-US" sz="5800" dirty="0" smtClean="0"/>
              <a:t>V.   How should the Christian guard and preserve this beautiful part of the marriage relationship?</a:t>
            </a:r>
          </a:p>
          <a:p>
            <a:pPr marL="0" lvl="1" indent="0" algn="ctr">
              <a:spcBef>
                <a:spcPts val="1800"/>
              </a:spcBef>
              <a:buNone/>
            </a:pPr>
            <a:r>
              <a:rPr lang="en-US" sz="5100" i="1" dirty="0" smtClean="0"/>
              <a:t>If unmarried, commit yourself to keep yourself pure. </a:t>
            </a:r>
          </a:p>
          <a:p>
            <a:pPr marL="744538" lvl="1" indent="-287338">
              <a:spcBef>
                <a:spcPts val="1800"/>
              </a:spcBef>
              <a:buFont typeface="Arial" pitchFamily="34" charset="0"/>
              <a:buChar char="•"/>
            </a:pPr>
            <a:r>
              <a:rPr lang="en-US" sz="4500" i="1" dirty="0" smtClean="0"/>
              <a:t>Don’t put yourself in dangerous situations</a:t>
            </a:r>
          </a:p>
          <a:p>
            <a:pPr marL="744538" lvl="1" indent="-287338">
              <a:buFont typeface="Arial" pitchFamily="34" charset="0"/>
              <a:buChar char="•"/>
            </a:pPr>
            <a:r>
              <a:rPr lang="en-US" sz="4500" i="1" dirty="0" smtClean="0"/>
              <a:t>Make your commitment clear to your boyfriend or girlfriend</a:t>
            </a:r>
          </a:p>
          <a:p>
            <a:pPr marL="744538" lvl="1" indent="-287338">
              <a:buFont typeface="Arial" pitchFamily="34" charset="0"/>
              <a:buChar char="•"/>
            </a:pPr>
            <a:r>
              <a:rPr lang="en-US" sz="4500" dirty="0" smtClean="0"/>
              <a:t>Don’t let yourself be pressured into sin.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0" y="0"/>
            <a:ext cx="6884126" cy="14176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pc="-150" dirty="0" smtClean="0"/>
              <a:t>“The Way of a Man with a Maiden” </a:t>
            </a:r>
            <a:endParaRPr lang="en-US" spc="-1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627063" indent="-627063">
              <a:buNone/>
              <a:tabLst>
                <a:tab pos="457200" algn="l"/>
              </a:tabLst>
            </a:pPr>
            <a:r>
              <a:rPr lang="en-US" sz="7600" dirty="0" smtClean="0"/>
              <a:t>V.   How should the Christian guard and preserve this beautiful part of the marriage relationship?</a:t>
            </a:r>
          </a:p>
          <a:p>
            <a:pPr marL="0" lvl="1" indent="0" algn="ctr">
              <a:spcBef>
                <a:spcPts val="1800"/>
              </a:spcBef>
              <a:buNone/>
            </a:pPr>
            <a:r>
              <a:rPr lang="en-US" sz="6700" i="1" dirty="0" smtClean="0"/>
              <a:t>If you are married, guard yourself and remember your promise. </a:t>
            </a:r>
          </a:p>
          <a:p>
            <a:pPr marL="744538" lvl="1" indent="-287338">
              <a:spcBef>
                <a:spcPts val="1800"/>
              </a:spcBef>
              <a:buFont typeface="Arial" pitchFamily="34" charset="0"/>
              <a:buChar char="•"/>
            </a:pPr>
            <a:r>
              <a:rPr lang="en-US" sz="5900" i="1" dirty="0" smtClean="0"/>
              <a:t>“… Keeping myself only to you, as long as we both shall live.”</a:t>
            </a:r>
          </a:p>
          <a:p>
            <a:pPr marL="744538" lvl="1" indent="-287338">
              <a:spcBef>
                <a:spcPts val="600"/>
              </a:spcBef>
              <a:buFont typeface="Arial" pitchFamily="34" charset="0"/>
              <a:buChar char="•"/>
            </a:pPr>
            <a:r>
              <a:rPr lang="en-US" sz="5900" i="1" dirty="0" smtClean="0"/>
              <a:t>Don’t get too close to those of the opposite sex.</a:t>
            </a:r>
          </a:p>
          <a:p>
            <a:pPr marL="744538" lvl="1" indent="-287338">
              <a:spcBef>
                <a:spcPts val="600"/>
              </a:spcBef>
              <a:buFont typeface="Arial" pitchFamily="34" charset="0"/>
              <a:buChar char="•"/>
            </a:pPr>
            <a:r>
              <a:rPr lang="en-US" sz="5900" dirty="0" smtClean="0"/>
              <a:t>Be the best mate you can be, and be content with your God-given mate.</a:t>
            </a:r>
            <a:endParaRPr lang="en-US" sz="3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P03000342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922CC92-EB17-4579-9298-E68404A665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TP030003429</Template>
  <TotalTime>66</TotalTime>
  <Words>533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Monotype Corsiva</vt:lpstr>
      <vt:lpstr>Calibri</vt:lpstr>
      <vt:lpstr>TP030003429</vt:lpstr>
      <vt:lpstr>Proverbs 30:18-19</vt:lpstr>
      <vt:lpstr>“The Way of a Man with a Maiden” </vt:lpstr>
      <vt:lpstr>“The Way of a Man with a Maiden” </vt:lpstr>
      <vt:lpstr>“The Way of a Man with a Maiden” </vt:lpstr>
      <vt:lpstr>“The Way of a Man with a Maiden” </vt:lpstr>
      <vt:lpstr>“The Way of a Man with a Maiden” </vt:lpstr>
      <vt:lpstr>“The Way of a Man with a Maiden” 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</dc:title>
  <dc:subject/>
  <dc:creator>OlsenParkLaptop</dc:creator>
  <cp:keywords/>
  <dc:description/>
  <cp:lastModifiedBy>OlsenParkLaptop</cp:lastModifiedBy>
  <cp:revision>6</cp:revision>
  <dcterms:created xsi:type="dcterms:W3CDTF">2011-05-21T22:05:21Z</dcterms:created>
  <dcterms:modified xsi:type="dcterms:W3CDTF">2011-05-24T02:26:51Z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TC300034299990</vt:lpwstr>
  </property>
</Properties>
</file>