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3" autoAdjust="0"/>
    <p:restoredTop sz="94660"/>
  </p:normalViewPr>
  <p:slideViewPr>
    <p:cSldViewPr>
      <p:cViewPr>
        <p:scale>
          <a:sx n="70" d="100"/>
          <a:sy n="70" d="100"/>
        </p:scale>
        <p:origin x="-108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447E72A-D913-4DC2-9E0A-E520CE8FCC86}" type="datetimeFigureOut">
              <a:rPr lang="en-US" smtClean="0"/>
              <a:pPr/>
              <a:t>10/16/2011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5D78FC6-CE17-4259-A63C-DDFC12E04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/>
            <a:fld id="{743653DA-8BF4-4869-96FE-9BCF43372D46}" type="datetime8">
              <a:rPr lang="en-US" smtClean="0"/>
              <a:pPr algn="ctr"/>
              <a:t>10/16/2011 1:39 PM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AC53DF-4216-466D-99A7-94400E6C2A25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10/16/2011 1:39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10/16/2011 1:39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9108-AC8D-4212-9283-60D9E99BF07A}" type="datetime8">
              <a:rPr lang="en-US" smtClean="0"/>
              <a:pPr/>
              <a:t>10/16/2011 1:39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D3D3-6235-4F4C-B439-DF277FB555A7}" type="datetime8">
              <a:rPr lang="en-US" smtClean="0"/>
              <a:pPr/>
              <a:t>10/16/2011 1:39 PM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5F1E3E-4B2F-4895-B65E-28B2E64F39F6}" type="datetime8">
              <a:rPr lang="en-US" smtClean="0"/>
              <a:pPr/>
              <a:t>10/16/2011 1:39 PM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3085435-8225-4333-BFFA-0096413F0D76}" type="datetime8">
              <a:rPr lang="en-US" smtClean="0"/>
              <a:pPr/>
              <a:t>10/16/2011 1:39 PM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3C494-2A87-468C-A21B-CB14FB9ABB00}" type="datetime8">
              <a:rPr lang="en-US" smtClean="0"/>
              <a:pPr/>
              <a:t>10/16/2011 1:39 PM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FA0-5B31-4864-A2BB-719EA5A679C6}" type="datetime8">
              <a:rPr lang="en-US" smtClean="0"/>
              <a:pPr/>
              <a:t>10/16/2011 1:39 PM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CC0C8-36B8-442A-833D-B6AACE86BB77}" type="datetime8">
              <a:rPr lang="en-US" smtClean="0"/>
              <a:pPr/>
              <a:t>10/16/2011 1:39 PM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8" name="Picture 7" descr="sm_boo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2648" y="1755648"/>
            <a:ext cx="1615307" cy="1688453"/>
          </a:xfrm>
          <a:prstGeom prst="rect">
            <a:avLst/>
          </a:prstGeom>
          <a:ln w="50800" cap="sq" cmpd="dbl">
            <a:solidFill>
              <a:schemeClr val="accent2"/>
            </a:solidFill>
            <a:miter lim="800000"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1E20EC5-AC53-4169-941E-EDF10CD23748}" type="datetime8">
              <a:rPr lang="en-US" smtClean="0"/>
              <a:pPr/>
              <a:t>10/16/2011 1:39 PM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10/16/2011 1:39 PM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pPr algn="ctr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b="1" dirty="0" smtClean="0"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Questions About the New Testament Church</a:t>
            </a:r>
            <a:endParaRPr lang="en-US" b="1" dirty="0" smtClean="0">
              <a:effectLst>
                <a:glow rad="139700">
                  <a:schemeClr val="tx1">
                    <a:lumMod val="85000"/>
                    <a:lumOff val="1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304800" y="457200"/>
            <a:ext cx="8458200" cy="5334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Is the Church             Important?</a:t>
            </a: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1. It was in the eternal purpose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 of God (Eph. 3:8-11). </a:t>
            </a:r>
            <a:endParaRPr lang="en-US" sz="3200" b="1" dirty="0" smtClean="0">
              <a:effectLst>
                <a:glow rad="101600">
                  <a:schemeClr val="tx2">
                    <a:lumMod val="40000"/>
                    <a:lumOff val="60000"/>
                    <a:alpha val="60000"/>
                  </a:schemeClr>
                </a:glow>
              </a:effectLst>
            </a:endParaRPr>
          </a:p>
          <a:p>
            <a:pPr marL="914400" marR="0" lvl="1" indent="-457200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 It was purchased with the blood of Christ (Acts 20:28).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effectLst>
                <a:glow rad="101600">
                  <a:schemeClr val="tx2">
                    <a:lumMod val="40000"/>
                    <a:lumOff val="60000"/>
                    <a:alpha val="60000"/>
                  </a:schemeClr>
                </a:glo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b="1" dirty="0" smtClean="0"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Questions About the New Testament Church</a:t>
            </a:r>
            <a:endParaRPr lang="en-US" b="1" dirty="0" smtClean="0">
              <a:effectLst>
                <a:glow rad="139700">
                  <a:schemeClr val="tx1">
                    <a:lumMod val="85000"/>
                    <a:lumOff val="1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304800" y="457200"/>
            <a:ext cx="8458200" cy="5334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Isn’t One Church As                  Good As Another?</a:t>
            </a: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105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1. Jesus established only one church (Eph. 4:4-6).</a:t>
            </a:r>
            <a:endParaRPr lang="en-US" sz="3200" b="1" dirty="0" smtClean="0">
              <a:effectLst>
                <a:glow rad="101600">
                  <a:schemeClr val="tx2">
                    <a:lumMod val="40000"/>
                    <a:lumOff val="60000"/>
                    <a:alpha val="60000"/>
                  </a:schemeClr>
                </a:glow>
              </a:effectLst>
            </a:endParaRP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b="1" dirty="0" smtClean="0"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</a:rPr>
              <a:t>Division is condemned (1 Cor. 1:10).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effectLst>
                <a:glow rad="101600">
                  <a:schemeClr val="tx2">
                    <a:lumMod val="40000"/>
                    <a:lumOff val="60000"/>
                    <a:alpha val="60000"/>
                  </a:schemeClr>
                </a:glo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b="1" dirty="0" smtClean="0"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Questions About the New Testament Church</a:t>
            </a:r>
            <a:endParaRPr lang="en-US" b="1" dirty="0" smtClean="0">
              <a:effectLst>
                <a:glow rad="139700">
                  <a:schemeClr val="tx1">
                    <a:lumMod val="85000"/>
                    <a:lumOff val="1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304800" y="457200"/>
            <a:ext cx="8458200" cy="5334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What is the New Testament Church?</a:t>
            </a:r>
            <a:endParaRPr kumimoji="0" lang="en-US" sz="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0425" marR="0" lvl="1" indent="-403225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-10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1. Those called by the gospel (2 Thess. 2:13-14).</a:t>
            </a:r>
            <a:endParaRPr lang="en-US" sz="3200" b="1" spc="-100" dirty="0" smtClean="0">
              <a:effectLst>
                <a:glow rad="101600">
                  <a:schemeClr val="tx2">
                    <a:lumMod val="40000"/>
                    <a:lumOff val="60000"/>
                    <a:alpha val="60000"/>
                  </a:schemeClr>
                </a:glow>
              </a:effectLst>
            </a:endParaRP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-10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sz="3200" b="1" i="0" u="none" strike="noStrike" kern="1200" cap="none" spc="-100" normalizeH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 Used universally (Heb. 12:22-24).</a:t>
            </a: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en-US" sz="3200" b="1" spc="-100" baseline="0" dirty="0" smtClean="0"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</a:rPr>
              <a:t>3. Used locally</a:t>
            </a:r>
            <a:r>
              <a:rPr lang="en-US" sz="3200" b="1" spc="-100" dirty="0" smtClean="0"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</a:rPr>
              <a:t> (1 Cor. 1:2).</a:t>
            </a: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-10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1" i="0" u="none" strike="noStrike" kern="1200" cap="none" spc="-100" normalizeH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 Congregation assembled (Mt. 18:15-17).</a:t>
            </a: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en-US" sz="3200" b="1" spc="-100" dirty="0" smtClean="0"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</a:rPr>
              <a:t>5. Used in secular sense (Acts 19:32, 41).</a:t>
            </a:r>
            <a:r>
              <a:rPr kumimoji="0" lang="en-US" sz="3200" b="1" i="0" u="none" strike="noStrike" kern="1200" cap="none" spc="-100" normalizeH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1" i="0" u="none" strike="noStrike" kern="1200" cap="none" spc="-100" normalizeH="0" baseline="0" noProof="0" dirty="0" smtClean="0">
              <a:ln>
                <a:noFill/>
              </a:ln>
              <a:effectLst>
                <a:glow rad="101600">
                  <a:schemeClr val="tx2">
                    <a:lumMod val="40000"/>
                    <a:lumOff val="60000"/>
                    <a:alpha val="60000"/>
                  </a:schemeClr>
                </a:glo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b="1" dirty="0" smtClean="0"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Questions About the New Testament Church</a:t>
            </a:r>
            <a:endParaRPr lang="en-US" b="1" dirty="0" smtClean="0">
              <a:effectLst>
                <a:glow rad="139700">
                  <a:schemeClr val="tx1">
                    <a:lumMod val="85000"/>
                    <a:lumOff val="1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304800" y="457200"/>
            <a:ext cx="8458200" cy="5334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Does It Matter How             the Church Functions?</a:t>
            </a: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1. Paul’s words to Timothy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                                   (1 Tim. 3:14-15).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effectLst>
                <a:glow rad="101600">
                  <a:schemeClr val="tx2">
                    <a:lumMod val="40000"/>
                    <a:lumOff val="60000"/>
                    <a:alpha val="60000"/>
                  </a:schemeClr>
                </a:glo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b="1" dirty="0" smtClean="0"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Questions About the New Testament Church</a:t>
            </a:r>
            <a:endParaRPr lang="en-US" b="1" dirty="0" smtClean="0">
              <a:effectLst>
                <a:glow rad="139700">
                  <a:schemeClr val="tx1">
                    <a:lumMod val="85000"/>
                    <a:lumOff val="1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304800" y="457200"/>
            <a:ext cx="8458200" cy="5334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How was</a:t>
            </a:r>
            <a:r>
              <a:rPr kumimoji="0" lang="en-US" sz="4800" b="1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 the NT      Church Organized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?</a:t>
            </a:r>
            <a:endParaRPr kumimoji="0" lang="en-US" sz="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00" b="1" i="0" u="none" strike="noStrike" kern="1200" cap="none" spc="-100" normalizeH="0" baseline="0" noProof="0" dirty="0" smtClean="0">
              <a:ln>
                <a:noFill/>
              </a:ln>
              <a:effectLst>
                <a:glow rad="101600">
                  <a:schemeClr val="tx2">
                    <a:lumMod val="40000"/>
                    <a:lumOff val="60000"/>
                    <a:alpha val="60000"/>
                  </a:schemeClr>
                </a:glo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-10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1. Christ is the Head</a:t>
            </a:r>
            <a:r>
              <a:rPr kumimoji="0" lang="en-US" sz="3200" b="1" i="0" u="none" strike="noStrike" kern="1200" cap="none" spc="-100" normalizeH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 (Eph. 1:22-23).</a:t>
            </a:r>
            <a:endParaRPr lang="en-US" sz="3200" b="1" spc="-100" dirty="0" smtClean="0">
              <a:effectLst>
                <a:glow rad="101600">
                  <a:schemeClr val="tx2">
                    <a:lumMod val="40000"/>
                    <a:lumOff val="60000"/>
                    <a:alpha val="60000"/>
                  </a:schemeClr>
                </a:glow>
              </a:effectLst>
            </a:endParaRPr>
          </a:p>
          <a:p>
            <a:pPr marL="914400" marR="0" lvl="1" indent="-457200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70000"/>
              <a:tabLst>
                <a:tab pos="914400" algn="l"/>
              </a:tabLst>
              <a:defRPr/>
            </a:pPr>
            <a:r>
              <a:rPr kumimoji="0" lang="en-US" sz="3200" b="1" i="0" u="none" strike="noStrike" kern="1200" cap="none" spc="-10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sz="3200" b="1" i="0" u="none" strike="noStrike" kern="1200" cap="none" spc="-100" normalizeH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 Local churches are lead by elders          (1 Tim. 3:1-7; Titus 1:5-9).</a:t>
            </a: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en-US" sz="3200" b="1" spc="-100" baseline="0" dirty="0" smtClean="0"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</a:rPr>
              <a:t>3. Deacons (1 Tim. 3:8-13). </a:t>
            </a:r>
            <a:endParaRPr kumimoji="0" lang="en-US" sz="3200" b="1" i="0" u="none" strike="noStrike" kern="1200" cap="none" spc="-100" normalizeH="0" baseline="0" noProof="0" dirty="0" smtClean="0">
              <a:ln>
                <a:noFill/>
              </a:ln>
              <a:effectLst>
                <a:glow rad="101600">
                  <a:schemeClr val="tx2">
                    <a:lumMod val="40000"/>
                    <a:lumOff val="60000"/>
                    <a:alpha val="60000"/>
                  </a:schemeClr>
                </a:glo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b="1" dirty="0" smtClean="0"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Questions About the New Testament Church</a:t>
            </a:r>
            <a:endParaRPr lang="en-US" b="1" dirty="0" smtClean="0">
              <a:effectLst>
                <a:glow rad="139700">
                  <a:schemeClr val="tx1">
                    <a:lumMod val="85000"/>
                    <a:lumOff val="1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304800" y="457200"/>
            <a:ext cx="8458200" cy="5334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Is the Preacher                         the Pastor?</a:t>
            </a: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1. In the NT “pastors” = “elders”               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(1 Pet. 5:1-4).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effectLst>
                <a:glow rad="101600">
                  <a:schemeClr val="tx2">
                    <a:lumMod val="40000"/>
                    <a:lumOff val="60000"/>
                    <a:alpha val="60000"/>
                  </a:schemeClr>
                </a:glo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b="1" dirty="0" smtClean="0">
                <a:effectLst>
                  <a:glow rad="139700">
                    <a:schemeClr val="tx1">
                      <a:lumMod val="85000"/>
                      <a:lumOff val="15000"/>
                      <a:alpha val="40000"/>
                    </a:schemeClr>
                  </a:glow>
                </a:effectLst>
              </a:rPr>
              <a:t>Questions About the New Testament Church</a:t>
            </a:r>
            <a:endParaRPr lang="en-US" b="1" dirty="0" smtClean="0">
              <a:effectLst>
                <a:glow rad="139700">
                  <a:schemeClr val="tx1">
                    <a:lumMod val="85000"/>
                    <a:lumOff val="1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304800" y="457200"/>
            <a:ext cx="8458200" cy="5334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eorgia" pitchFamily="18" charset="0"/>
              </a:rPr>
              <a:t>Does One Have to Be a Member of the Church         to be Saved?</a:t>
            </a:r>
          </a:p>
          <a:p>
            <a:pPr marL="804863" marR="0" lvl="1" indent="-347663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11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457200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>
                  <a:glow rad="101600">
                    <a:schemeClr val="tx2">
                      <a:lumMod val="40000"/>
                      <a:lumOff val="60000"/>
                      <a:alpha val="60000"/>
                    </a:schemeClr>
                  </a:glow>
                </a:effectLst>
                <a:uLnTx/>
                <a:uFillTx/>
                <a:latin typeface="+mn-lt"/>
                <a:ea typeface="+mn-ea"/>
                <a:cs typeface="+mn-cs"/>
              </a:rPr>
              <a:t>1. The NT Church is the saved (Acts 2:42-47; 5:11).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cademicPresentation2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534D3FD-D06A-455F-9219-F6CA2F50DB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AcademicPresentation2</Template>
  <TotalTime>0</TotalTime>
  <Words>290</Words>
  <Application>Microsoft Office PowerPoint</Application>
  <PresentationFormat>On-screen Show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AcademicPresentation2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2011-10-16T18:39:33Z</dcterms:created>
  <dcterms:modified xsi:type="dcterms:W3CDTF">2011-10-16T20:32:45Z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TC101671251033</vt:lpwstr>
  </property>
</Properties>
</file>