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2"/>
  </p:sldMasterIdLst>
  <p:sldIdLst>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Optane" pitchFamily="2" charset="2"/>
      <p:regular r:id="rId16"/>
    </p:embeddedFont>
    <p:embeddedFont>
      <p:font typeface="Calibri" pitchFamily="34" charset="0"/>
      <p:regular r:id="rId17"/>
      <p:bold r:id="rId18"/>
      <p:italic r:id="rId19"/>
      <p:boldItalic r:id="rId20"/>
    </p:embeddedFont>
    <p:embeddedFont>
      <p:font typeface="French Script MT" pitchFamily="66"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5400" b="0" i="0">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990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BC1BCC-606F-4EC8-A17F-79737B30DD55}" type="datetimeFigureOut">
              <a:rPr lang="en-US" smtClean="0"/>
              <a:pPr/>
              <a:t>6/22/2011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1873E-2319-4604-93EE-6942915120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C1BCC-606F-4EC8-A17F-79737B30DD55}" type="datetimeFigureOut">
              <a:rPr lang="en-US" smtClean="0"/>
              <a:pPr/>
              <a:t>6/22/2011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1873E-2319-4604-93EE-6942915120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C1BCC-606F-4EC8-A17F-79737B30DD55}" type="datetimeFigureOut">
              <a:rPr lang="en-US" smtClean="0"/>
              <a:pPr/>
              <a:t>6/22/2011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1873E-2319-4604-93EE-6942915120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75000"/>
                  </a:schemeClr>
                </a:solidFill>
                <a:latin typeface="Optane" pitchFamily="2" charset="2"/>
              </a:defRPr>
            </a:lvl1p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525963"/>
          </a:xfrm>
        </p:spPr>
        <p:txBody>
          <a:bodyPr/>
          <a:lstStyle>
            <a:lvl1pPr>
              <a:defRPr>
                <a:solidFill>
                  <a:schemeClr val="bg1"/>
                </a:solidFill>
                <a:latin typeface="Calibri" pitchFamily="34" charset="0"/>
              </a:defRPr>
            </a:lvl1pPr>
            <a:lvl2pPr>
              <a:defRPr>
                <a:solidFill>
                  <a:schemeClr val="bg1"/>
                </a:solidFill>
                <a:latin typeface="Calibri" pitchFamily="34" charset="0"/>
              </a:defRPr>
            </a:lvl2pPr>
            <a:lvl3pPr>
              <a:defRPr>
                <a:solidFill>
                  <a:schemeClr val="bg1"/>
                </a:solidFill>
                <a:latin typeface="Calibri" pitchFamily="34" charset="0"/>
              </a:defRPr>
            </a:lvl3pPr>
            <a:lvl4pPr>
              <a:defRPr>
                <a:solidFill>
                  <a:schemeClr val="bg1"/>
                </a:solidFill>
                <a:latin typeface="Calibri" pitchFamily="34" charset="0"/>
              </a:defRPr>
            </a:lvl4pPr>
            <a:lvl5pPr>
              <a:defRPr>
                <a:solidFill>
                  <a:schemeClr val="bg1"/>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124200"/>
            <a:ext cx="7772400" cy="1282700"/>
          </a:xfrm>
        </p:spPr>
        <p:txBody>
          <a:bodyPr anchor="b">
            <a:normAutofit/>
          </a:bodyPr>
          <a:lstStyle>
            <a:lvl1pPr marL="0" indent="0">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BC1BCC-606F-4EC8-A17F-79737B30DD55}" type="datetimeFigureOut">
              <a:rPr lang="en-US" smtClean="0"/>
              <a:pPr/>
              <a:t>6/22/2011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1873E-2319-4604-93EE-6942915120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BC1BCC-606F-4EC8-A17F-79737B30DD55}" type="datetimeFigureOut">
              <a:rPr lang="en-US" smtClean="0"/>
              <a:pPr/>
              <a:t>6/22/2011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1873E-2319-4604-93EE-6942915120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BC1BCC-606F-4EC8-A17F-79737B30DD55}" type="datetimeFigureOut">
              <a:rPr lang="en-US" smtClean="0"/>
              <a:pPr/>
              <a:t>6/22/2011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91873E-2319-4604-93EE-6942915120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BC1BCC-606F-4EC8-A17F-79737B30DD55}" type="datetimeFigureOut">
              <a:rPr lang="en-US" smtClean="0"/>
              <a:pPr/>
              <a:t>6/22/2011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91873E-2319-4604-93EE-6942915120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C1BCC-606F-4EC8-A17F-79737B30DD55}" type="datetimeFigureOut">
              <a:rPr lang="en-US" smtClean="0"/>
              <a:pPr/>
              <a:t>6/22/2011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1873E-2319-4604-93EE-6942915120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C1BCC-606F-4EC8-A17F-79737B30DD55}" type="datetimeFigureOut">
              <a:rPr lang="en-US" smtClean="0"/>
              <a:pPr/>
              <a:t>6/22/2011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1873E-2319-4604-93EE-6942915120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C1BCC-606F-4EC8-A17F-79737B30DD55}" type="datetimeFigureOut">
              <a:rPr lang="en-US" smtClean="0"/>
              <a:pPr/>
              <a:t>6/22/2011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1873E-2319-4604-93EE-6942915120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3" cstate="print"/>
          <a:srcRect l="8200" r="8200"/>
          <a:stretch>
            <a:fillRect/>
          </a:stretch>
        </p:blipFill>
        <p:spPr bwMode="auto">
          <a:xfrm>
            <a:off x="0" y="0"/>
            <a:ext cx="9173133" cy="6858000"/>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a:solidFill>
            <a:schemeClr val="tx1">
              <a:alpha val="70000"/>
            </a:schemeClr>
          </a:solidFill>
          <a:ln w="57150" cmpd="thickThin">
            <a:solidFill>
              <a:schemeClr val="tx1"/>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solidFill>
            <a:schemeClr val="tx1">
              <a:alpha val="70000"/>
            </a:schemeClr>
          </a:solidFill>
          <a:ln w="57150" cmpd="thickThin">
            <a:solidFill>
              <a:schemeClr val="tx1"/>
            </a:solidFill>
          </a:ln>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a:solidFill>
            <a:schemeClr val="tx1">
              <a:alpha val="70000"/>
            </a:schemeClr>
          </a:solidFill>
          <a:ln w="57150" cmpd="thickThin">
            <a:solidFill>
              <a:schemeClr val="tx1"/>
            </a:solidFill>
          </a:ln>
        </p:spPr>
        <p:txBody>
          <a:bodyPr vert="horz" lIns="91440" tIns="45720" rIns="91440" bIns="45720" rtlCol="0" anchor="ctr"/>
          <a:lstStyle>
            <a:lvl1pPr algn="l">
              <a:defRPr sz="1600">
                <a:solidFill>
                  <a:srgbClr val="C00000"/>
                </a:solidFill>
                <a:latin typeface="French Script MT" pitchFamily="66" charset="0"/>
              </a:defRPr>
            </a:lvl1pPr>
          </a:lstStyle>
          <a:p>
            <a:fld id="{C2BC1BCC-606F-4EC8-A17F-79737B30DD55}" type="datetimeFigureOut">
              <a:rPr lang="en-US" smtClean="0"/>
              <a:pPr/>
              <a:t>6/22/2011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a:solidFill>
            <a:schemeClr val="tx1">
              <a:alpha val="70000"/>
            </a:schemeClr>
          </a:solidFill>
          <a:ln w="57150" cmpd="thickThin">
            <a:solidFill>
              <a:schemeClr val="tx1"/>
            </a:solidFill>
          </a:ln>
        </p:spPr>
        <p:txBody>
          <a:bodyPr vert="horz" lIns="91440" tIns="45720" rIns="91440" bIns="45720" rtlCol="0" anchor="ctr"/>
          <a:lstStyle>
            <a:lvl1pPr algn="ctr">
              <a:defRPr sz="1600">
                <a:solidFill>
                  <a:srgbClr val="C00000"/>
                </a:solidFill>
                <a:latin typeface="French Script MT" pitchFamily="66"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a:solidFill>
            <a:schemeClr val="tx1">
              <a:alpha val="70000"/>
            </a:schemeClr>
          </a:solidFill>
          <a:ln w="57150" cmpd="thickThin">
            <a:solidFill>
              <a:schemeClr val="tx1"/>
            </a:solidFill>
          </a:ln>
        </p:spPr>
        <p:txBody>
          <a:bodyPr vert="horz" lIns="91440" tIns="45720" rIns="91440" bIns="45720" rtlCol="0" anchor="ctr"/>
          <a:lstStyle>
            <a:lvl1pPr algn="r">
              <a:defRPr sz="1600">
                <a:solidFill>
                  <a:srgbClr val="C00000"/>
                </a:solidFill>
                <a:latin typeface="French Script MT" pitchFamily="66" charset="0"/>
              </a:defRPr>
            </a:lvl1pPr>
          </a:lstStyle>
          <a:p>
            <a:fld id="{5791873E-2319-4604-93EE-6942915120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800" b="0" kern="1200">
          <a:solidFill>
            <a:srgbClr val="C00000"/>
          </a:solidFill>
          <a:latin typeface="French Script MT"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600" kern="1200">
          <a:solidFill>
            <a:srgbClr val="C00000"/>
          </a:solidFill>
          <a:latin typeface="French Script MT" pitchFamily="66" charset="0"/>
          <a:ea typeface="+mn-ea"/>
          <a:cs typeface="+mn-cs"/>
        </a:defRPr>
      </a:lvl1pPr>
      <a:lvl2pPr marL="742950" indent="-285750" algn="l" defTabSz="914400" rtl="0" eaLnBrk="1" latinLnBrk="0" hangingPunct="1">
        <a:spcBef>
          <a:spcPct val="20000"/>
        </a:spcBef>
        <a:buFont typeface="Arial" pitchFamily="34" charset="0"/>
        <a:buChar char="–"/>
        <a:defRPr sz="3200" kern="1200">
          <a:solidFill>
            <a:srgbClr val="C00000"/>
          </a:solidFill>
          <a:latin typeface="French Script MT" pitchFamily="66"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rgbClr val="C00000"/>
          </a:solidFill>
          <a:latin typeface="French Script MT" pitchFamily="66"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rgbClr val="C00000"/>
          </a:solidFill>
          <a:latin typeface="French Script MT"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C00000"/>
          </a:solidFill>
          <a:latin typeface="French Script M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Colossians 1:9-14</a:t>
            </a:r>
            <a:endParaRPr lang="en-US" dirty="0"/>
          </a:p>
        </p:txBody>
      </p:sp>
      <p:sp>
        <p:nvSpPr>
          <p:cNvPr id="3" name="Content Placeholder 2"/>
          <p:cNvSpPr>
            <a:spLocks noGrp="1"/>
          </p:cNvSpPr>
          <p:nvPr>
            <p:ph idx="1"/>
          </p:nvPr>
        </p:nvSpPr>
        <p:spPr/>
        <p:txBody>
          <a:bodyPr anchor="ctr">
            <a:normAutofit fontScale="92500" lnSpcReduction="20000"/>
          </a:bodyPr>
          <a:lstStyle/>
          <a:p>
            <a:pPr indent="-1588">
              <a:buNone/>
            </a:pPr>
            <a:r>
              <a:rPr lang="en-US" dirty="0" smtClean="0"/>
              <a:t>“For this reason we also, since the day we heard it, do not cease to pray for you, and   to ask that you may be filled with the knowledge of His will in all wisdom and spiritual understanding;  that you may have  a walk worthy of the Lord, fully pleasing  Him, being fruitful in every good work and increasing in the knowledge of God; strengthened with all might, according to  His glorious power…”</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t>
            </a:r>
            <a:r>
              <a:rPr lang="en-US" dirty="0" smtClean="0"/>
              <a:t>The Power of Darkness</a:t>
            </a:r>
            <a:r>
              <a:rPr lang="en-US" dirty="0" smtClean="0">
                <a:latin typeface="+mj-lt"/>
              </a:rPr>
              <a:t>”</a:t>
            </a:r>
            <a:endParaRPr lang="en-US" dirty="0">
              <a:latin typeface="+mj-lt"/>
            </a:endParaRPr>
          </a:p>
        </p:txBody>
      </p:sp>
      <p:sp>
        <p:nvSpPr>
          <p:cNvPr id="3" name="Content Placeholder 2"/>
          <p:cNvSpPr>
            <a:spLocks noGrp="1"/>
          </p:cNvSpPr>
          <p:nvPr>
            <p:ph idx="1"/>
          </p:nvPr>
        </p:nvSpPr>
        <p:spPr/>
        <p:txBody>
          <a:bodyPr tIns="182880" anchor="t">
            <a:normAutofit/>
          </a:bodyPr>
          <a:lstStyle/>
          <a:p>
            <a:pPr indent="-1588">
              <a:buNone/>
            </a:pPr>
            <a:r>
              <a:rPr lang="en-US" dirty="0" smtClean="0"/>
              <a:t>II. The Gospel and Darkness.</a:t>
            </a:r>
          </a:p>
          <a:p>
            <a:pPr marL="1146175" lvl="1" indent="-404813">
              <a:buNone/>
            </a:pPr>
            <a:r>
              <a:rPr lang="en-US" dirty="0" smtClean="0"/>
              <a:t>B. In coming to Christ one comes to the “Light of life.”</a:t>
            </a:r>
          </a:p>
          <a:p>
            <a:pPr marL="1487488" lvl="2" indent="-346075">
              <a:buNone/>
            </a:pPr>
            <a:r>
              <a:rPr lang="en-US" dirty="0" smtClean="0"/>
              <a:t>1. If one follows Jesus he may have the light of life (John 8:12).</a:t>
            </a:r>
          </a:p>
          <a:p>
            <a:pPr marL="1487488" lvl="2" indent="-346075">
              <a:buNone/>
            </a:pPr>
            <a:r>
              <a:rPr lang="en-US" dirty="0" smtClean="0"/>
              <a:t>2. The purpose of the gospel is to call people out of darkness (Acts 26:18).</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t>
            </a:r>
            <a:r>
              <a:rPr lang="en-US" dirty="0" smtClean="0"/>
              <a:t>The Power of Darkness</a:t>
            </a:r>
            <a:r>
              <a:rPr lang="en-US" dirty="0" smtClean="0">
                <a:latin typeface="+mj-lt"/>
              </a:rPr>
              <a:t>”</a:t>
            </a:r>
            <a:endParaRPr lang="en-US" dirty="0">
              <a:latin typeface="+mj-lt"/>
            </a:endParaRPr>
          </a:p>
        </p:txBody>
      </p:sp>
      <p:sp>
        <p:nvSpPr>
          <p:cNvPr id="3" name="Content Placeholder 2"/>
          <p:cNvSpPr>
            <a:spLocks noGrp="1"/>
          </p:cNvSpPr>
          <p:nvPr>
            <p:ph idx="1"/>
          </p:nvPr>
        </p:nvSpPr>
        <p:spPr/>
        <p:txBody>
          <a:bodyPr tIns="182880" anchor="t">
            <a:normAutofit/>
          </a:bodyPr>
          <a:lstStyle/>
          <a:p>
            <a:pPr marL="914400" indent="-573088">
              <a:buNone/>
            </a:pPr>
            <a:r>
              <a:rPr lang="en-US" dirty="0" smtClean="0"/>
              <a:t>III. Christians’ Responsibility to Darkness.</a:t>
            </a:r>
          </a:p>
          <a:p>
            <a:pPr lvl="1" indent="-1588">
              <a:buNone/>
            </a:pPr>
            <a:r>
              <a:rPr lang="en-US" dirty="0" smtClean="0"/>
              <a:t>A. Christians must flee darkness.</a:t>
            </a:r>
          </a:p>
          <a:p>
            <a:pPr marL="1487488" lvl="2" indent="-346075">
              <a:buNone/>
            </a:pPr>
            <a:r>
              <a:rPr lang="en-US" dirty="0" smtClean="0"/>
              <a:t>1. Christians mustn’t associate with “works of darkness” (Ephesians 5:11).</a:t>
            </a:r>
          </a:p>
          <a:p>
            <a:pPr marL="1487488" lvl="2" indent="-346075">
              <a:buNone/>
            </a:pPr>
            <a:r>
              <a:rPr lang="en-US" dirty="0" smtClean="0"/>
              <a:t>2. Christians must cast off the “works of darkness” (Rom. 13:12).</a:t>
            </a:r>
          </a:p>
          <a:p>
            <a:pPr marL="1487488" lvl="2" indent="-346075">
              <a:buNone/>
            </a:pPr>
            <a:r>
              <a:rPr lang="en-US" dirty="0" smtClean="0"/>
              <a:t>3. Those who believe in Christ can’t abide in darkness (John 12:46).</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t>
            </a:r>
            <a:r>
              <a:rPr lang="en-US" dirty="0" smtClean="0"/>
              <a:t>The Power of Darkness</a:t>
            </a:r>
            <a:r>
              <a:rPr lang="en-US" dirty="0" smtClean="0">
                <a:latin typeface="+mj-lt"/>
              </a:rPr>
              <a:t>”</a:t>
            </a:r>
            <a:endParaRPr lang="en-US" dirty="0">
              <a:latin typeface="+mj-lt"/>
            </a:endParaRPr>
          </a:p>
        </p:txBody>
      </p:sp>
      <p:sp>
        <p:nvSpPr>
          <p:cNvPr id="3" name="Content Placeholder 2"/>
          <p:cNvSpPr>
            <a:spLocks noGrp="1"/>
          </p:cNvSpPr>
          <p:nvPr>
            <p:ph idx="1"/>
          </p:nvPr>
        </p:nvSpPr>
        <p:spPr/>
        <p:txBody>
          <a:bodyPr tIns="182880" anchor="t">
            <a:normAutofit/>
          </a:bodyPr>
          <a:lstStyle/>
          <a:p>
            <a:pPr marL="914400" indent="-573088">
              <a:buNone/>
            </a:pPr>
            <a:r>
              <a:rPr lang="en-US" dirty="0" smtClean="0"/>
              <a:t>III. Christians’ Responsibility to Darkness.</a:t>
            </a:r>
          </a:p>
          <a:p>
            <a:pPr lvl="1" indent="-1588">
              <a:buNone/>
            </a:pPr>
            <a:r>
              <a:rPr lang="en-US" dirty="0" smtClean="0"/>
              <a:t>B. The Christian can return to darkness.</a:t>
            </a:r>
          </a:p>
          <a:p>
            <a:pPr marL="1487488" lvl="2" indent="-346075">
              <a:buNone/>
            </a:pPr>
            <a:r>
              <a:rPr lang="en-US" dirty="0" smtClean="0"/>
              <a:t>1. Darkness may overtake a person                   (John 12:35).</a:t>
            </a:r>
          </a:p>
          <a:p>
            <a:pPr marL="1487488" lvl="2" indent="-346075">
              <a:buNone/>
            </a:pPr>
            <a:r>
              <a:rPr lang="en-US" dirty="0" smtClean="0"/>
              <a:t>2. Christians must not be “in darkness”                      (1 Thessalonians 5:4).</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t>
            </a:r>
            <a:r>
              <a:rPr lang="en-US" dirty="0" smtClean="0"/>
              <a:t>The Power of Darkness</a:t>
            </a:r>
            <a:r>
              <a:rPr lang="en-US" dirty="0" smtClean="0">
                <a:latin typeface="+mj-lt"/>
              </a:rPr>
              <a:t>”</a:t>
            </a:r>
            <a:endParaRPr lang="en-US" dirty="0">
              <a:latin typeface="+mj-lt"/>
            </a:endParaRPr>
          </a:p>
        </p:txBody>
      </p:sp>
      <p:sp>
        <p:nvSpPr>
          <p:cNvPr id="3" name="Content Placeholder 2"/>
          <p:cNvSpPr>
            <a:spLocks noGrp="1"/>
          </p:cNvSpPr>
          <p:nvPr>
            <p:ph idx="1"/>
          </p:nvPr>
        </p:nvSpPr>
        <p:spPr/>
        <p:txBody>
          <a:bodyPr tIns="182880" anchor="t">
            <a:normAutofit/>
          </a:bodyPr>
          <a:lstStyle/>
          <a:p>
            <a:pPr marL="914400" indent="-573088">
              <a:buNone/>
            </a:pPr>
            <a:r>
              <a:rPr lang="en-US" dirty="0" smtClean="0"/>
              <a:t>III. Christians’ Responsibility to Darkness.</a:t>
            </a:r>
          </a:p>
          <a:p>
            <a:pPr lvl="1" indent="-1588">
              <a:buNone/>
            </a:pPr>
            <a:r>
              <a:rPr lang="en-US" dirty="0" smtClean="0"/>
              <a:t>C. Christians must see the light.</a:t>
            </a:r>
          </a:p>
          <a:p>
            <a:pPr marL="1487488" lvl="2" indent="-346075">
              <a:buNone/>
            </a:pPr>
            <a:r>
              <a:rPr lang="en-US" dirty="0" smtClean="0"/>
              <a:t>1. Children of light must “find out” what is acceptable to the Lord (Eph. 5:6-10).</a:t>
            </a:r>
          </a:p>
          <a:p>
            <a:pPr marL="1487488" lvl="2" indent="-346075">
              <a:buNone/>
            </a:pPr>
            <a:r>
              <a:rPr lang="en-US" dirty="0" smtClean="0"/>
              <a:t>2. Christians are “sons of light” (1 Thess. 5:5).</a:t>
            </a:r>
          </a:p>
          <a:p>
            <a:pPr marL="1487488" lvl="2" indent="-346075">
              <a:buNone/>
            </a:pPr>
            <a:r>
              <a:rPr lang="en-US" dirty="0" smtClean="0"/>
              <a:t>3. Christians must “walk in the light”                   (1 John 1:7).</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Colossians 1:9-14</a:t>
            </a:r>
            <a:endParaRPr lang="en-US" dirty="0"/>
          </a:p>
        </p:txBody>
      </p:sp>
      <p:sp>
        <p:nvSpPr>
          <p:cNvPr id="3" name="Content Placeholder 2"/>
          <p:cNvSpPr>
            <a:spLocks noGrp="1"/>
          </p:cNvSpPr>
          <p:nvPr>
            <p:ph idx="1"/>
          </p:nvPr>
        </p:nvSpPr>
        <p:spPr/>
        <p:txBody>
          <a:bodyPr anchor="ctr">
            <a:normAutofit fontScale="92500"/>
          </a:bodyPr>
          <a:lstStyle/>
          <a:p>
            <a:pPr indent="-1588">
              <a:buNone/>
            </a:pPr>
            <a:r>
              <a:rPr lang="en-US" dirty="0" smtClean="0"/>
              <a:t>“…for all patience and longsuffering with joy; giving thanks to the Father who has qualified us to be partakers of the inheritance of the saints in the light. He has delivered us from the power of darkness and conveyed us into the kingdom of the Son of His love, in whom we have redemption through His blood, the forgiveness of sins.”</a:t>
            </a:r>
            <a:endParaRPr lang="en-US"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Colossians 1:9-14</a:t>
            </a:r>
            <a:endParaRPr lang="en-US" dirty="0"/>
          </a:p>
        </p:txBody>
      </p:sp>
      <p:sp>
        <p:nvSpPr>
          <p:cNvPr id="3" name="Content Placeholder 2"/>
          <p:cNvSpPr>
            <a:spLocks noGrp="1"/>
          </p:cNvSpPr>
          <p:nvPr>
            <p:ph idx="1"/>
          </p:nvPr>
        </p:nvSpPr>
        <p:spPr/>
        <p:txBody>
          <a:bodyPr anchor="ctr">
            <a:normAutofit fontScale="92500"/>
          </a:bodyPr>
          <a:lstStyle/>
          <a:p>
            <a:pPr indent="-1588">
              <a:buNone/>
            </a:pPr>
            <a:r>
              <a:rPr lang="en-US" dirty="0" smtClean="0"/>
              <a:t>“…for all patience and longsuffering with joy; giving thanks to the Father who has qualified us to be partakers of the inheritance of the saints in the light. He has delivered us from the </a:t>
            </a:r>
            <a:r>
              <a:rPr lang="en-US" dirty="0" smtClean="0">
                <a:solidFill>
                  <a:srgbClr val="FF0000"/>
                </a:solidFill>
              </a:rPr>
              <a:t>power of darkness </a:t>
            </a:r>
            <a:r>
              <a:rPr lang="en-US" dirty="0" smtClean="0"/>
              <a:t>and conveyed us into the kingdom of the Son of His love, in whom we have redemption through His blood, the forgiveness of sins.”</a:t>
            </a:r>
            <a:endParaRPr lang="en-US" dirty="0"/>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Colossians 1:9-14</a:t>
            </a:r>
            <a:endParaRPr lang="en-US" dirty="0"/>
          </a:p>
        </p:txBody>
      </p:sp>
      <p:sp>
        <p:nvSpPr>
          <p:cNvPr id="3" name="Content Placeholder 2"/>
          <p:cNvSpPr>
            <a:spLocks noGrp="1"/>
          </p:cNvSpPr>
          <p:nvPr>
            <p:ph idx="1"/>
          </p:nvPr>
        </p:nvSpPr>
        <p:spPr/>
        <p:txBody>
          <a:bodyPr tIns="182880" rIns="182880" bIns="182880" anchor="t">
            <a:normAutofit/>
          </a:bodyPr>
          <a:lstStyle/>
          <a:p>
            <a:pPr indent="-1588" algn="ctr">
              <a:spcBef>
                <a:spcPts val="1800"/>
              </a:spcBef>
              <a:buNone/>
            </a:pPr>
            <a:endParaRPr lang="en-US" sz="700" dirty="0" smtClean="0"/>
          </a:p>
          <a:p>
            <a:pPr indent="-1588" algn="ctr">
              <a:spcBef>
                <a:spcPts val="1800"/>
              </a:spcBef>
              <a:buNone/>
            </a:pPr>
            <a:r>
              <a:rPr lang="en-US" dirty="0" smtClean="0"/>
              <a:t>“Power”</a:t>
            </a:r>
          </a:p>
          <a:p>
            <a:pPr indent="-1588" algn="ctr">
              <a:spcBef>
                <a:spcPts val="600"/>
              </a:spcBef>
              <a:buNone/>
            </a:pPr>
            <a:r>
              <a:rPr lang="en-US" sz="3200" i="1" dirty="0" err="1" smtClean="0"/>
              <a:t>Exousia</a:t>
            </a:r>
            <a:r>
              <a:rPr lang="en-US" sz="3200" i="1" dirty="0" smtClean="0"/>
              <a:t>  </a:t>
            </a:r>
            <a:r>
              <a:rPr lang="en-US" sz="3200" dirty="0" smtClean="0"/>
              <a:t>(</a:t>
            </a:r>
            <a:r>
              <a:rPr lang="vi-VN" sz="3200" dirty="0" smtClean="0"/>
              <a:t>ἐξουσία</a:t>
            </a:r>
            <a:r>
              <a:rPr lang="en-US" sz="3200" dirty="0" smtClean="0"/>
              <a:t>) </a:t>
            </a:r>
          </a:p>
          <a:p>
            <a:pPr indent="-1588" algn="ctr">
              <a:spcBef>
                <a:spcPts val="600"/>
              </a:spcBef>
              <a:buNone/>
            </a:pPr>
            <a:r>
              <a:rPr lang="en-US" sz="3200" dirty="0" smtClean="0"/>
              <a:t>KJV – </a:t>
            </a:r>
            <a:r>
              <a:rPr lang="en-US" sz="3200" i="1" dirty="0" smtClean="0"/>
              <a:t>Power </a:t>
            </a:r>
            <a:r>
              <a:rPr lang="en-US" sz="3200" dirty="0" smtClean="0"/>
              <a:t>69; </a:t>
            </a:r>
            <a:r>
              <a:rPr lang="en-US" sz="3200" i="1" dirty="0" smtClean="0"/>
              <a:t>authority </a:t>
            </a:r>
            <a:r>
              <a:rPr lang="en-US" sz="3200" dirty="0" smtClean="0"/>
              <a:t>29; </a:t>
            </a:r>
            <a:r>
              <a:rPr lang="en-US" sz="3200" i="1" dirty="0" smtClean="0"/>
              <a:t>right </a:t>
            </a:r>
            <a:r>
              <a:rPr lang="en-US" sz="3200" dirty="0" smtClean="0"/>
              <a:t>2; </a:t>
            </a:r>
            <a:r>
              <a:rPr lang="en-US" sz="3200" i="1" dirty="0" smtClean="0"/>
              <a:t>liberty; jurisdiction</a:t>
            </a:r>
            <a:r>
              <a:rPr lang="en-US" sz="3200" dirty="0" smtClean="0"/>
              <a:t> 1; </a:t>
            </a:r>
            <a:r>
              <a:rPr lang="en-US" sz="3200" i="1" dirty="0" smtClean="0"/>
              <a:t>strength </a:t>
            </a:r>
            <a:r>
              <a:rPr lang="en-US" sz="3200" dirty="0" smtClean="0"/>
              <a:t>1: 103 </a:t>
            </a:r>
            <a:endParaRPr lang="en-US" sz="3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t>
            </a:r>
            <a:r>
              <a:rPr lang="en-US" dirty="0" smtClean="0"/>
              <a:t>The Power of Darkness</a:t>
            </a:r>
            <a:r>
              <a:rPr lang="en-US" dirty="0" smtClean="0">
                <a:latin typeface="+mj-lt"/>
              </a:rPr>
              <a:t>”</a:t>
            </a:r>
            <a:endParaRPr lang="en-US" dirty="0">
              <a:latin typeface="+mj-lt"/>
            </a:endParaRPr>
          </a:p>
        </p:txBody>
      </p:sp>
      <p:sp>
        <p:nvSpPr>
          <p:cNvPr id="3" name="Content Placeholder 2"/>
          <p:cNvSpPr>
            <a:spLocks noGrp="1"/>
          </p:cNvSpPr>
          <p:nvPr>
            <p:ph idx="1"/>
          </p:nvPr>
        </p:nvSpPr>
        <p:spPr/>
        <p:txBody>
          <a:bodyPr tIns="182880" anchor="t">
            <a:normAutofit/>
          </a:bodyPr>
          <a:lstStyle/>
          <a:p>
            <a:pPr indent="-1588">
              <a:buNone/>
            </a:pPr>
            <a:r>
              <a:rPr lang="en-US" dirty="0" smtClean="0"/>
              <a:t>I. The “Power of Darkness” On Mankind. </a:t>
            </a:r>
          </a:p>
          <a:p>
            <a:pPr lvl="1" indent="-1588">
              <a:buNone/>
            </a:pPr>
            <a:r>
              <a:rPr lang="en-US" dirty="0" smtClean="0"/>
              <a:t>A. God’s relationship to darkness .</a:t>
            </a:r>
          </a:p>
          <a:p>
            <a:pPr marL="1487488" lvl="2" indent="-346075">
              <a:buNone/>
            </a:pPr>
            <a:r>
              <a:rPr lang="en-US" dirty="0" smtClean="0"/>
              <a:t>1. God is removed from darkness (1 John 1:5).</a:t>
            </a:r>
          </a:p>
          <a:p>
            <a:pPr marL="1487488" lvl="2" indent="-346075">
              <a:buNone/>
            </a:pPr>
            <a:r>
              <a:rPr lang="en-US" dirty="0" smtClean="0"/>
              <a:t>2. No communion between light and darkness (2 Corinthians 6:14).</a:t>
            </a:r>
          </a:p>
          <a:p>
            <a:pPr marL="1487488" lvl="2" indent="-346075">
              <a:buNone/>
            </a:pPr>
            <a:r>
              <a:rPr lang="en-US" dirty="0" smtClean="0"/>
              <a:t>3. Life is a battle between the forces of light and darkness (Ephesians 6:11-12).</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t>
            </a:r>
            <a:r>
              <a:rPr lang="en-US" dirty="0" smtClean="0"/>
              <a:t>The Power of Darkness</a:t>
            </a:r>
            <a:r>
              <a:rPr lang="en-US" dirty="0" smtClean="0">
                <a:latin typeface="+mj-lt"/>
              </a:rPr>
              <a:t>”</a:t>
            </a:r>
            <a:endParaRPr lang="en-US" dirty="0">
              <a:latin typeface="+mj-lt"/>
            </a:endParaRPr>
          </a:p>
        </p:txBody>
      </p:sp>
      <p:sp>
        <p:nvSpPr>
          <p:cNvPr id="3" name="Content Placeholder 2"/>
          <p:cNvSpPr>
            <a:spLocks noGrp="1"/>
          </p:cNvSpPr>
          <p:nvPr>
            <p:ph idx="1"/>
          </p:nvPr>
        </p:nvSpPr>
        <p:spPr/>
        <p:txBody>
          <a:bodyPr tIns="182880" anchor="t">
            <a:normAutofit/>
          </a:bodyPr>
          <a:lstStyle/>
          <a:p>
            <a:pPr indent="-1588">
              <a:buNone/>
            </a:pPr>
            <a:r>
              <a:rPr lang="en-US" dirty="0" smtClean="0"/>
              <a:t>I. The “Power of Darkness” On Mankind. </a:t>
            </a:r>
          </a:p>
          <a:p>
            <a:pPr lvl="1" indent="-1588">
              <a:buNone/>
            </a:pPr>
            <a:r>
              <a:rPr lang="en-US" dirty="0" smtClean="0"/>
              <a:t>B. What is the power of darkness?</a:t>
            </a:r>
          </a:p>
          <a:p>
            <a:pPr marL="1487488" lvl="2" indent="-346075">
              <a:buNone/>
            </a:pPr>
            <a:r>
              <a:rPr lang="en-US" dirty="0" smtClean="0"/>
              <a:t>1. Those who don’t do God’s will “walk in darkness” (1 John 2:7-11).</a:t>
            </a:r>
          </a:p>
          <a:p>
            <a:pPr marL="1487488" lvl="2" indent="-346075">
              <a:buNone/>
            </a:pPr>
            <a:r>
              <a:rPr lang="en-US" dirty="0" smtClean="0"/>
              <a:t>2. The way of the wicked is like darkness (Proverbs 4:19). </a:t>
            </a:r>
          </a:p>
          <a:p>
            <a:pPr marL="1487488" lvl="2" indent="-346075">
              <a:buNone/>
            </a:pPr>
            <a:r>
              <a:rPr lang="en-US" dirty="0" smtClean="0"/>
              <a:t>3. Men love darkness (John 3:19-21).</a:t>
            </a:r>
          </a:p>
          <a:p>
            <a:pPr marL="1487488" lvl="2" indent="-346075">
              <a:buNone/>
            </a:pPr>
            <a:r>
              <a:rPr lang="en-US" dirty="0" smtClean="0"/>
              <a:t>4. Darkness misunderstands light (John 1:5).</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t>
            </a:r>
            <a:r>
              <a:rPr lang="en-US" dirty="0" smtClean="0"/>
              <a:t>The Power of Darkness</a:t>
            </a:r>
            <a:r>
              <a:rPr lang="en-US" dirty="0" smtClean="0">
                <a:latin typeface="+mj-lt"/>
              </a:rPr>
              <a:t>”</a:t>
            </a:r>
            <a:endParaRPr lang="en-US" dirty="0">
              <a:latin typeface="+mj-lt"/>
            </a:endParaRPr>
          </a:p>
        </p:txBody>
      </p:sp>
      <p:sp>
        <p:nvSpPr>
          <p:cNvPr id="3" name="Content Placeholder 2"/>
          <p:cNvSpPr>
            <a:spLocks noGrp="1"/>
          </p:cNvSpPr>
          <p:nvPr>
            <p:ph idx="1"/>
          </p:nvPr>
        </p:nvSpPr>
        <p:spPr/>
        <p:txBody>
          <a:bodyPr tIns="182880" anchor="t">
            <a:normAutofit/>
          </a:bodyPr>
          <a:lstStyle/>
          <a:p>
            <a:pPr indent="-1588">
              <a:buNone/>
            </a:pPr>
            <a:r>
              <a:rPr lang="en-US" dirty="0" smtClean="0"/>
              <a:t>I. The “Power of Darkness” On Mankind. </a:t>
            </a:r>
          </a:p>
          <a:p>
            <a:pPr lvl="1" indent="-1588">
              <a:buNone/>
            </a:pPr>
            <a:r>
              <a:rPr lang="en-US" dirty="0" smtClean="0"/>
              <a:t>B. What is the power of darkness?</a:t>
            </a:r>
          </a:p>
          <a:p>
            <a:pPr marL="1487488" lvl="2" indent="-346075">
              <a:buNone/>
            </a:pPr>
            <a:r>
              <a:rPr lang="en-US" dirty="0" smtClean="0"/>
              <a:t>5. The Jews who sought to kill  Jesus acted within the “power of darkness” (Luke 22:53).</a:t>
            </a:r>
          </a:p>
          <a:p>
            <a:pPr marL="1487488" lvl="2" indent="-346075">
              <a:buNone/>
            </a:pPr>
            <a:r>
              <a:rPr lang="en-US" dirty="0" smtClean="0"/>
              <a:t>6. The wicked will be assigned eternal darkness (2 Peter. 2:17; Jude  13).</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t>
            </a:r>
            <a:r>
              <a:rPr lang="en-US" dirty="0" smtClean="0"/>
              <a:t>The Power of Darkness</a:t>
            </a:r>
            <a:r>
              <a:rPr lang="en-US" dirty="0" smtClean="0">
                <a:latin typeface="+mj-lt"/>
              </a:rPr>
              <a:t>”</a:t>
            </a:r>
            <a:endParaRPr lang="en-US" dirty="0">
              <a:latin typeface="+mj-lt"/>
            </a:endParaRPr>
          </a:p>
        </p:txBody>
      </p:sp>
      <p:sp>
        <p:nvSpPr>
          <p:cNvPr id="3" name="Content Placeholder 2"/>
          <p:cNvSpPr>
            <a:spLocks noGrp="1"/>
          </p:cNvSpPr>
          <p:nvPr>
            <p:ph idx="1"/>
          </p:nvPr>
        </p:nvSpPr>
        <p:spPr/>
        <p:txBody>
          <a:bodyPr tIns="182880" anchor="t">
            <a:normAutofit/>
          </a:bodyPr>
          <a:lstStyle/>
          <a:p>
            <a:pPr indent="-1588">
              <a:buNone/>
            </a:pPr>
            <a:r>
              <a:rPr lang="en-US" dirty="0" smtClean="0"/>
              <a:t>I. The “Power of Darkness” On Mankind. </a:t>
            </a:r>
          </a:p>
          <a:p>
            <a:pPr lvl="1" indent="-1588">
              <a:buNone/>
            </a:pPr>
            <a:r>
              <a:rPr lang="en-US" dirty="0" smtClean="0"/>
              <a:t>C. The world does not know it’s in darkness.</a:t>
            </a:r>
          </a:p>
          <a:p>
            <a:pPr marL="1487488" lvl="2" indent="-346075">
              <a:buNone/>
            </a:pPr>
            <a:r>
              <a:rPr lang="en-US" dirty="0" smtClean="0"/>
              <a:t>1. The Jews thought they were doing right  (Luke 23:53).</a:t>
            </a:r>
          </a:p>
          <a:p>
            <a:pPr marL="1487488" lvl="2" indent="-346075">
              <a:buNone/>
            </a:pPr>
            <a:r>
              <a:rPr lang="en-US" dirty="0" smtClean="0"/>
              <a:t>2. Some view light as darkness (Isaiah 5:20). </a:t>
            </a:r>
          </a:p>
          <a:p>
            <a:pPr marL="1487488" lvl="2" indent="-346075">
              <a:buNone/>
            </a:pPr>
            <a:r>
              <a:rPr lang="en-US" dirty="0" smtClean="0"/>
              <a:t>3. One may consider himself in Christ while in darkness (1 John 1:6).</a:t>
            </a:r>
          </a:p>
          <a:p>
            <a:pPr marL="1487488" lvl="2" indent="-346075">
              <a:buNone/>
            </a:pPr>
            <a:r>
              <a:rPr lang="en-US" dirty="0" smtClean="0"/>
              <a:t>4. Darkness is passing away (1 John 2:8).</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t>
            </a:r>
            <a:r>
              <a:rPr lang="en-US" dirty="0" smtClean="0"/>
              <a:t>The Power of Darkness</a:t>
            </a:r>
            <a:r>
              <a:rPr lang="en-US" dirty="0" smtClean="0">
                <a:latin typeface="+mj-lt"/>
              </a:rPr>
              <a:t>”</a:t>
            </a:r>
            <a:endParaRPr lang="en-US" dirty="0">
              <a:latin typeface="+mj-lt"/>
            </a:endParaRPr>
          </a:p>
        </p:txBody>
      </p:sp>
      <p:sp>
        <p:nvSpPr>
          <p:cNvPr id="3" name="Content Placeholder 2"/>
          <p:cNvSpPr>
            <a:spLocks noGrp="1"/>
          </p:cNvSpPr>
          <p:nvPr>
            <p:ph idx="1"/>
          </p:nvPr>
        </p:nvSpPr>
        <p:spPr/>
        <p:txBody>
          <a:bodyPr tIns="182880" anchor="t">
            <a:normAutofit/>
          </a:bodyPr>
          <a:lstStyle/>
          <a:p>
            <a:pPr indent="-1588">
              <a:buNone/>
            </a:pPr>
            <a:r>
              <a:rPr lang="en-US" dirty="0" smtClean="0"/>
              <a:t>II. The Gospel and Darkness.</a:t>
            </a:r>
          </a:p>
          <a:p>
            <a:pPr lvl="1" indent="-1588">
              <a:buNone/>
            </a:pPr>
            <a:r>
              <a:rPr lang="en-US" dirty="0" smtClean="0"/>
              <a:t>A. The gospel calls people out of darkness.</a:t>
            </a:r>
          </a:p>
          <a:p>
            <a:pPr marL="1487488" lvl="2" indent="-346075">
              <a:buNone/>
            </a:pPr>
            <a:r>
              <a:rPr lang="en-US" dirty="0" smtClean="0"/>
              <a:t>1. God calls sinners out of darkness into His light (1 Peter 2:9).</a:t>
            </a:r>
          </a:p>
          <a:p>
            <a:pPr marL="1487488" lvl="2" indent="-346075">
              <a:buNone/>
            </a:pPr>
            <a:r>
              <a:rPr lang="en-US" dirty="0" smtClean="0"/>
              <a:t>2. How does God call man? (2 Thess. 2:13-14).</a:t>
            </a:r>
          </a:p>
          <a:p>
            <a:pPr marL="1487488" lvl="2" indent="-346075">
              <a:buNone/>
            </a:pPr>
            <a:r>
              <a:rPr lang="en-US" dirty="0" smtClean="0"/>
              <a:t>3. Zacharias’ prophecy (</a:t>
            </a:r>
            <a:r>
              <a:rPr lang="en-US" dirty="0" err="1" smtClean="0"/>
              <a:t>Lk</a:t>
            </a:r>
            <a:r>
              <a:rPr lang="en-US" dirty="0" smtClean="0"/>
              <a:t> 1:76-79; Col. 1:21).</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P10189359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A32FCB0-986A-4853-96F4-351B8A0776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TP101893596_template</Template>
  <TotalTime>134</TotalTime>
  <Words>859</Words>
  <Application>Microsoft Office PowerPoint</Application>
  <PresentationFormat>On-screen Show (4:3)</PresentationFormat>
  <Paragraphs>64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Optane</vt:lpstr>
      <vt:lpstr>Calibri</vt:lpstr>
      <vt:lpstr>French Script MT</vt:lpstr>
      <vt:lpstr>TP101893596_template</vt:lpstr>
      <vt:lpstr>Colossians 1:9-14</vt:lpstr>
      <vt:lpstr>Colossians 1:9-14</vt:lpstr>
      <vt:lpstr>Colossians 1:9-14</vt:lpstr>
      <vt:lpstr>Colossians 1:9-14</vt:lpstr>
      <vt:lpstr>“The Power of Darkness”</vt:lpstr>
      <vt:lpstr>“The Power of Darkness”</vt:lpstr>
      <vt:lpstr>“The Power of Darkness”</vt:lpstr>
      <vt:lpstr>“The Power of Darkness”</vt:lpstr>
      <vt:lpstr>“The Power of Darkness”</vt:lpstr>
      <vt:lpstr>“The Power of Darkness”</vt:lpstr>
      <vt:lpstr>“The Power of Darkness”</vt:lpstr>
      <vt:lpstr>“The Power of Darkness”</vt:lpstr>
      <vt:lpstr>“The Power of Darkness”</vt:lpstr>
    </vt:vector>
  </TitlesOfParts>
  <Company>Olsen Park 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Colossians 1:9-14</dc:title>
  <dc:subject/>
  <dc:creator>OlsenParkLaptop</dc:creator>
  <cp:keywords/>
  <dc:description/>
  <cp:lastModifiedBy>OlsenParkLaptop</cp:lastModifiedBy>
  <cp:revision>9</cp:revision>
  <dcterms:created xsi:type="dcterms:W3CDTF">2011-06-19T19:35:37Z</dcterms:created>
  <dcterms:modified xsi:type="dcterms:W3CDTF">2011-06-22T15:36:31Z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TC018935989991</vt:lpwstr>
  </property>
</Properties>
</file>