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84" r:id="rId2"/>
    <p:sldId id="257" r:id="rId3"/>
    <p:sldId id="260" r:id="rId4"/>
    <p:sldId id="304" r:id="rId5"/>
    <p:sldId id="264" r:id="rId6"/>
    <p:sldId id="305" r:id="rId7"/>
    <p:sldId id="265" r:id="rId8"/>
    <p:sldId id="272" r:id="rId9"/>
    <p:sldId id="273" r:id="rId10"/>
    <p:sldId id="274" r:id="rId11"/>
    <p:sldId id="275" r:id="rId12"/>
    <p:sldId id="276" r:id="rId13"/>
    <p:sldId id="306" r:id="rId14"/>
    <p:sldId id="307" r:id="rId15"/>
    <p:sldId id="258" r:id="rId16"/>
    <p:sldId id="277" r:id="rId17"/>
    <p:sldId id="278" r:id="rId18"/>
    <p:sldId id="279" r:id="rId19"/>
    <p:sldId id="308" r:id="rId20"/>
    <p:sldId id="266" r:id="rId21"/>
    <p:sldId id="309" r:id="rId22"/>
    <p:sldId id="267" r:id="rId23"/>
    <p:sldId id="286" r:id="rId24"/>
    <p:sldId id="339" r:id="rId25"/>
    <p:sldId id="287" r:id="rId26"/>
    <p:sldId id="338" r:id="rId27"/>
    <p:sldId id="340" r:id="rId28"/>
    <p:sldId id="269" r:id="rId29"/>
    <p:sldId id="270" r:id="rId30"/>
    <p:sldId id="271" r:id="rId31"/>
    <p:sldId id="280" r:id="rId32"/>
    <p:sldId id="281" r:id="rId33"/>
    <p:sldId id="283" r:id="rId34"/>
    <p:sldId id="282" r:id="rId35"/>
    <p:sldId id="310" r:id="rId36"/>
    <p:sldId id="341" r:id="rId37"/>
    <p:sldId id="342" r:id="rId38"/>
  </p:sldIdLst>
  <p:sldSz cx="9144000" cy="6858000" type="screen4x3"/>
  <p:notesSz cx="6858000" cy="9144000"/>
  <p:embeddedFontLst>
    <p:embeddedFont>
      <p:font typeface="LakeshoreDrive" pitchFamily="2" charset="0"/>
      <p:regular r:id="rId39"/>
    </p:embeddedFont>
    <p:embeddedFont>
      <p:font typeface="Hominis" pitchFamily="82" charset="0"/>
      <p:regular r:id="rId40"/>
    </p:embeddedFont>
    <p:embeddedFont>
      <p:font typeface="Maiandra GD" pitchFamily="34" charset="0"/>
      <p:regular r:id="rId41"/>
      <p:bold r:id="rId42"/>
      <p:italic r:id="rId43"/>
    </p:embeddedFont>
    <p:embeddedFont>
      <p:font typeface="CARTOON" pitchFamily="2" charset="0"/>
      <p:regular r:id="rId44"/>
    </p:embeddedFont>
    <p:embeddedFont>
      <p:font typeface="DALMATION" pitchFamily="34" charset="0"/>
      <p:regular r:id="rId45"/>
    </p:embeddedFont>
    <p:embeddedFont>
      <p:font typeface="Tahoma" pitchFamily="34" charset="0"/>
      <p:regular r:id="rId46"/>
      <p:bold r:id="rId47"/>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0000FF"/>
    <a:srgbClr val="0066FF"/>
    <a:srgbClr val="00FFFF"/>
    <a:srgbClr val="FF33CC"/>
    <a:srgbClr val="FFFF00"/>
    <a:srgbClr val="FFFFFF"/>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5" d="100"/>
          <a:sy n="65" d="100"/>
        </p:scale>
        <p:origin x="-582"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B28602-E939-4744-878C-7883C4AE1C7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4E6704-056E-489A-9A20-FC61CD17C5F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8D12EB9-55DE-4D0B-BBEA-9C58E5988BE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32DC2BD-1D35-4601-990E-5FA0BE3C8D4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4EF3887-2CF8-466C-9633-168B04484F6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DF0B87B-FE45-47B6-AEDA-193A767B91F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DEB7F98-27B0-4D30-A293-C35BC7A6659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EA58610-47C4-41C6-9E09-D94D8E20875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0912D65-A132-4FC5-9434-6B91BC75066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2FE0084-1560-449F-B9A1-CE1157623A3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8DD8BD-8204-48E3-B7F1-814AC88349F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9153E51A-5114-4B3C-9128-9105FBD6555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8" descr="666_A_JuiceDrop"/>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4339" name="Text Box 2"/>
          <p:cNvSpPr txBox="1">
            <a:spLocks noChangeArrowheads="1"/>
          </p:cNvSpPr>
          <p:nvPr/>
        </p:nvSpPr>
        <p:spPr bwMode="auto">
          <a:xfrm>
            <a:off x="457200" y="152400"/>
            <a:ext cx="8153400" cy="796925"/>
          </a:xfrm>
          <a:prstGeom prst="rect">
            <a:avLst/>
          </a:prstGeom>
          <a:solidFill>
            <a:srgbClr val="FFFF00"/>
          </a:solidFill>
          <a:ln w="19050">
            <a:solidFill>
              <a:schemeClr val="tx1"/>
            </a:solidFill>
            <a:miter lim="800000"/>
            <a:headEnd/>
            <a:tailEnd/>
          </a:ln>
        </p:spPr>
        <p:txBody>
          <a:bodyPr>
            <a:spAutoFit/>
          </a:bodyPr>
          <a:lstStyle/>
          <a:p>
            <a:pPr algn="ctr">
              <a:spcBef>
                <a:spcPct val="50000"/>
              </a:spcBef>
            </a:pPr>
            <a:r>
              <a:rPr lang="en-US" sz="4500">
                <a:latin typeface="CARTOON" pitchFamily="2" charset="0"/>
              </a:rPr>
              <a:t>The Chapter 18 side of Elijah</a:t>
            </a:r>
          </a:p>
        </p:txBody>
      </p:sp>
      <p:sp>
        <p:nvSpPr>
          <p:cNvPr id="32771" name="Text Box 3"/>
          <p:cNvSpPr txBox="1">
            <a:spLocks noChangeArrowheads="1"/>
          </p:cNvSpPr>
          <p:nvPr/>
        </p:nvSpPr>
        <p:spPr bwMode="auto">
          <a:xfrm>
            <a:off x="1828800" y="1143000"/>
            <a:ext cx="7391400" cy="579438"/>
          </a:xfrm>
          <a:prstGeom prst="rect">
            <a:avLst/>
          </a:prstGeom>
          <a:noFill/>
          <a:ln w="9525">
            <a:noFill/>
            <a:miter lim="800000"/>
            <a:headEnd/>
            <a:tailEnd/>
          </a:ln>
          <a:effectLst/>
        </p:spPr>
        <p:txBody>
          <a:bodyPr>
            <a:spAutoFit/>
          </a:bodyPr>
          <a:lstStyle/>
          <a:p>
            <a:pPr>
              <a:spcBef>
                <a:spcPct val="50000"/>
              </a:spcBef>
              <a:defRPr/>
            </a:pPr>
            <a:r>
              <a:rPr lang="en-US" sz="3200" b="1">
                <a:solidFill>
                  <a:srgbClr val="00FF00"/>
                </a:solidFill>
                <a:effectLst>
                  <a:outerShdw blurRad="38100" dist="38100" dir="2700000" algn="tl">
                    <a:srgbClr val="C0C0C0"/>
                  </a:outerShdw>
                </a:effectLst>
                <a:latin typeface="Maiandra GD" pitchFamily="34" charset="0"/>
              </a:rPr>
              <a:t>Elijah is strong</a:t>
            </a:r>
          </a:p>
        </p:txBody>
      </p:sp>
      <p:sp>
        <p:nvSpPr>
          <p:cNvPr id="32772" name="Text Box 4"/>
          <p:cNvSpPr txBox="1">
            <a:spLocks noChangeArrowheads="1"/>
          </p:cNvSpPr>
          <p:nvPr/>
        </p:nvSpPr>
        <p:spPr bwMode="auto">
          <a:xfrm>
            <a:off x="2819400" y="1676400"/>
            <a:ext cx="4495800" cy="579438"/>
          </a:xfrm>
          <a:prstGeom prst="rect">
            <a:avLst/>
          </a:prstGeom>
          <a:noFill/>
          <a:ln w="9525">
            <a:noFill/>
            <a:miter lim="800000"/>
            <a:headEnd/>
            <a:tailEnd/>
          </a:ln>
          <a:effectLst/>
        </p:spPr>
        <p:txBody>
          <a:bodyPr>
            <a:spAutoFit/>
          </a:bodyPr>
          <a:lstStyle/>
          <a:p>
            <a:pPr>
              <a:spcBef>
                <a:spcPct val="50000"/>
              </a:spcBef>
              <a:defRPr/>
            </a:pPr>
            <a:r>
              <a:rPr lang="en-US" sz="3200" b="1">
                <a:solidFill>
                  <a:srgbClr val="00FF00"/>
                </a:solidFill>
                <a:effectLst>
                  <a:outerShdw blurRad="38100" dist="38100" dir="2700000" algn="tl">
                    <a:srgbClr val="C0C0C0"/>
                  </a:outerShdw>
                </a:effectLst>
                <a:latin typeface="Maiandra GD" pitchFamily="34" charset="0"/>
              </a:rPr>
              <a:t>He is confident</a:t>
            </a:r>
          </a:p>
        </p:txBody>
      </p:sp>
      <p:sp>
        <p:nvSpPr>
          <p:cNvPr id="32773" name="Text Box 5"/>
          <p:cNvSpPr txBox="1">
            <a:spLocks noChangeArrowheads="1"/>
          </p:cNvSpPr>
          <p:nvPr/>
        </p:nvSpPr>
        <p:spPr bwMode="auto">
          <a:xfrm>
            <a:off x="2819400" y="3001963"/>
            <a:ext cx="6934200" cy="579437"/>
          </a:xfrm>
          <a:prstGeom prst="rect">
            <a:avLst/>
          </a:prstGeom>
          <a:noFill/>
          <a:ln w="9525">
            <a:noFill/>
            <a:miter lim="800000"/>
            <a:headEnd/>
            <a:tailEnd/>
          </a:ln>
          <a:effectLst/>
        </p:spPr>
        <p:txBody>
          <a:bodyPr>
            <a:spAutoFit/>
          </a:bodyPr>
          <a:lstStyle/>
          <a:p>
            <a:pPr>
              <a:spcBef>
                <a:spcPct val="50000"/>
              </a:spcBef>
              <a:defRPr/>
            </a:pPr>
            <a:r>
              <a:rPr lang="en-US" sz="3200" b="1">
                <a:solidFill>
                  <a:srgbClr val="00FF00"/>
                </a:solidFill>
                <a:effectLst>
                  <a:outerShdw blurRad="38100" dist="38100" dir="2700000" algn="tl">
                    <a:srgbClr val="C0C0C0"/>
                  </a:outerShdw>
                </a:effectLst>
                <a:latin typeface="Maiandra GD" pitchFamily="34" charset="0"/>
              </a:rPr>
              <a:t>He knows what to do </a:t>
            </a:r>
          </a:p>
        </p:txBody>
      </p:sp>
      <p:sp>
        <p:nvSpPr>
          <p:cNvPr id="32774" name="Text Box 6"/>
          <p:cNvSpPr txBox="1">
            <a:spLocks noChangeArrowheads="1"/>
          </p:cNvSpPr>
          <p:nvPr/>
        </p:nvSpPr>
        <p:spPr bwMode="auto">
          <a:xfrm>
            <a:off x="1752600" y="2316163"/>
            <a:ext cx="6248400" cy="579437"/>
          </a:xfrm>
          <a:prstGeom prst="rect">
            <a:avLst/>
          </a:prstGeom>
          <a:noFill/>
          <a:ln w="9525">
            <a:noFill/>
            <a:miter lim="800000"/>
            <a:headEnd/>
            <a:tailEnd/>
          </a:ln>
          <a:effectLst/>
        </p:spPr>
        <p:txBody>
          <a:bodyPr>
            <a:spAutoFit/>
          </a:bodyPr>
          <a:lstStyle/>
          <a:p>
            <a:pPr>
              <a:spcBef>
                <a:spcPct val="50000"/>
              </a:spcBef>
              <a:defRPr/>
            </a:pPr>
            <a:r>
              <a:rPr lang="en-US" sz="3200" b="1">
                <a:solidFill>
                  <a:srgbClr val="00FF00"/>
                </a:solidFill>
                <a:effectLst>
                  <a:outerShdw blurRad="38100" dist="38100" dir="2700000" algn="tl">
                    <a:srgbClr val="C0C0C0"/>
                  </a:outerShdw>
                </a:effectLst>
                <a:latin typeface="Maiandra GD" pitchFamily="34" charset="0"/>
              </a:rPr>
              <a:t>He is a man of action</a:t>
            </a:r>
          </a:p>
        </p:txBody>
      </p:sp>
      <p:sp>
        <p:nvSpPr>
          <p:cNvPr id="32775" name="Text Box 7"/>
          <p:cNvSpPr txBox="1">
            <a:spLocks noChangeArrowheads="1"/>
          </p:cNvSpPr>
          <p:nvPr/>
        </p:nvSpPr>
        <p:spPr bwMode="auto">
          <a:xfrm>
            <a:off x="1828800" y="3733800"/>
            <a:ext cx="4648200" cy="579438"/>
          </a:xfrm>
          <a:prstGeom prst="rect">
            <a:avLst/>
          </a:prstGeom>
          <a:noFill/>
          <a:ln w="9525">
            <a:noFill/>
            <a:miter lim="800000"/>
            <a:headEnd/>
            <a:tailEnd/>
          </a:ln>
          <a:effectLst/>
        </p:spPr>
        <p:txBody>
          <a:bodyPr>
            <a:spAutoFit/>
          </a:bodyPr>
          <a:lstStyle/>
          <a:p>
            <a:pPr>
              <a:spcBef>
                <a:spcPct val="50000"/>
              </a:spcBef>
              <a:defRPr/>
            </a:pPr>
            <a:r>
              <a:rPr lang="en-US" sz="3200" b="1">
                <a:solidFill>
                  <a:srgbClr val="00FF00"/>
                </a:solidFill>
                <a:effectLst>
                  <a:outerShdw blurRad="38100" dist="38100" dir="2700000" algn="tl">
                    <a:srgbClr val="C0C0C0"/>
                  </a:outerShdw>
                </a:effectLst>
                <a:latin typeface="Maiandra GD" pitchFamily="34" charset="0"/>
              </a:rPr>
              <a:t>He is a man of faith</a:t>
            </a:r>
          </a:p>
        </p:txBody>
      </p:sp>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iterate type="lt">
                                    <p:tmPct val="10000"/>
                                  </p:iterate>
                                  <p:childTnLst>
                                    <p:set>
                                      <p:cBhvr>
                                        <p:cTn id="6" dur="1" fill="hold">
                                          <p:stCondLst>
                                            <p:cond delay="0"/>
                                          </p:stCondLst>
                                        </p:cTn>
                                        <p:tgtEl>
                                          <p:spTgt spid="32771"/>
                                        </p:tgtEl>
                                        <p:attrNameLst>
                                          <p:attrName>style.visibility</p:attrName>
                                        </p:attrNameLst>
                                      </p:cBhvr>
                                      <p:to>
                                        <p:strVal val="visible"/>
                                      </p:to>
                                    </p:set>
                                    <p:anim calcmode="lin" valueType="num">
                                      <p:cBhvr additive="base">
                                        <p:cTn id="7" dur="1000" fill="hold"/>
                                        <p:tgtEl>
                                          <p:spTgt spid="32771"/>
                                        </p:tgtEl>
                                        <p:attrNameLst>
                                          <p:attrName>ppt_x</p:attrName>
                                        </p:attrNameLst>
                                      </p:cBhvr>
                                      <p:tavLst>
                                        <p:tav tm="0">
                                          <p:val>
                                            <p:strVal val="0-#ppt_w/2"/>
                                          </p:val>
                                        </p:tav>
                                        <p:tav tm="100000">
                                          <p:val>
                                            <p:strVal val="#ppt_x"/>
                                          </p:val>
                                        </p:tav>
                                      </p:tavLst>
                                    </p:anim>
                                    <p:anim calcmode="lin" valueType="num">
                                      <p:cBhvr additive="base">
                                        <p:cTn id="8" dur="1000" fill="hold"/>
                                        <p:tgtEl>
                                          <p:spTgt spid="32771"/>
                                        </p:tgtEl>
                                        <p:attrNameLst>
                                          <p:attrName>ppt_y</p:attrName>
                                        </p:attrNameLst>
                                      </p:cBhvr>
                                      <p:tavLst>
                                        <p:tav tm="0">
                                          <p:val>
                                            <p:strVal val="1+#ppt_h/2"/>
                                          </p:val>
                                        </p:tav>
                                        <p:tav tm="100000">
                                          <p:val>
                                            <p:strVal val="#ppt_y"/>
                                          </p:val>
                                        </p:tav>
                                      </p:tavLst>
                                    </p:anim>
                                  </p:childTnLst>
                                </p:cTn>
                              </p:par>
                              <p:par>
                                <p:cTn id="9" presetID="2" presetClass="entr" presetSubtype="6" fill="hold" grpId="0" nodeType="withEffect">
                                  <p:stCondLst>
                                    <p:cond delay="0"/>
                                  </p:stCondLst>
                                  <p:iterate type="lt">
                                    <p:tmPct val="10000"/>
                                  </p:iterate>
                                  <p:childTnLst>
                                    <p:set>
                                      <p:cBhvr>
                                        <p:cTn id="10" dur="1" fill="hold">
                                          <p:stCondLst>
                                            <p:cond delay="0"/>
                                          </p:stCondLst>
                                        </p:cTn>
                                        <p:tgtEl>
                                          <p:spTgt spid="32772"/>
                                        </p:tgtEl>
                                        <p:attrNameLst>
                                          <p:attrName>style.visibility</p:attrName>
                                        </p:attrNameLst>
                                      </p:cBhvr>
                                      <p:to>
                                        <p:strVal val="visible"/>
                                      </p:to>
                                    </p:set>
                                    <p:anim calcmode="lin" valueType="num">
                                      <p:cBhvr additive="base">
                                        <p:cTn id="11" dur="1000" fill="hold"/>
                                        <p:tgtEl>
                                          <p:spTgt spid="32772"/>
                                        </p:tgtEl>
                                        <p:attrNameLst>
                                          <p:attrName>ppt_x</p:attrName>
                                        </p:attrNameLst>
                                      </p:cBhvr>
                                      <p:tavLst>
                                        <p:tav tm="0">
                                          <p:val>
                                            <p:strVal val="1+#ppt_w/2"/>
                                          </p:val>
                                        </p:tav>
                                        <p:tav tm="100000">
                                          <p:val>
                                            <p:strVal val="#ppt_x"/>
                                          </p:val>
                                        </p:tav>
                                      </p:tavLst>
                                    </p:anim>
                                    <p:anim calcmode="lin" valueType="num">
                                      <p:cBhvr additive="base">
                                        <p:cTn id="12" dur="1000" fill="hold"/>
                                        <p:tgtEl>
                                          <p:spTgt spid="3277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iterate type="lt">
                                    <p:tmPct val="5000"/>
                                  </p:iterate>
                                  <p:childTnLst>
                                    <p:set>
                                      <p:cBhvr>
                                        <p:cTn id="16" dur="1" fill="hold">
                                          <p:stCondLst>
                                            <p:cond delay="0"/>
                                          </p:stCondLst>
                                        </p:cTn>
                                        <p:tgtEl>
                                          <p:spTgt spid="32774"/>
                                        </p:tgtEl>
                                        <p:attrNameLst>
                                          <p:attrName>style.visibility</p:attrName>
                                        </p:attrNameLst>
                                      </p:cBhvr>
                                      <p:to>
                                        <p:strVal val="visible"/>
                                      </p:to>
                                    </p:set>
                                    <p:anim calcmode="lin" valueType="num">
                                      <p:cBhvr>
                                        <p:cTn id="17" dur="1000" fill="hold"/>
                                        <p:tgtEl>
                                          <p:spTgt spid="32774"/>
                                        </p:tgtEl>
                                        <p:attrNameLst>
                                          <p:attrName>ppt_w</p:attrName>
                                        </p:attrNameLst>
                                      </p:cBhvr>
                                      <p:tavLst>
                                        <p:tav tm="0">
                                          <p:val>
                                            <p:fltVal val="0"/>
                                          </p:val>
                                        </p:tav>
                                        <p:tav tm="100000">
                                          <p:val>
                                            <p:strVal val="#ppt_w"/>
                                          </p:val>
                                        </p:tav>
                                      </p:tavLst>
                                    </p:anim>
                                    <p:anim calcmode="lin" valueType="num">
                                      <p:cBhvr>
                                        <p:cTn id="18" dur="1000" fill="hold"/>
                                        <p:tgtEl>
                                          <p:spTgt spid="32774"/>
                                        </p:tgtEl>
                                        <p:attrNameLst>
                                          <p:attrName>ppt_h</p:attrName>
                                        </p:attrNameLst>
                                      </p:cBhvr>
                                      <p:tavLst>
                                        <p:tav tm="0">
                                          <p:val>
                                            <p:fltVal val="0"/>
                                          </p:val>
                                        </p:tav>
                                        <p:tav tm="100000">
                                          <p:val>
                                            <p:strVal val="#ppt_h"/>
                                          </p:val>
                                        </p:tav>
                                      </p:tavLst>
                                    </p:anim>
                                    <p:anim calcmode="lin" valueType="num">
                                      <p:cBhvr>
                                        <p:cTn id="19" dur="1000" fill="hold"/>
                                        <p:tgtEl>
                                          <p:spTgt spid="32774"/>
                                        </p:tgtEl>
                                        <p:attrNameLst>
                                          <p:attrName>style.rotation</p:attrName>
                                        </p:attrNameLst>
                                      </p:cBhvr>
                                      <p:tavLst>
                                        <p:tav tm="0">
                                          <p:val>
                                            <p:fltVal val="90"/>
                                          </p:val>
                                        </p:tav>
                                        <p:tav tm="100000">
                                          <p:val>
                                            <p:fltVal val="0"/>
                                          </p:val>
                                        </p:tav>
                                      </p:tavLst>
                                    </p:anim>
                                    <p:animEffect transition="in" filter="fade">
                                      <p:cBhvr>
                                        <p:cTn id="20" dur="1000"/>
                                        <p:tgtEl>
                                          <p:spTgt spid="32774"/>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8" fill="hold" grpId="0" nodeType="clickEffect">
                                  <p:stCondLst>
                                    <p:cond delay="0"/>
                                  </p:stCondLst>
                                  <p:childTnLst>
                                    <p:set>
                                      <p:cBhvr>
                                        <p:cTn id="24" dur="1" fill="hold">
                                          <p:stCondLst>
                                            <p:cond delay="0"/>
                                          </p:stCondLst>
                                        </p:cTn>
                                        <p:tgtEl>
                                          <p:spTgt spid="32773"/>
                                        </p:tgtEl>
                                        <p:attrNameLst>
                                          <p:attrName>style.visibility</p:attrName>
                                        </p:attrNameLst>
                                      </p:cBhvr>
                                      <p:to>
                                        <p:strVal val="visible"/>
                                      </p:to>
                                    </p:set>
                                    <p:animEffect transition="in" filter="wheel(8)">
                                      <p:cBhvr>
                                        <p:cTn id="25" dur="1000"/>
                                        <p:tgtEl>
                                          <p:spTgt spid="32773"/>
                                        </p:tgtEl>
                                      </p:cBhvr>
                                    </p:animEffect>
                                  </p:childTnLst>
                                </p:cTn>
                              </p:par>
                            </p:childTnLst>
                          </p:cTn>
                        </p:par>
                      </p:childTnLst>
                    </p:cTn>
                  </p:par>
                  <p:par>
                    <p:cTn id="26" fill="hold">
                      <p:stCondLst>
                        <p:cond delay="indefinite"/>
                      </p:stCondLst>
                      <p:childTnLst>
                        <p:par>
                          <p:cTn id="27" fill="hold">
                            <p:stCondLst>
                              <p:cond delay="0"/>
                            </p:stCondLst>
                            <p:childTnLst>
                              <p:par>
                                <p:cTn id="28" presetID="29" presetClass="entr" presetSubtype="0" fill="hold" grpId="0" nodeType="clickEffect">
                                  <p:stCondLst>
                                    <p:cond delay="0"/>
                                  </p:stCondLst>
                                  <p:iterate type="wd">
                                    <p:tmPct val="10000"/>
                                  </p:iterate>
                                  <p:childTnLst>
                                    <p:set>
                                      <p:cBhvr>
                                        <p:cTn id="29" dur="1" fill="hold">
                                          <p:stCondLst>
                                            <p:cond delay="0"/>
                                          </p:stCondLst>
                                        </p:cTn>
                                        <p:tgtEl>
                                          <p:spTgt spid="32775"/>
                                        </p:tgtEl>
                                        <p:attrNameLst>
                                          <p:attrName>style.visibility</p:attrName>
                                        </p:attrNameLst>
                                      </p:cBhvr>
                                      <p:to>
                                        <p:strVal val="visible"/>
                                      </p:to>
                                    </p:set>
                                    <p:anim calcmode="lin" valueType="num">
                                      <p:cBhvr>
                                        <p:cTn id="30" dur="1000" fill="hold"/>
                                        <p:tgtEl>
                                          <p:spTgt spid="32775"/>
                                        </p:tgtEl>
                                        <p:attrNameLst>
                                          <p:attrName>ppt_x</p:attrName>
                                        </p:attrNameLst>
                                      </p:cBhvr>
                                      <p:tavLst>
                                        <p:tav tm="0">
                                          <p:val>
                                            <p:strVal val="#ppt_x-.2"/>
                                          </p:val>
                                        </p:tav>
                                        <p:tav tm="100000">
                                          <p:val>
                                            <p:strVal val="#ppt_x"/>
                                          </p:val>
                                        </p:tav>
                                      </p:tavLst>
                                    </p:anim>
                                    <p:anim calcmode="lin" valueType="num">
                                      <p:cBhvr>
                                        <p:cTn id="31" dur="1000" fill="hold"/>
                                        <p:tgtEl>
                                          <p:spTgt spid="32775"/>
                                        </p:tgtEl>
                                        <p:attrNameLst>
                                          <p:attrName>ppt_y</p:attrName>
                                        </p:attrNameLst>
                                      </p:cBhvr>
                                      <p:tavLst>
                                        <p:tav tm="0">
                                          <p:val>
                                            <p:strVal val="#ppt_y"/>
                                          </p:val>
                                        </p:tav>
                                        <p:tav tm="100000">
                                          <p:val>
                                            <p:strVal val="#ppt_y"/>
                                          </p:val>
                                        </p:tav>
                                      </p:tavLst>
                                    </p:anim>
                                    <p:animEffect transition="in" filter="wipe(right)" prLst="gradientSize: 0.1">
                                      <p:cBhvr>
                                        <p:cTn id="32" dur="1000"/>
                                        <p:tgtEl>
                                          <p:spTgt spid="327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p:bldP spid="32772" grpId="0"/>
      <p:bldP spid="32773" grpId="0"/>
      <p:bldP spid="32774" grpId="0"/>
      <p:bldP spid="3277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567_T_JuiceDrop"/>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5363" name="Text Box 2"/>
          <p:cNvSpPr txBox="1">
            <a:spLocks noChangeArrowheads="1"/>
          </p:cNvSpPr>
          <p:nvPr/>
        </p:nvSpPr>
        <p:spPr bwMode="auto">
          <a:xfrm>
            <a:off x="2057400" y="152400"/>
            <a:ext cx="5943600" cy="598488"/>
          </a:xfrm>
          <a:prstGeom prst="rect">
            <a:avLst/>
          </a:prstGeom>
          <a:solidFill>
            <a:srgbClr val="FFFF00"/>
          </a:solidFill>
          <a:ln w="19050">
            <a:solidFill>
              <a:schemeClr val="tx1"/>
            </a:solidFill>
            <a:miter lim="800000"/>
            <a:headEnd/>
            <a:tailEnd/>
          </a:ln>
        </p:spPr>
        <p:txBody>
          <a:bodyPr>
            <a:spAutoFit/>
          </a:bodyPr>
          <a:lstStyle/>
          <a:p>
            <a:pPr algn="ctr">
              <a:spcBef>
                <a:spcPct val="50000"/>
              </a:spcBef>
            </a:pPr>
            <a:r>
              <a:rPr lang="en-US" sz="3200" b="1"/>
              <a:t>The nation is not like Elijah</a:t>
            </a:r>
          </a:p>
        </p:txBody>
      </p:sp>
      <p:sp>
        <p:nvSpPr>
          <p:cNvPr id="31747" name="Text Box 3"/>
          <p:cNvSpPr txBox="1">
            <a:spLocks noChangeArrowheads="1"/>
          </p:cNvSpPr>
          <p:nvPr/>
        </p:nvSpPr>
        <p:spPr bwMode="auto">
          <a:xfrm>
            <a:off x="1447800" y="839788"/>
            <a:ext cx="7010400" cy="3503612"/>
          </a:xfrm>
          <a:prstGeom prst="rect">
            <a:avLst/>
          </a:prstGeom>
          <a:solidFill>
            <a:srgbClr val="00FFFF"/>
          </a:solidFill>
          <a:ln w="9525">
            <a:noFill/>
            <a:miter lim="800000"/>
            <a:headEnd/>
            <a:tailEnd/>
          </a:ln>
          <a:effectLst/>
        </p:spPr>
        <p:txBody>
          <a:bodyPr>
            <a:spAutoFit/>
          </a:bodyPr>
          <a:lstStyle/>
          <a:p>
            <a:pPr>
              <a:spcBef>
                <a:spcPct val="50000"/>
              </a:spcBef>
              <a:defRPr/>
            </a:pPr>
            <a:r>
              <a:rPr lang="en-US" sz="3200" b="1">
                <a:solidFill>
                  <a:srgbClr val="FF0000"/>
                </a:solidFill>
                <a:effectLst>
                  <a:outerShdw blurRad="38100" dist="38100" dir="2700000" algn="tl">
                    <a:srgbClr val="000000"/>
                  </a:outerShdw>
                </a:effectLst>
                <a:latin typeface="Maiandra GD" pitchFamily="34" charset="0"/>
              </a:rPr>
              <a:t>18:21 And Elijah came near to all the people and said, "How long will you hesitate between two opinions? If the LORD is God, follow Him; but if Baal, follow him." But the people did not answer him a word.</a:t>
            </a:r>
          </a:p>
        </p:txBody>
      </p:sp>
      <p:pic>
        <p:nvPicPr>
          <p:cNvPr id="15365" name="Picture 5" descr="mt carmel"/>
          <p:cNvPicPr>
            <a:picLocks noChangeAspect="1" noChangeArrowheads="1"/>
          </p:cNvPicPr>
          <p:nvPr/>
        </p:nvPicPr>
        <p:blipFill>
          <a:blip r:embed="rId3" cstate="print"/>
          <a:srcRect/>
          <a:stretch>
            <a:fillRect/>
          </a:stretch>
        </p:blipFill>
        <p:spPr bwMode="auto">
          <a:xfrm>
            <a:off x="152400" y="4495800"/>
            <a:ext cx="3048000" cy="2286000"/>
          </a:xfrm>
          <a:prstGeom prst="rect">
            <a:avLst/>
          </a:prstGeom>
          <a:noFill/>
          <a:ln w="9525">
            <a:noFill/>
            <a:miter lim="800000"/>
            <a:headEnd/>
            <a:tailEnd/>
          </a:ln>
        </p:spPr>
      </p:pic>
      <p:pic>
        <p:nvPicPr>
          <p:cNvPr id="15366" name="Picture 6" descr="mt carmel"/>
          <p:cNvPicPr>
            <a:picLocks noChangeAspect="1" noChangeArrowheads="1"/>
          </p:cNvPicPr>
          <p:nvPr/>
        </p:nvPicPr>
        <p:blipFill>
          <a:blip r:embed="rId3" cstate="print"/>
          <a:srcRect/>
          <a:stretch>
            <a:fillRect/>
          </a:stretch>
        </p:blipFill>
        <p:spPr bwMode="auto">
          <a:xfrm>
            <a:off x="3352800" y="4495800"/>
            <a:ext cx="3048000" cy="2286000"/>
          </a:xfrm>
          <a:prstGeom prst="rect">
            <a:avLst/>
          </a:prstGeom>
          <a:noFill/>
          <a:ln w="9525">
            <a:noFill/>
            <a:miter lim="800000"/>
            <a:headEnd/>
            <a:tailEnd/>
          </a:ln>
        </p:spPr>
      </p:pic>
      <p:pic>
        <p:nvPicPr>
          <p:cNvPr id="15367" name="Picture 7" descr="mt carmel"/>
          <p:cNvPicPr>
            <a:picLocks noChangeAspect="1" noChangeArrowheads="1"/>
          </p:cNvPicPr>
          <p:nvPr/>
        </p:nvPicPr>
        <p:blipFill>
          <a:blip r:embed="rId3" cstate="print"/>
          <a:srcRect/>
          <a:stretch>
            <a:fillRect/>
          </a:stretch>
        </p:blipFill>
        <p:spPr bwMode="auto">
          <a:xfrm>
            <a:off x="6553200" y="4495800"/>
            <a:ext cx="3048000" cy="2286000"/>
          </a:xfrm>
          <a:prstGeom prst="rect">
            <a:avLst/>
          </a:prstGeom>
          <a:noFill/>
          <a:ln w="9525">
            <a:noFill/>
            <a:miter lim="800000"/>
            <a:headEnd/>
            <a:tailEnd/>
          </a:ln>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barn(outVertical)">
                                      <p:cBhvr>
                                        <p:cTn id="7" dur="1000"/>
                                        <p:tgtEl>
                                          <p:spTgt spid="317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66FF"/>
        </a:solidFill>
        <a:effectLst/>
      </p:bgPr>
    </p:bg>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152400" y="185738"/>
            <a:ext cx="8763000" cy="5453062"/>
          </a:xfrm>
          <a:prstGeom prst="rect">
            <a:avLst/>
          </a:prstGeom>
          <a:solidFill>
            <a:srgbClr val="00FFFF"/>
          </a:solidFill>
          <a:ln w="9525">
            <a:noFill/>
            <a:miter lim="800000"/>
            <a:headEnd/>
            <a:tailEnd/>
          </a:ln>
          <a:effectLst/>
        </p:spPr>
        <p:txBody>
          <a:bodyPr>
            <a:spAutoFit/>
          </a:bodyPr>
          <a:lstStyle/>
          <a:p>
            <a:pPr>
              <a:defRPr/>
            </a:pPr>
            <a:r>
              <a:rPr lang="en-US" sz="3200" b="1">
                <a:effectLst>
                  <a:outerShdw blurRad="38100" dist="38100" dir="2700000" algn="tl">
                    <a:srgbClr val="FFFFFF"/>
                  </a:outerShdw>
                </a:effectLst>
                <a:latin typeface="Maiandra GD" pitchFamily="34" charset="0"/>
              </a:rPr>
              <a:t>18:23-29 "Now let them give us two oxen; and let them choose one ox for themselves and cut it up, and place it on the wood, but put no fire under it; and I will prepare the other ox, and lay it on the wood, and I will not put a fire under it. "Then you call on the name of your god, and I will call on the name of the LORD, and the God who answers by fire, He is God." And all the people answered and said, "That is a good idea."</a:t>
            </a:r>
          </a:p>
        </p:txBody>
      </p:sp>
    </p:spTree>
  </p:cSld>
  <p:clrMapOvr>
    <a:masterClrMapping/>
  </p:clrMapOvr>
  <p:transition spd="slow">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66FF"/>
        </a:solidFill>
        <a:effectLst/>
      </p:bgPr>
    </p:bg>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152400" y="0"/>
            <a:ext cx="8915400" cy="5453063"/>
          </a:xfrm>
          <a:prstGeom prst="rect">
            <a:avLst/>
          </a:prstGeom>
          <a:solidFill>
            <a:srgbClr val="00FFFF"/>
          </a:solidFill>
          <a:ln w="9525">
            <a:noFill/>
            <a:miter lim="800000"/>
            <a:headEnd/>
            <a:tailEnd/>
          </a:ln>
          <a:effectLst/>
        </p:spPr>
        <p:txBody>
          <a:bodyPr>
            <a:spAutoFit/>
          </a:bodyPr>
          <a:lstStyle/>
          <a:p>
            <a:pPr>
              <a:defRPr/>
            </a:pPr>
            <a:r>
              <a:rPr lang="en-US" sz="3200" b="1">
                <a:effectLst>
                  <a:outerShdw blurRad="38100" dist="38100" dir="2700000" algn="tl">
                    <a:srgbClr val="FFFFFF"/>
                  </a:outerShdw>
                </a:effectLst>
                <a:latin typeface="Maiandra GD" pitchFamily="34" charset="0"/>
              </a:rPr>
              <a:t>18:23-29 So Elijah said to the prophets of Baal, "Choose one ox for yourselves and prepare it first for you are many, and call on the name of your god, but put no fire under it." Then they took the ox which was given them and they prepared it and called on the name of Baal from </a:t>
            </a:r>
            <a:r>
              <a:rPr lang="en-US" sz="3200" b="1" i="1" u="sng">
                <a:effectLst>
                  <a:outerShdw blurRad="38100" dist="38100" dir="2700000" algn="tl">
                    <a:srgbClr val="FFFFFF"/>
                  </a:outerShdw>
                </a:effectLst>
                <a:latin typeface="Maiandra GD" pitchFamily="34" charset="0"/>
              </a:rPr>
              <a:t>morning until noon</a:t>
            </a:r>
            <a:r>
              <a:rPr lang="en-US" sz="3200" b="1">
                <a:effectLst>
                  <a:outerShdw blurRad="38100" dist="38100" dir="2700000" algn="tl">
                    <a:srgbClr val="FFFFFF"/>
                  </a:outerShdw>
                </a:effectLst>
                <a:latin typeface="Maiandra GD" pitchFamily="34" charset="0"/>
              </a:rPr>
              <a:t> saying, "O Baal, answer us." But there was no voice and no one answered. And they leaped about the altar which they made.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66FF"/>
        </a:solidFill>
        <a:effectLst/>
      </p:bgPr>
    </p:bg>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152400" y="0"/>
            <a:ext cx="8763000" cy="6915150"/>
          </a:xfrm>
          <a:prstGeom prst="rect">
            <a:avLst/>
          </a:prstGeom>
          <a:solidFill>
            <a:srgbClr val="00FFFF"/>
          </a:solidFill>
          <a:ln w="9525">
            <a:noFill/>
            <a:miter lim="800000"/>
            <a:headEnd/>
            <a:tailEnd/>
          </a:ln>
          <a:effectLst/>
        </p:spPr>
        <p:txBody>
          <a:bodyPr>
            <a:spAutoFit/>
          </a:bodyPr>
          <a:lstStyle/>
          <a:p>
            <a:pPr>
              <a:defRPr/>
            </a:pPr>
            <a:r>
              <a:rPr lang="en-US" sz="3200" b="1">
                <a:effectLst>
                  <a:outerShdw blurRad="38100" dist="38100" dir="2700000" algn="tl">
                    <a:srgbClr val="FFFFFF"/>
                  </a:outerShdw>
                </a:effectLst>
                <a:latin typeface="Maiandra GD" pitchFamily="34" charset="0"/>
              </a:rPr>
              <a:t>18:23-29 And it came about at noon, that Elijah mocked them and said, "Call out with a loud voice, for he is a god; either he is occupied or gone aside, or is on a journey, or perhaps he is asleep and needs to be awakened." So they cried with a loud voice and cut themselves according to their custom with swords and lances until the blood gushed out on them.  And it came about </a:t>
            </a:r>
            <a:r>
              <a:rPr lang="en-US" sz="3200" b="1" i="1" u="sng">
                <a:effectLst>
                  <a:outerShdw blurRad="38100" dist="38100" dir="2700000" algn="tl">
                    <a:srgbClr val="FFFFFF"/>
                  </a:outerShdw>
                </a:effectLst>
                <a:latin typeface="Maiandra GD" pitchFamily="34" charset="0"/>
              </a:rPr>
              <a:t>when midday was past, that they raved until the time of the offering of the evening sacrifice</a:t>
            </a:r>
            <a:r>
              <a:rPr lang="en-US" sz="3200" b="1">
                <a:effectLst>
                  <a:outerShdw blurRad="38100" dist="38100" dir="2700000" algn="tl">
                    <a:srgbClr val="FFFFFF"/>
                  </a:outerShdw>
                </a:effectLst>
                <a:latin typeface="Maiandra GD" pitchFamily="34" charset="0"/>
              </a:rPr>
              <a:t>; but there was no voice, no one answered, and no one paid attention.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19458" name="Picture 2" descr="Elijah"/>
          <p:cNvPicPr>
            <a:picLocks noChangeAspect="1" noChangeArrowheads="1"/>
          </p:cNvPicPr>
          <p:nvPr/>
        </p:nvPicPr>
        <p:blipFill>
          <a:blip r:embed="rId2" cstate="print"/>
          <a:srcRect/>
          <a:stretch>
            <a:fillRect/>
          </a:stretch>
        </p:blipFill>
        <p:spPr bwMode="auto">
          <a:xfrm>
            <a:off x="-304800" y="0"/>
            <a:ext cx="6096000" cy="7772400"/>
          </a:xfrm>
          <a:prstGeom prst="rect">
            <a:avLst/>
          </a:prstGeom>
          <a:noFill/>
          <a:ln w="9525">
            <a:noFill/>
            <a:miter lim="800000"/>
            <a:headEnd/>
            <a:tailEnd/>
          </a:ln>
        </p:spPr>
      </p:pic>
      <p:sp>
        <p:nvSpPr>
          <p:cNvPr id="19459" name="Text Box 3"/>
          <p:cNvSpPr txBox="1">
            <a:spLocks noChangeArrowheads="1"/>
          </p:cNvSpPr>
          <p:nvPr/>
        </p:nvSpPr>
        <p:spPr bwMode="auto">
          <a:xfrm>
            <a:off x="304800" y="60325"/>
            <a:ext cx="8610600" cy="1311275"/>
          </a:xfrm>
          <a:prstGeom prst="rect">
            <a:avLst/>
          </a:prstGeom>
          <a:noFill/>
          <a:ln w="9525">
            <a:noFill/>
            <a:miter lim="800000"/>
            <a:headEnd/>
            <a:tailEnd/>
          </a:ln>
        </p:spPr>
        <p:txBody>
          <a:bodyPr>
            <a:spAutoFit/>
          </a:bodyPr>
          <a:lstStyle/>
          <a:p>
            <a:pPr algn="ctr">
              <a:spcBef>
                <a:spcPct val="50000"/>
              </a:spcBef>
            </a:pPr>
            <a:r>
              <a:rPr lang="en-US" sz="4000">
                <a:solidFill>
                  <a:srgbClr val="FFFF00"/>
                </a:solidFill>
                <a:latin typeface="DALMATION" pitchFamily="34" charset="0"/>
              </a:rPr>
              <a:t>Elijah does three remarkable things</a:t>
            </a:r>
          </a:p>
        </p:txBody>
      </p:sp>
      <p:sp>
        <p:nvSpPr>
          <p:cNvPr id="49156" name="Text Box 4"/>
          <p:cNvSpPr txBox="1">
            <a:spLocks noChangeArrowheads="1"/>
          </p:cNvSpPr>
          <p:nvPr/>
        </p:nvSpPr>
        <p:spPr bwMode="auto">
          <a:xfrm>
            <a:off x="4648200" y="1341438"/>
            <a:ext cx="4343400" cy="1066800"/>
          </a:xfrm>
          <a:prstGeom prst="rect">
            <a:avLst/>
          </a:prstGeom>
          <a:noFill/>
          <a:ln w="9525">
            <a:noFill/>
            <a:miter lim="800000"/>
            <a:headEnd/>
            <a:tailEnd/>
          </a:ln>
        </p:spPr>
        <p:txBody>
          <a:bodyPr>
            <a:spAutoFit/>
          </a:bodyPr>
          <a:lstStyle/>
          <a:p>
            <a:pPr>
              <a:spcBef>
                <a:spcPct val="50000"/>
              </a:spcBef>
              <a:buFontTx/>
              <a:buChar char="•"/>
            </a:pPr>
            <a:r>
              <a:rPr lang="en-US" sz="3200">
                <a:solidFill>
                  <a:srgbClr val="FFFFFF"/>
                </a:solidFill>
              </a:rPr>
              <a:t> Repaired the broken 	altar of God (30)</a:t>
            </a:r>
          </a:p>
        </p:txBody>
      </p:sp>
      <p:sp>
        <p:nvSpPr>
          <p:cNvPr id="49157" name="Text Box 5"/>
          <p:cNvSpPr txBox="1">
            <a:spLocks noChangeArrowheads="1"/>
          </p:cNvSpPr>
          <p:nvPr/>
        </p:nvSpPr>
        <p:spPr bwMode="auto">
          <a:xfrm>
            <a:off x="4648200" y="2514600"/>
            <a:ext cx="4419600" cy="1066800"/>
          </a:xfrm>
          <a:prstGeom prst="rect">
            <a:avLst/>
          </a:prstGeom>
          <a:noFill/>
          <a:ln w="9525">
            <a:noFill/>
            <a:miter lim="800000"/>
            <a:headEnd/>
            <a:tailEnd/>
          </a:ln>
        </p:spPr>
        <p:txBody>
          <a:bodyPr>
            <a:spAutoFit/>
          </a:bodyPr>
          <a:lstStyle/>
          <a:p>
            <a:pPr>
              <a:spcBef>
                <a:spcPct val="50000"/>
              </a:spcBef>
              <a:buFontTx/>
              <a:buChar char="•"/>
            </a:pPr>
            <a:r>
              <a:rPr lang="en-US" sz="3200">
                <a:solidFill>
                  <a:srgbClr val="FFFFFF"/>
                </a:solidFill>
              </a:rPr>
              <a:t> He made a 	separation (32)</a:t>
            </a:r>
          </a:p>
        </p:txBody>
      </p:sp>
      <p:sp>
        <p:nvSpPr>
          <p:cNvPr id="49158" name="Text Box 6"/>
          <p:cNvSpPr txBox="1">
            <a:spLocks noChangeArrowheads="1"/>
          </p:cNvSpPr>
          <p:nvPr/>
        </p:nvSpPr>
        <p:spPr bwMode="auto">
          <a:xfrm>
            <a:off x="4648200" y="3763963"/>
            <a:ext cx="4267200" cy="579437"/>
          </a:xfrm>
          <a:prstGeom prst="rect">
            <a:avLst/>
          </a:prstGeom>
          <a:noFill/>
          <a:ln w="9525">
            <a:noFill/>
            <a:miter lim="800000"/>
            <a:headEnd/>
            <a:tailEnd/>
          </a:ln>
        </p:spPr>
        <p:txBody>
          <a:bodyPr>
            <a:spAutoFit/>
          </a:bodyPr>
          <a:lstStyle/>
          <a:p>
            <a:pPr>
              <a:spcBef>
                <a:spcPct val="50000"/>
              </a:spcBef>
              <a:buFontTx/>
              <a:buChar char="•"/>
            </a:pPr>
            <a:r>
              <a:rPr lang="en-US" sz="3200">
                <a:solidFill>
                  <a:srgbClr val="FFFFFF"/>
                </a:solidFill>
              </a:rPr>
              <a:t> He prayed (36-40)</a:t>
            </a:r>
          </a:p>
        </p:txBody>
      </p:sp>
      <p:sp>
        <p:nvSpPr>
          <p:cNvPr id="49159" name="Text Box 7"/>
          <p:cNvSpPr txBox="1">
            <a:spLocks noChangeArrowheads="1"/>
          </p:cNvSpPr>
          <p:nvPr/>
        </p:nvSpPr>
        <p:spPr bwMode="auto">
          <a:xfrm>
            <a:off x="3124200" y="4572000"/>
            <a:ext cx="5562600" cy="579438"/>
          </a:xfrm>
          <a:prstGeom prst="rect">
            <a:avLst/>
          </a:prstGeom>
          <a:noFill/>
          <a:ln w="9525">
            <a:noFill/>
            <a:miter lim="800000"/>
            <a:headEnd/>
            <a:tailEnd/>
          </a:ln>
        </p:spPr>
        <p:txBody>
          <a:bodyPr>
            <a:spAutoFit/>
          </a:bodyPr>
          <a:lstStyle/>
          <a:p>
            <a:pPr>
              <a:spcBef>
                <a:spcPct val="50000"/>
              </a:spcBef>
            </a:pPr>
            <a:r>
              <a:rPr lang="en-US" sz="3200" b="1">
                <a:solidFill>
                  <a:srgbClr val="FFFF00"/>
                </a:solidFill>
              </a:rPr>
              <a:t>The contrast is stunning</a:t>
            </a:r>
          </a:p>
        </p:txBody>
      </p:sp>
      <p:sp>
        <p:nvSpPr>
          <p:cNvPr id="49160" name="Text Box 8"/>
          <p:cNvSpPr txBox="1">
            <a:spLocks noChangeArrowheads="1"/>
          </p:cNvSpPr>
          <p:nvPr/>
        </p:nvSpPr>
        <p:spPr bwMode="auto">
          <a:xfrm>
            <a:off x="3124200" y="5287963"/>
            <a:ext cx="6324600" cy="579437"/>
          </a:xfrm>
          <a:prstGeom prst="rect">
            <a:avLst/>
          </a:prstGeom>
          <a:noFill/>
          <a:ln w="9525">
            <a:noFill/>
            <a:miter lim="800000"/>
            <a:headEnd/>
            <a:tailEnd/>
          </a:ln>
        </p:spPr>
        <p:txBody>
          <a:bodyPr>
            <a:spAutoFit/>
          </a:bodyPr>
          <a:lstStyle/>
          <a:p>
            <a:pPr>
              <a:spcBef>
                <a:spcPct val="50000"/>
              </a:spcBef>
            </a:pPr>
            <a:r>
              <a:rPr lang="en-US" sz="3200" b="1">
                <a:solidFill>
                  <a:srgbClr val="FF33CC"/>
                </a:solidFill>
              </a:rPr>
              <a:t>The response was immediate</a:t>
            </a:r>
          </a:p>
        </p:txBody>
      </p:sp>
    </p:spTree>
  </p:cSld>
  <p:clrMapOvr>
    <a:masterClrMapping/>
  </p:clrMapOvr>
  <p:transition spd="slow">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9156"/>
                                        </p:tgtEl>
                                        <p:attrNameLst>
                                          <p:attrName>style.visibility</p:attrName>
                                        </p:attrNameLst>
                                      </p:cBhvr>
                                      <p:to>
                                        <p:strVal val="visible"/>
                                      </p:to>
                                    </p:set>
                                    <p:animEffect transition="in" filter="checkerboard(across)">
                                      <p:cBhvr>
                                        <p:cTn id="7" dur="500"/>
                                        <p:tgtEl>
                                          <p:spTgt spid="49156"/>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iterate type="lt">
                                    <p:tmPct val="5000"/>
                                  </p:iterate>
                                  <p:childTnLst>
                                    <p:set>
                                      <p:cBhvr>
                                        <p:cTn id="11" dur="1" fill="hold">
                                          <p:stCondLst>
                                            <p:cond delay="0"/>
                                          </p:stCondLst>
                                        </p:cTn>
                                        <p:tgtEl>
                                          <p:spTgt spid="49157"/>
                                        </p:tgtEl>
                                        <p:attrNameLst>
                                          <p:attrName>style.visibility</p:attrName>
                                        </p:attrNameLst>
                                      </p:cBhvr>
                                      <p:to>
                                        <p:strVal val="visible"/>
                                      </p:to>
                                    </p:set>
                                    <p:anim calcmode="lin" valueType="num">
                                      <p:cBhvr>
                                        <p:cTn id="12" dur="1000" fill="hold"/>
                                        <p:tgtEl>
                                          <p:spTgt spid="49157"/>
                                        </p:tgtEl>
                                        <p:attrNameLst>
                                          <p:attrName>ppt_w</p:attrName>
                                        </p:attrNameLst>
                                      </p:cBhvr>
                                      <p:tavLst>
                                        <p:tav tm="0">
                                          <p:val>
                                            <p:fltVal val="0"/>
                                          </p:val>
                                        </p:tav>
                                        <p:tav tm="100000">
                                          <p:val>
                                            <p:strVal val="#ppt_w"/>
                                          </p:val>
                                        </p:tav>
                                      </p:tavLst>
                                    </p:anim>
                                    <p:anim calcmode="lin" valueType="num">
                                      <p:cBhvr>
                                        <p:cTn id="13" dur="1000" fill="hold"/>
                                        <p:tgtEl>
                                          <p:spTgt spid="49157"/>
                                        </p:tgtEl>
                                        <p:attrNameLst>
                                          <p:attrName>ppt_h</p:attrName>
                                        </p:attrNameLst>
                                      </p:cBhvr>
                                      <p:tavLst>
                                        <p:tav tm="0">
                                          <p:val>
                                            <p:fltVal val="0"/>
                                          </p:val>
                                        </p:tav>
                                        <p:tav tm="100000">
                                          <p:val>
                                            <p:strVal val="#ppt_h"/>
                                          </p:val>
                                        </p:tav>
                                      </p:tavLst>
                                    </p:anim>
                                    <p:anim calcmode="lin" valueType="num">
                                      <p:cBhvr>
                                        <p:cTn id="14" dur="1000" fill="hold"/>
                                        <p:tgtEl>
                                          <p:spTgt spid="49157"/>
                                        </p:tgtEl>
                                        <p:attrNameLst>
                                          <p:attrName>style.rotation</p:attrName>
                                        </p:attrNameLst>
                                      </p:cBhvr>
                                      <p:tavLst>
                                        <p:tav tm="0">
                                          <p:val>
                                            <p:fltVal val="90"/>
                                          </p:val>
                                        </p:tav>
                                        <p:tav tm="100000">
                                          <p:val>
                                            <p:fltVal val="0"/>
                                          </p:val>
                                        </p:tav>
                                      </p:tavLst>
                                    </p:anim>
                                    <p:animEffect transition="in" filter="fade">
                                      <p:cBhvr>
                                        <p:cTn id="15" dur="1000"/>
                                        <p:tgtEl>
                                          <p:spTgt spid="49157"/>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grpId="0" nodeType="clickEffect">
                                  <p:stCondLst>
                                    <p:cond delay="0"/>
                                  </p:stCondLst>
                                  <p:childTnLst>
                                    <p:set>
                                      <p:cBhvr>
                                        <p:cTn id="19" dur="1" fill="hold">
                                          <p:stCondLst>
                                            <p:cond delay="0"/>
                                          </p:stCondLst>
                                        </p:cTn>
                                        <p:tgtEl>
                                          <p:spTgt spid="49158"/>
                                        </p:tgtEl>
                                        <p:attrNameLst>
                                          <p:attrName>style.visibility</p:attrName>
                                        </p:attrNameLst>
                                      </p:cBhvr>
                                      <p:to>
                                        <p:strVal val="visible"/>
                                      </p:to>
                                    </p:set>
                                    <p:animEffect transition="in" filter="diamond(in)">
                                      <p:cBhvr>
                                        <p:cTn id="20" dur="2000"/>
                                        <p:tgtEl>
                                          <p:spTgt spid="49158"/>
                                        </p:tgtEl>
                                      </p:cBhvr>
                                    </p:animEffect>
                                  </p:childTnLst>
                                </p:cTn>
                              </p:par>
                            </p:childTnLst>
                          </p:cTn>
                        </p:par>
                      </p:childTnLst>
                    </p:cTn>
                  </p:par>
                  <p:par>
                    <p:cTn id="21" fill="hold">
                      <p:stCondLst>
                        <p:cond delay="indefinite"/>
                      </p:stCondLst>
                      <p:childTnLst>
                        <p:par>
                          <p:cTn id="22" fill="hold">
                            <p:stCondLst>
                              <p:cond delay="0"/>
                            </p:stCondLst>
                            <p:childTnLst>
                              <p:par>
                                <p:cTn id="23" presetID="56" presetClass="entr" presetSubtype="0" fill="hold" grpId="0" nodeType="clickEffect">
                                  <p:stCondLst>
                                    <p:cond delay="0"/>
                                  </p:stCondLst>
                                  <p:iterate type="lt">
                                    <p:tmPct val="10000"/>
                                  </p:iterate>
                                  <p:childTnLst>
                                    <p:set>
                                      <p:cBhvr>
                                        <p:cTn id="24" dur="1" fill="hold">
                                          <p:stCondLst>
                                            <p:cond delay="0"/>
                                          </p:stCondLst>
                                        </p:cTn>
                                        <p:tgtEl>
                                          <p:spTgt spid="49159"/>
                                        </p:tgtEl>
                                        <p:attrNameLst>
                                          <p:attrName>style.visibility</p:attrName>
                                        </p:attrNameLst>
                                      </p:cBhvr>
                                      <p:to>
                                        <p:strVal val="visible"/>
                                      </p:to>
                                    </p:set>
                                    <p:anim by="(-#ppt_w*2)" calcmode="lin" valueType="num">
                                      <p:cBhvr rctx="PPT">
                                        <p:cTn id="25" dur="500" autoRev="1" fill="hold">
                                          <p:stCondLst>
                                            <p:cond delay="0"/>
                                          </p:stCondLst>
                                        </p:cTn>
                                        <p:tgtEl>
                                          <p:spTgt spid="49159"/>
                                        </p:tgtEl>
                                        <p:attrNameLst>
                                          <p:attrName>ppt_w</p:attrName>
                                        </p:attrNameLst>
                                      </p:cBhvr>
                                    </p:anim>
                                    <p:anim by="(#ppt_w*0.50)" calcmode="lin" valueType="num">
                                      <p:cBhvr>
                                        <p:cTn id="26" dur="500" decel="50000" autoRev="1" fill="hold">
                                          <p:stCondLst>
                                            <p:cond delay="0"/>
                                          </p:stCondLst>
                                        </p:cTn>
                                        <p:tgtEl>
                                          <p:spTgt spid="49159"/>
                                        </p:tgtEl>
                                        <p:attrNameLst>
                                          <p:attrName>ppt_x</p:attrName>
                                        </p:attrNameLst>
                                      </p:cBhvr>
                                    </p:anim>
                                    <p:anim from="(-#ppt_h/2)" to="(#ppt_y)" calcmode="lin" valueType="num">
                                      <p:cBhvr>
                                        <p:cTn id="27" dur="1000" fill="hold">
                                          <p:stCondLst>
                                            <p:cond delay="0"/>
                                          </p:stCondLst>
                                        </p:cTn>
                                        <p:tgtEl>
                                          <p:spTgt spid="49159"/>
                                        </p:tgtEl>
                                        <p:attrNameLst>
                                          <p:attrName>ppt_y</p:attrName>
                                        </p:attrNameLst>
                                      </p:cBhvr>
                                    </p:anim>
                                    <p:animRot by="21600000">
                                      <p:cBhvr>
                                        <p:cTn id="28" dur="1000" fill="hold">
                                          <p:stCondLst>
                                            <p:cond delay="0"/>
                                          </p:stCondLst>
                                        </p:cTn>
                                        <p:tgtEl>
                                          <p:spTgt spid="49159"/>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56" presetClass="entr" presetSubtype="0" fill="hold" grpId="0" nodeType="clickEffect">
                                  <p:stCondLst>
                                    <p:cond delay="0"/>
                                  </p:stCondLst>
                                  <p:iterate type="lt">
                                    <p:tmPct val="10000"/>
                                  </p:iterate>
                                  <p:childTnLst>
                                    <p:set>
                                      <p:cBhvr>
                                        <p:cTn id="32" dur="1" fill="hold">
                                          <p:stCondLst>
                                            <p:cond delay="0"/>
                                          </p:stCondLst>
                                        </p:cTn>
                                        <p:tgtEl>
                                          <p:spTgt spid="49160"/>
                                        </p:tgtEl>
                                        <p:attrNameLst>
                                          <p:attrName>style.visibility</p:attrName>
                                        </p:attrNameLst>
                                      </p:cBhvr>
                                      <p:to>
                                        <p:strVal val="visible"/>
                                      </p:to>
                                    </p:set>
                                    <p:anim by="(-#ppt_w*2)" calcmode="lin" valueType="num">
                                      <p:cBhvr rctx="PPT">
                                        <p:cTn id="33" dur="500" autoRev="1" fill="hold">
                                          <p:stCondLst>
                                            <p:cond delay="0"/>
                                          </p:stCondLst>
                                        </p:cTn>
                                        <p:tgtEl>
                                          <p:spTgt spid="49160"/>
                                        </p:tgtEl>
                                        <p:attrNameLst>
                                          <p:attrName>ppt_w</p:attrName>
                                        </p:attrNameLst>
                                      </p:cBhvr>
                                    </p:anim>
                                    <p:anim by="(#ppt_w*0.50)" calcmode="lin" valueType="num">
                                      <p:cBhvr>
                                        <p:cTn id="34" dur="500" decel="50000" autoRev="1" fill="hold">
                                          <p:stCondLst>
                                            <p:cond delay="0"/>
                                          </p:stCondLst>
                                        </p:cTn>
                                        <p:tgtEl>
                                          <p:spTgt spid="49160"/>
                                        </p:tgtEl>
                                        <p:attrNameLst>
                                          <p:attrName>ppt_x</p:attrName>
                                        </p:attrNameLst>
                                      </p:cBhvr>
                                    </p:anim>
                                    <p:anim from="(-#ppt_h/2)" to="(#ppt_y)" calcmode="lin" valueType="num">
                                      <p:cBhvr>
                                        <p:cTn id="35" dur="1000" fill="hold">
                                          <p:stCondLst>
                                            <p:cond delay="0"/>
                                          </p:stCondLst>
                                        </p:cTn>
                                        <p:tgtEl>
                                          <p:spTgt spid="49160"/>
                                        </p:tgtEl>
                                        <p:attrNameLst>
                                          <p:attrName>ppt_y</p:attrName>
                                        </p:attrNameLst>
                                      </p:cBhvr>
                                    </p:anim>
                                    <p:animRot by="21600000">
                                      <p:cBhvr>
                                        <p:cTn id="36" dur="1000" fill="hold">
                                          <p:stCondLst>
                                            <p:cond delay="0"/>
                                          </p:stCondLst>
                                        </p:cTn>
                                        <p:tgtEl>
                                          <p:spTgt spid="4916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6" grpId="0"/>
      <p:bldP spid="49157" grpId="0"/>
      <p:bldP spid="49158" grpId="0"/>
      <p:bldP spid="49159" grpId="0"/>
      <p:bldP spid="4916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descr="525_E_JuiceDrop"/>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20483" name="Picture 3" descr="Elijah%20statue,%202"/>
          <p:cNvPicPr>
            <a:picLocks noChangeAspect="1" noChangeArrowheads="1"/>
          </p:cNvPicPr>
          <p:nvPr/>
        </p:nvPicPr>
        <p:blipFill>
          <a:blip r:embed="rId3" cstate="print"/>
          <a:srcRect/>
          <a:stretch>
            <a:fillRect/>
          </a:stretch>
        </p:blipFill>
        <p:spPr bwMode="auto">
          <a:xfrm>
            <a:off x="3276600" y="152400"/>
            <a:ext cx="5713413" cy="6524625"/>
          </a:xfrm>
          <a:prstGeom prst="rect">
            <a:avLst/>
          </a:prstGeom>
          <a:noFill/>
          <a:ln w="9525">
            <a:noFill/>
            <a:miter lim="800000"/>
            <a:headEnd/>
            <a:tailEnd/>
          </a:ln>
        </p:spPr>
      </p:pic>
      <p:sp>
        <p:nvSpPr>
          <p:cNvPr id="29698" name="Text Box 2"/>
          <p:cNvSpPr txBox="1">
            <a:spLocks noChangeArrowheads="1"/>
          </p:cNvSpPr>
          <p:nvPr/>
        </p:nvSpPr>
        <p:spPr bwMode="auto">
          <a:xfrm>
            <a:off x="381000" y="304800"/>
            <a:ext cx="3962400" cy="3522663"/>
          </a:xfrm>
          <a:prstGeom prst="rect">
            <a:avLst/>
          </a:prstGeom>
          <a:solidFill>
            <a:schemeClr val="bg1"/>
          </a:solidFill>
          <a:ln w="19050">
            <a:solidFill>
              <a:schemeClr val="tx1"/>
            </a:solidFill>
            <a:miter lim="800000"/>
            <a:headEnd/>
            <a:tailEnd/>
          </a:ln>
          <a:effectLst/>
        </p:spPr>
        <p:txBody>
          <a:bodyPr>
            <a:spAutoFit/>
          </a:bodyPr>
          <a:lstStyle/>
          <a:p>
            <a:pPr>
              <a:spcBef>
                <a:spcPct val="50000"/>
              </a:spcBef>
              <a:defRPr/>
            </a:pPr>
            <a:r>
              <a:rPr lang="en-US" sz="3200" b="1" i="1">
                <a:effectLst>
                  <a:outerShdw blurRad="38100" dist="38100" dir="2700000" algn="tl">
                    <a:srgbClr val="C0C0C0"/>
                  </a:outerShdw>
                </a:effectLst>
                <a:latin typeface="Maiandra GD" pitchFamily="34" charset="0"/>
              </a:rPr>
              <a:t>18:39 When all the people saw this, they fell prostrate and cried, "The LORD--he is God! The LORD--he is God!“ </a:t>
            </a:r>
          </a:p>
        </p:txBody>
      </p:sp>
      <p:sp>
        <p:nvSpPr>
          <p:cNvPr id="20485" name="Rectangle 4"/>
          <p:cNvSpPr>
            <a:spLocks noChangeArrowheads="1"/>
          </p:cNvSpPr>
          <p:nvPr/>
        </p:nvSpPr>
        <p:spPr bwMode="auto">
          <a:xfrm>
            <a:off x="3352800" y="6324600"/>
            <a:ext cx="914400" cy="304800"/>
          </a:xfrm>
          <a:prstGeom prst="rect">
            <a:avLst/>
          </a:prstGeom>
          <a:solidFill>
            <a:schemeClr val="tx2"/>
          </a:solidFill>
          <a:ln w="9525">
            <a:solidFill>
              <a:schemeClr val="tx1"/>
            </a:solidFill>
            <a:miter lim="800000"/>
            <a:headEnd/>
            <a:tailEnd/>
          </a:ln>
        </p:spPr>
        <p:txBody>
          <a:bodyPr wrap="none" anchor="ctr"/>
          <a:lstStyle/>
          <a:p>
            <a:endParaRPr lang="en-US"/>
          </a:p>
        </p:txBody>
      </p:sp>
    </p:spTree>
  </p:cSld>
  <p:clrMapOvr>
    <a:masterClrMapping/>
  </p:clrMapOvr>
  <p:transition spd="slow">
    <p:strips dir="l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9" descr="582_A_JuiceDrop"/>
          <p:cNvPicPr>
            <a:picLocks noChangeAspect="1" noChangeArrowheads="1"/>
          </p:cNvPicPr>
          <p:nvPr/>
        </p:nvPicPr>
        <p:blipFill>
          <a:blip r:embed="rId2" cstate="print"/>
          <a:srcRect/>
          <a:stretch>
            <a:fillRect/>
          </a:stretch>
        </p:blipFill>
        <p:spPr bwMode="auto">
          <a:xfrm>
            <a:off x="0" y="0"/>
            <a:ext cx="9144000" cy="6858000"/>
          </a:xfrm>
          <a:prstGeom prst="rect">
            <a:avLst/>
          </a:prstGeom>
          <a:solidFill>
            <a:schemeClr val="bg1"/>
          </a:solidFill>
          <a:ln w="9525">
            <a:noFill/>
            <a:miter lim="800000"/>
            <a:headEnd/>
            <a:tailEnd/>
          </a:ln>
        </p:spPr>
      </p:pic>
      <p:sp>
        <p:nvSpPr>
          <p:cNvPr id="28674" name="Text Box 2"/>
          <p:cNvSpPr txBox="1">
            <a:spLocks noChangeArrowheads="1"/>
          </p:cNvSpPr>
          <p:nvPr/>
        </p:nvSpPr>
        <p:spPr bwMode="auto">
          <a:xfrm>
            <a:off x="762000" y="762000"/>
            <a:ext cx="3810000" cy="4708525"/>
          </a:xfrm>
          <a:prstGeom prst="rect">
            <a:avLst/>
          </a:prstGeom>
          <a:solidFill>
            <a:schemeClr val="bg1"/>
          </a:solidFill>
          <a:ln w="38100">
            <a:solidFill>
              <a:schemeClr val="tx1"/>
            </a:solidFill>
            <a:miter lim="800000"/>
            <a:headEnd/>
            <a:tailEnd/>
          </a:ln>
          <a:effectLst/>
        </p:spPr>
        <p:txBody>
          <a:bodyPr>
            <a:spAutoFit/>
          </a:bodyPr>
          <a:lstStyle/>
          <a:p>
            <a:pPr algn="ctr">
              <a:spcBef>
                <a:spcPct val="50000"/>
              </a:spcBef>
              <a:defRPr/>
            </a:pPr>
            <a:r>
              <a:rPr lang="en-US" sz="7500" dirty="0">
                <a:effectLst>
                  <a:outerShdw blurRad="38100" dist="38100" dir="2700000" algn="tl">
                    <a:srgbClr val="C0C0C0"/>
                  </a:outerShdw>
                </a:effectLst>
                <a:latin typeface="Tahoma" pitchFamily="34" charset="0"/>
                <a:ea typeface="Tahoma" pitchFamily="34" charset="0"/>
                <a:cs typeface="Tahoma" pitchFamily="34" charset="0"/>
              </a:rPr>
              <a:t>We want to be like this</a:t>
            </a:r>
          </a:p>
        </p:txBody>
      </p:sp>
      <p:pic>
        <p:nvPicPr>
          <p:cNvPr id="21508" name="Picture 7" descr="1%20Kings%2018%20Elijah-Mt%20Carmel%20Fire"/>
          <p:cNvPicPr>
            <a:picLocks noChangeAspect="1" noChangeArrowheads="1"/>
          </p:cNvPicPr>
          <p:nvPr/>
        </p:nvPicPr>
        <p:blipFill>
          <a:blip r:embed="rId3" cstate="print"/>
          <a:srcRect/>
          <a:stretch>
            <a:fillRect/>
          </a:stretch>
        </p:blipFill>
        <p:spPr bwMode="auto">
          <a:xfrm>
            <a:off x="4724400" y="304800"/>
            <a:ext cx="4152900" cy="5715000"/>
          </a:xfrm>
          <a:prstGeom prst="rect">
            <a:avLst/>
          </a:prstGeom>
          <a:noFill/>
          <a:ln w="9525">
            <a:noFill/>
            <a:miter lim="800000"/>
            <a:headEnd/>
            <a:tailEnd/>
          </a:ln>
        </p:spPr>
      </p:pic>
    </p:spTree>
  </p:cSld>
  <p:clrMapOvr>
    <a:masterClrMapping/>
  </p:clrMapOvr>
  <p:transition spd="slow">
    <p:pull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8" descr="506_A_JuiceDrop"/>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2531" name="Text Box 2"/>
          <p:cNvSpPr txBox="1">
            <a:spLocks noChangeArrowheads="1"/>
          </p:cNvSpPr>
          <p:nvPr/>
        </p:nvSpPr>
        <p:spPr bwMode="auto">
          <a:xfrm>
            <a:off x="685800" y="381000"/>
            <a:ext cx="7696200" cy="366713"/>
          </a:xfrm>
          <a:prstGeom prst="rect">
            <a:avLst/>
          </a:prstGeom>
          <a:noFill/>
          <a:ln w="9525">
            <a:noFill/>
            <a:miter lim="800000"/>
            <a:headEnd/>
            <a:tailEnd/>
          </a:ln>
        </p:spPr>
        <p:txBody>
          <a:bodyPr>
            <a:spAutoFit/>
          </a:bodyPr>
          <a:lstStyle/>
          <a:p>
            <a:pPr>
              <a:spcBef>
                <a:spcPct val="50000"/>
              </a:spcBef>
            </a:pPr>
            <a:endParaRPr lang="en-US"/>
          </a:p>
        </p:txBody>
      </p:sp>
      <p:sp>
        <p:nvSpPr>
          <p:cNvPr id="22532" name="Text Box 3"/>
          <p:cNvSpPr txBox="1">
            <a:spLocks noChangeArrowheads="1"/>
          </p:cNvSpPr>
          <p:nvPr/>
        </p:nvSpPr>
        <p:spPr bwMode="auto">
          <a:xfrm>
            <a:off x="1066800" y="152400"/>
            <a:ext cx="7010400" cy="796925"/>
          </a:xfrm>
          <a:prstGeom prst="rect">
            <a:avLst/>
          </a:prstGeom>
          <a:solidFill>
            <a:srgbClr val="FFFF00"/>
          </a:solidFill>
          <a:ln w="19050">
            <a:solidFill>
              <a:schemeClr val="tx1"/>
            </a:solidFill>
            <a:miter lim="800000"/>
            <a:headEnd/>
            <a:tailEnd/>
          </a:ln>
        </p:spPr>
        <p:txBody>
          <a:bodyPr>
            <a:spAutoFit/>
          </a:bodyPr>
          <a:lstStyle/>
          <a:p>
            <a:pPr algn="ctr">
              <a:spcBef>
                <a:spcPct val="50000"/>
              </a:spcBef>
            </a:pPr>
            <a:r>
              <a:rPr lang="en-US" sz="4500">
                <a:latin typeface="CARTOON" pitchFamily="2" charset="0"/>
              </a:rPr>
              <a:t>The chapter 19 side of Elijah</a:t>
            </a:r>
          </a:p>
        </p:txBody>
      </p:sp>
      <p:sp>
        <p:nvSpPr>
          <p:cNvPr id="27652" name="Text Box 4"/>
          <p:cNvSpPr txBox="1">
            <a:spLocks noChangeArrowheads="1"/>
          </p:cNvSpPr>
          <p:nvPr/>
        </p:nvSpPr>
        <p:spPr bwMode="auto">
          <a:xfrm>
            <a:off x="1371600" y="914400"/>
            <a:ext cx="5105400" cy="579438"/>
          </a:xfrm>
          <a:prstGeom prst="rect">
            <a:avLst/>
          </a:prstGeom>
          <a:noFill/>
          <a:ln w="9525">
            <a:noFill/>
            <a:miter lim="800000"/>
            <a:headEnd/>
            <a:tailEnd/>
          </a:ln>
        </p:spPr>
        <p:txBody>
          <a:bodyPr>
            <a:spAutoFit/>
          </a:bodyPr>
          <a:lstStyle/>
          <a:p>
            <a:pPr>
              <a:spcBef>
                <a:spcPct val="50000"/>
              </a:spcBef>
            </a:pPr>
            <a:r>
              <a:rPr lang="en-US" sz="3200">
                <a:solidFill>
                  <a:srgbClr val="00FF00"/>
                </a:solidFill>
              </a:rPr>
              <a:t>His confidence is gone</a:t>
            </a:r>
          </a:p>
        </p:txBody>
      </p:sp>
      <p:sp>
        <p:nvSpPr>
          <p:cNvPr id="27653" name="Text Box 5"/>
          <p:cNvSpPr txBox="1">
            <a:spLocks noChangeArrowheads="1"/>
          </p:cNvSpPr>
          <p:nvPr/>
        </p:nvSpPr>
        <p:spPr bwMode="auto">
          <a:xfrm>
            <a:off x="533400" y="1676400"/>
            <a:ext cx="6096000" cy="579438"/>
          </a:xfrm>
          <a:prstGeom prst="rect">
            <a:avLst/>
          </a:prstGeom>
          <a:noFill/>
          <a:ln w="9525">
            <a:noFill/>
            <a:miter lim="800000"/>
            <a:headEnd/>
            <a:tailEnd/>
          </a:ln>
        </p:spPr>
        <p:txBody>
          <a:bodyPr>
            <a:spAutoFit/>
          </a:bodyPr>
          <a:lstStyle/>
          <a:p>
            <a:pPr>
              <a:spcBef>
                <a:spcPct val="50000"/>
              </a:spcBef>
            </a:pPr>
            <a:r>
              <a:rPr lang="en-US" sz="3200">
                <a:solidFill>
                  <a:srgbClr val="FFFFFF"/>
                </a:solidFill>
              </a:rPr>
              <a:t>The sure answers are not there</a:t>
            </a:r>
          </a:p>
        </p:txBody>
      </p:sp>
      <p:sp>
        <p:nvSpPr>
          <p:cNvPr id="27654" name="Text Box 6"/>
          <p:cNvSpPr txBox="1">
            <a:spLocks noChangeArrowheads="1"/>
          </p:cNvSpPr>
          <p:nvPr/>
        </p:nvSpPr>
        <p:spPr bwMode="auto">
          <a:xfrm>
            <a:off x="1295400" y="2514600"/>
            <a:ext cx="7467600" cy="1066800"/>
          </a:xfrm>
          <a:prstGeom prst="rect">
            <a:avLst/>
          </a:prstGeom>
          <a:noFill/>
          <a:ln w="9525">
            <a:noFill/>
            <a:miter lim="800000"/>
            <a:headEnd/>
            <a:tailEnd/>
          </a:ln>
        </p:spPr>
        <p:txBody>
          <a:bodyPr>
            <a:spAutoFit/>
          </a:bodyPr>
          <a:lstStyle/>
          <a:p>
            <a:pPr>
              <a:spcBef>
                <a:spcPct val="50000"/>
              </a:spcBef>
            </a:pPr>
            <a:r>
              <a:rPr lang="en-US" sz="3200">
                <a:solidFill>
                  <a:srgbClr val="FF33CC"/>
                </a:solidFill>
              </a:rPr>
              <a:t>Darkness and despair has replaced the 	great feelings. </a:t>
            </a:r>
          </a:p>
        </p:txBody>
      </p:sp>
      <p:sp>
        <p:nvSpPr>
          <p:cNvPr id="27655" name="Text Box 7"/>
          <p:cNvSpPr txBox="1">
            <a:spLocks noChangeArrowheads="1"/>
          </p:cNvSpPr>
          <p:nvPr/>
        </p:nvSpPr>
        <p:spPr bwMode="auto">
          <a:xfrm>
            <a:off x="609600" y="3733800"/>
            <a:ext cx="7772400" cy="1066800"/>
          </a:xfrm>
          <a:prstGeom prst="rect">
            <a:avLst/>
          </a:prstGeom>
          <a:noFill/>
          <a:ln w="9525">
            <a:noFill/>
            <a:miter lim="800000"/>
            <a:headEnd/>
            <a:tailEnd/>
          </a:ln>
        </p:spPr>
        <p:txBody>
          <a:bodyPr>
            <a:spAutoFit/>
          </a:bodyPr>
          <a:lstStyle/>
          <a:p>
            <a:pPr>
              <a:spcBef>
                <a:spcPct val="50000"/>
              </a:spcBef>
            </a:pPr>
            <a:r>
              <a:rPr lang="en-US" sz="3200">
                <a:solidFill>
                  <a:srgbClr val="00FF00"/>
                </a:solidFill>
              </a:rPr>
              <a:t>Instead of being on a mountain top, he is 	hiding in a cave</a:t>
            </a: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27652"/>
                                        </p:tgtEl>
                                        <p:attrNameLst>
                                          <p:attrName>style.visibility</p:attrName>
                                        </p:attrNameLst>
                                      </p:cBhvr>
                                      <p:to>
                                        <p:strVal val="visible"/>
                                      </p:to>
                                    </p:set>
                                    <p:animEffect transition="in" filter="barn(inHorizontal)">
                                      <p:cBhvr>
                                        <p:cTn id="7" dur="500"/>
                                        <p:tgtEl>
                                          <p:spTgt spid="2765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7653"/>
                                        </p:tgtEl>
                                        <p:attrNameLst>
                                          <p:attrName>style.visibility</p:attrName>
                                        </p:attrNameLst>
                                      </p:cBhvr>
                                      <p:to>
                                        <p:strVal val="visible"/>
                                      </p:to>
                                    </p:set>
                                    <p:animEffect transition="in" filter="diamond(in)">
                                      <p:cBhvr>
                                        <p:cTn id="12" dur="2000"/>
                                        <p:tgtEl>
                                          <p:spTgt spid="2765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7654"/>
                                        </p:tgtEl>
                                        <p:attrNameLst>
                                          <p:attrName>style.visibility</p:attrName>
                                        </p:attrNameLst>
                                      </p:cBhvr>
                                      <p:to>
                                        <p:strVal val="visible"/>
                                      </p:to>
                                    </p:set>
                                    <p:animEffect transition="in" filter="checkerboard(across)">
                                      <p:cBhvr>
                                        <p:cTn id="17" dur="500"/>
                                        <p:tgtEl>
                                          <p:spTgt spid="27654"/>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27655"/>
                                        </p:tgtEl>
                                        <p:attrNameLst>
                                          <p:attrName>style.visibility</p:attrName>
                                        </p:attrNameLst>
                                      </p:cBhvr>
                                      <p:to>
                                        <p:strVal val="visible"/>
                                      </p:to>
                                    </p:set>
                                    <p:animEffect transition="in" filter="diamond(in)">
                                      <p:cBhvr>
                                        <p:cTn id="22" dur="2000"/>
                                        <p:tgtEl>
                                          <p:spTgt spid="276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p:bldP spid="27653" grpId="0"/>
      <p:bldP spid="27654" grpId="0"/>
      <p:bldP spid="2765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66FF"/>
        </a:solidFill>
        <a:effectLst/>
      </p:bgPr>
    </p:bg>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152400" y="76200"/>
            <a:ext cx="8839200" cy="6427788"/>
          </a:xfrm>
          <a:prstGeom prst="rect">
            <a:avLst/>
          </a:prstGeom>
          <a:solidFill>
            <a:srgbClr val="00FFFF"/>
          </a:solidFill>
          <a:ln w="9525">
            <a:noFill/>
            <a:miter lim="800000"/>
            <a:headEnd/>
            <a:tailEnd/>
          </a:ln>
          <a:effectLst/>
        </p:spPr>
        <p:txBody>
          <a:bodyPr>
            <a:spAutoFit/>
          </a:bodyPr>
          <a:lstStyle/>
          <a:p>
            <a:pPr>
              <a:defRPr/>
            </a:pPr>
            <a:r>
              <a:rPr lang="en-US" sz="3200" b="1">
                <a:effectLst>
                  <a:outerShdw blurRad="38100" dist="38100" dir="2700000" algn="tl">
                    <a:srgbClr val="FFFFFF"/>
                  </a:outerShdw>
                </a:effectLst>
                <a:latin typeface="Maiandra GD" pitchFamily="34" charset="0"/>
              </a:rPr>
              <a:t>19:1-9 Now Ahab told Jezebel all that Elijah had done, and how he had killed all the prophets with the sword. Then Jezebel sent a messenger to Elijah, saying, "So may the gods do to me and even more, if I do not make your life as the life of one of them by tomorrow about this time."  And he was afraid and arose and ran for his life and came to Beersheba, which belongs to Judah, and left his servant there. But he himself went a day's journey into the wilderness, and came and sat down under a juniper tree;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66FF"/>
        </a:solidFill>
        <a:effectLst/>
      </p:bgPr>
    </p:bg>
    <p:spTree>
      <p:nvGrpSpPr>
        <p:cNvPr id="1" name=""/>
        <p:cNvGrpSpPr/>
        <p:nvPr/>
      </p:nvGrpSpPr>
      <p:grpSpPr>
        <a:xfrm>
          <a:off x="0" y="0"/>
          <a:ext cx="0" cy="0"/>
          <a:chOff x="0" y="0"/>
          <a:chExt cx="0" cy="0"/>
        </a:xfrm>
      </p:grpSpPr>
      <p:sp>
        <p:nvSpPr>
          <p:cNvPr id="2050" name="Rectangle 3"/>
          <p:cNvSpPr>
            <a:spLocks noChangeArrowheads="1"/>
          </p:cNvSpPr>
          <p:nvPr/>
        </p:nvSpPr>
        <p:spPr bwMode="auto">
          <a:xfrm>
            <a:off x="2286000" y="3048000"/>
            <a:ext cx="6629400" cy="3200400"/>
          </a:xfrm>
          <a:prstGeom prst="rect">
            <a:avLst/>
          </a:prstGeom>
          <a:solidFill>
            <a:srgbClr val="FF0000"/>
          </a:solidFill>
          <a:ln w="9525">
            <a:noFill/>
            <a:miter lim="800000"/>
            <a:headEnd/>
            <a:tailEnd/>
          </a:ln>
        </p:spPr>
        <p:txBody>
          <a:bodyPr wrap="none" anchor="ctr"/>
          <a:lstStyle/>
          <a:p>
            <a:pPr algn="ctr"/>
            <a:endParaRPr lang="en-US">
              <a:solidFill>
                <a:srgbClr val="FF0000"/>
              </a:solidFill>
            </a:endParaRPr>
          </a:p>
        </p:txBody>
      </p:sp>
      <p:sp>
        <p:nvSpPr>
          <p:cNvPr id="50178" name="Text Box 2"/>
          <p:cNvSpPr txBox="1">
            <a:spLocks noChangeArrowheads="1"/>
          </p:cNvSpPr>
          <p:nvPr/>
        </p:nvSpPr>
        <p:spPr bwMode="auto">
          <a:xfrm>
            <a:off x="533400" y="212725"/>
            <a:ext cx="8153400" cy="5819775"/>
          </a:xfrm>
          <a:prstGeom prst="rect">
            <a:avLst/>
          </a:prstGeom>
          <a:solidFill>
            <a:srgbClr val="00FFFF"/>
          </a:solidFill>
          <a:ln w="12700">
            <a:solidFill>
              <a:schemeClr val="tx1"/>
            </a:solidFill>
            <a:miter lim="800000"/>
            <a:headEnd/>
            <a:tailEnd/>
          </a:ln>
          <a:effectLst/>
        </p:spPr>
        <p:txBody>
          <a:bodyPr>
            <a:spAutoFit/>
          </a:bodyPr>
          <a:lstStyle/>
          <a:p>
            <a:pPr algn="ctr">
              <a:spcBef>
                <a:spcPct val="50000"/>
              </a:spcBef>
              <a:defRPr/>
            </a:pPr>
            <a:r>
              <a:rPr lang="en-US" sz="12500" i="1" dirty="0">
                <a:effectLst>
                  <a:outerShdw blurRad="38100" dist="38100" dir="2700000" algn="tl">
                    <a:srgbClr val="FFFFFF"/>
                  </a:outerShdw>
                </a:effectLst>
                <a:latin typeface="LakeshoreDrive" pitchFamily="2" charset="0"/>
              </a:rPr>
              <a:t>The Two Sides of Elijah</a:t>
            </a: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nodeType="afterEffect">
                                  <p:stCondLst>
                                    <p:cond delay="1500"/>
                                  </p:stCondLst>
                                  <p:iterate type="lt">
                                    <p:tmPct val="10000"/>
                                  </p:iterate>
                                  <p:childTnLst>
                                    <p:set>
                                      <p:cBhvr>
                                        <p:cTn id="6" dur="1" fill="hold">
                                          <p:stCondLst>
                                            <p:cond delay="0"/>
                                          </p:stCondLst>
                                        </p:cTn>
                                        <p:tgtEl>
                                          <p:spTgt spid="50178">
                                            <p:txEl>
                                              <p:pRg st="0" end="0"/>
                                            </p:txEl>
                                          </p:spTgt>
                                        </p:tgtEl>
                                        <p:attrNameLst>
                                          <p:attrName>style.visibility</p:attrName>
                                        </p:attrNameLst>
                                      </p:cBhvr>
                                      <p:to>
                                        <p:strVal val="visible"/>
                                      </p:to>
                                    </p:set>
                                    <p:anim by="(-#ppt_w*2)" calcmode="lin" valueType="num">
                                      <p:cBhvr rctx="PPT">
                                        <p:cTn id="7" dur="1000" autoRev="1" fill="hold">
                                          <p:stCondLst>
                                            <p:cond delay="0"/>
                                          </p:stCondLst>
                                        </p:cTn>
                                        <p:tgtEl>
                                          <p:spTgt spid="50178">
                                            <p:txEl>
                                              <p:pRg st="0" end="0"/>
                                            </p:txEl>
                                          </p:spTgt>
                                        </p:tgtEl>
                                        <p:attrNameLst>
                                          <p:attrName>ppt_w</p:attrName>
                                        </p:attrNameLst>
                                      </p:cBhvr>
                                    </p:anim>
                                    <p:anim by="(#ppt_w*0.50)" calcmode="lin" valueType="num">
                                      <p:cBhvr>
                                        <p:cTn id="8" dur="1000" decel="50000" autoRev="1" fill="hold">
                                          <p:stCondLst>
                                            <p:cond delay="0"/>
                                          </p:stCondLst>
                                        </p:cTn>
                                        <p:tgtEl>
                                          <p:spTgt spid="50178">
                                            <p:txEl>
                                              <p:pRg st="0" end="0"/>
                                            </p:txEl>
                                          </p:spTgt>
                                        </p:tgtEl>
                                        <p:attrNameLst>
                                          <p:attrName>ppt_x</p:attrName>
                                        </p:attrNameLst>
                                      </p:cBhvr>
                                    </p:anim>
                                    <p:anim from="(-#ppt_h/2)" to="(#ppt_y)" calcmode="lin" valueType="num">
                                      <p:cBhvr>
                                        <p:cTn id="9" dur="2000" fill="hold">
                                          <p:stCondLst>
                                            <p:cond delay="0"/>
                                          </p:stCondLst>
                                        </p:cTn>
                                        <p:tgtEl>
                                          <p:spTgt spid="50178">
                                            <p:txEl>
                                              <p:pRg st="0" end="0"/>
                                            </p:txEl>
                                          </p:spTgt>
                                        </p:tgtEl>
                                        <p:attrNameLst>
                                          <p:attrName>ppt_y</p:attrName>
                                        </p:attrNameLst>
                                      </p:cBhvr>
                                    </p:anim>
                                    <p:animRot by="21600000">
                                      <p:cBhvr>
                                        <p:cTn id="10" dur="2000" fill="hold">
                                          <p:stCondLst>
                                            <p:cond delay="0"/>
                                          </p:stCondLst>
                                        </p:cTn>
                                        <p:tgtEl>
                                          <p:spTgt spid="50178">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66FF"/>
        </a:solidFill>
        <a:effectLst/>
      </p:bgPr>
    </p:bg>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152400" y="76200"/>
            <a:ext cx="8839200" cy="5453063"/>
          </a:xfrm>
          <a:prstGeom prst="rect">
            <a:avLst/>
          </a:prstGeom>
          <a:solidFill>
            <a:srgbClr val="00FFFF"/>
          </a:solidFill>
          <a:ln w="9525">
            <a:noFill/>
            <a:miter lim="800000"/>
            <a:headEnd/>
            <a:tailEnd/>
          </a:ln>
          <a:effectLst/>
        </p:spPr>
        <p:txBody>
          <a:bodyPr>
            <a:spAutoFit/>
          </a:bodyPr>
          <a:lstStyle/>
          <a:p>
            <a:pPr>
              <a:defRPr/>
            </a:pPr>
            <a:r>
              <a:rPr lang="en-US" sz="3200" b="1">
                <a:effectLst>
                  <a:outerShdw blurRad="38100" dist="38100" dir="2700000" algn="tl">
                    <a:srgbClr val="FFFFFF"/>
                  </a:outerShdw>
                </a:effectLst>
                <a:latin typeface="Maiandra GD" pitchFamily="34" charset="0"/>
              </a:rPr>
              <a:t>19:1-9 and he requested for himself that he might die, and said, "It is enough; now, O LORD, take my life, for I am not better than my fathers."  And he lay down and slept under a juniper tree; and behold, there was an angel touching him, and he said to him, "Arise, eat."  Then he looked and behold, there was at his head a bread cake baked on hot stones, and a jar of water. So he ate and drank and lay down again.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66FF"/>
        </a:solidFill>
        <a:effectLst/>
      </p:bgPr>
    </p:bg>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152400" y="76200"/>
            <a:ext cx="8915400" cy="5697538"/>
          </a:xfrm>
          <a:prstGeom prst="rect">
            <a:avLst/>
          </a:prstGeom>
          <a:solidFill>
            <a:srgbClr val="00FFFF"/>
          </a:solidFill>
          <a:ln w="9525">
            <a:noFill/>
            <a:miter lim="800000"/>
            <a:headEnd/>
            <a:tailEnd/>
          </a:ln>
          <a:effectLst/>
        </p:spPr>
        <p:txBody>
          <a:bodyPr>
            <a:spAutoFit/>
          </a:bodyPr>
          <a:lstStyle/>
          <a:p>
            <a:pPr>
              <a:defRPr/>
            </a:pPr>
            <a:r>
              <a:rPr lang="en-US" sz="3200" b="1">
                <a:effectLst>
                  <a:outerShdw blurRad="38100" dist="38100" dir="2700000" algn="tl">
                    <a:srgbClr val="FFFFFF"/>
                  </a:outerShdw>
                </a:effectLst>
                <a:latin typeface="Maiandra GD" pitchFamily="34" charset="0"/>
              </a:rPr>
              <a:t>19:1-9 And the angel of the LORD came again a second time and touched him and said, "Arise, eat, because the journey is too great for you." So he arose and ate and drank, and went in the strength of that food forty days and forty nights to Horeb, the mountain of God. </a:t>
            </a:r>
            <a:r>
              <a:rPr lang="en-US" sz="4000" b="1" u="sng">
                <a:effectLst>
                  <a:outerShdw blurRad="38100" dist="38100" dir="2700000" algn="tl">
                    <a:srgbClr val="FFFFFF"/>
                  </a:outerShdw>
                </a:effectLst>
                <a:latin typeface="Maiandra GD" pitchFamily="34" charset="0"/>
              </a:rPr>
              <a:t>Then he came there to a cave, and lodged there</a:t>
            </a:r>
            <a:r>
              <a:rPr lang="en-US" sz="3200" b="1">
                <a:effectLst>
                  <a:outerShdw blurRad="38100" dist="38100" dir="2700000" algn="tl">
                    <a:srgbClr val="FFFFFF"/>
                  </a:outerShdw>
                </a:effectLst>
                <a:latin typeface="Maiandra GD" pitchFamily="34" charset="0"/>
              </a:rPr>
              <a:t>; and behold, the word of the LORD came to him, and He said to him, "What are you doing here, Elijah?"</a:t>
            </a:r>
          </a:p>
        </p:txBody>
      </p:sp>
      <p:pic>
        <p:nvPicPr>
          <p:cNvPr id="25603" name="Picture 4" descr="j0216013"/>
          <p:cNvPicPr>
            <a:picLocks noChangeAspect="1" noChangeArrowheads="1"/>
          </p:cNvPicPr>
          <p:nvPr/>
        </p:nvPicPr>
        <p:blipFill>
          <a:blip r:embed="rId2" cstate="print"/>
          <a:srcRect/>
          <a:stretch>
            <a:fillRect/>
          </a:stretch>
        </p:blipFill>
        <p:spPr bwMode="auto">
          <a:xfrm>
            <a:off x="6248400" y="5257800"/>
            <a:ext cx="2514600" cy="1689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2" descr="560_A_JuiceDrop"/>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9938" name="Text Box 2"/>
          <p:cNvSpPr txBox="1">
            <a:spLocks noChangeArrowheads="1"/>
          </p:cNvSpPr>
          <p:nvPr/>
        </p:nvSpPr>
        <p:spPr bwMode="auto">
          <a:xfrm>
            <a:off x="1981200" y="228600"/>
            <a:ext cx="6172200" cy="592138"/>
          </a:xfrm>
          <a:prstGeom prst="rect">
            <a:avLst/>
          </a:prstGeom>
          <a:solidFill>
            <a:srgbClr val="FFFF00"/>
          </a:solidFill>
          <a:ln w="12700">
            <a:solidFill>
              <a:schemeClr val="tx1"/>
            </a:solidFill>
            <a:miter lim="800000"/>
            <a:headEnd/>
            <a:tailEnd/>
          </a:ln>
          <a:effectLst/>
        </p:spPr>
        <p:txBody>
          <a:bodyPr>
            <a:spAutoFit/>
          </a:bodyPr>
          <a:lstStyle/>
          <a:p>
            <a:pPr algn="ctr">
              <a:spcBef>
                <a:spcPct val="50000"/>
              </a:spcBef>
              <a:defRPr/>
            </a:pPr>
            <a:r>
              <a:rPr lang="en-US" sz="3200" b="1" i="1">
                <a:effectLst>
                  <a:outerShdw blurRad="38100" dist="38100" dir="2700000" algn="tl">
                    <a:srgbClr val="FFFFFF"/>
                  </a:outerShdw>
                </a:effectLst>
                <a:latin typeface="Tahoma" charset="0"/>
              </a:rPr>
              <a:t>His Discouragement</a:t>
            </a:r>
          </a:p>
        </p:txBody>
      </p:sp>
      <p:sp>
        <p:nvSpPr>
          <p:cNvPr id="39939" name="Text Box 3"/>
          <p:cNvSpPr txBox="1">
            <a:spLocks noChangeArrowheads="1"/>
          </p:cNvSpPr>
          <p:nvPr/>
        </p:nvSpPr>
        <p:spPr bwMode="auto">
          <a:xfrm>
            <a:off x="457200" y="1066800"/>
            <a:ext cx="8458200" cy="579438"/>
          </a:xfrm>
          <a:prstGeom prst="rect">
            <a:avLst/>
          </a:prstGeom>
          <a:noFill/>
          <a:ln w="9525">
            <a:noFill/>
            <a:miter lim="800000"/>
            <a:headEnd/>
            <a:tailEnd/>
          </a:ln>
        </p:spPr>
        <p:txBody>
          <a:bodyPr>
            <a:spAutoFit/>
          </a:bodyPr>
          <a:lstStyle/>
          <a:p>
            <a:pPr>
              <a:spcBef>
                <a:spcPct val="50000"/>
              </a:spcBef>
            </a:pPr>
            <a:r>
              <a:rPr lang="en-US" sz="3200">
                <a:solidFill>
                  <a:srgbClr val="FFFFFF"/>
                </a:solidFill>
              </a:rPr>
              <a:t>Came after a mighty victory</a:t>
            </a:r>
          </a:p>
        </p:txBody>
      </p:sp>
      <p:pic>
        <p:nvPicPr>
          <p:cNvPr id="26629" name="Picture 8" descr="Discouraged_man"/>
          <p:cNvPicPr>
            <a:picLocks noChangeAspect="1" noChangeArrowheads="1"/>
          </p:cNvPicPr>
          <p:nvPr/>
        </p:nvPicPr>
        <p:blipFill>
          <a:blip r:embed="rId3" cstate="print"/>
          <a:srcRect/>
          <a:stretch>
            <a:fillRect/>
          </a:stretch>
        </p:blipFill>
        <p:spPr bwMode="auto">
          <a:xfrm>
            <a:off x="76200" y="4491038"/>
            <a:ext cx="2971800" cy="2214562"/>
          </a:xfrm>
          <a:prstGeom prst="rect">
            <a:avLst/>
          </a:prstGeom>
          <a:noFill/>
          <a:ln w="9525">
            <a:noFill/>
            <a:miter lim="800000"/>
            <a:headEnd/>
            <a:tailEnd/>
          </a:ln>
        </p:spPr>
      </p:pic>
      <p:pic>
        <p:nvPicPr>
          <p:cNvPr id="26630" name="Picture 9" descr="Discouraged_man"/>
          <p:cNvPicPr>
            <a:picLocks noChangeAspect="1" noChangeArrowheads="1"/>
          </p:cNvPicPr>
          <p:nvPr/>
        </p:nvPicPr>
        <p:blipFill>
          <a:blip r:embed="rId3" cstate="print"/>
          <a:srcRect/>
          <a:stretch>
            <a:fillRect/>
          </a:stretch>
        </p:blipFill>
        <p:spPr bwMode="auto">
          <a:xfrm>
            <a:off x="3048000" y="4491038"/>
            <a:ext cx="2971800" cy="2214562"/>
          </a:xfrm>
          <a:prstGeom prst="rect">
            <a:avLst/>
          </a:prstGeom>
          <a:noFill/>
          <a:ln w="9525">
            <a:noFill/>
            <a:miter lim="800000"/>
            <a:headEnd/>
            <a:tailEnd/>
          </a:ln>
        </p:spPr>
      </p:pic>
      <p:pic>
        <p:nvPicPr>
          <p:cNvPr id="26631" name="Picture 10" descr="Discouraged_man"/>
          <p:cNvPicPr>
            <a:picLocks noChangeAspect="1" noChangeArrowheads="1"/>
          </p:cNvPicPr>
          <p:nvPr/>
        </p:nvPicPr>
        <p:blipFill>
          <a:blip r:embed="rId3" cstate="print"/>
          <a:srcRect/>
          <a:stretch>
            <a:fillRect/>
          </a:stretch>
        </p:blipFill>
        <p:spPr bwMode="auto">
          <a:xfrm>
            <a:off x="6019800" y="4491038"/>
            <a:ext cx="2971800" cy="2214562"/>
          </a:xfrm>
          <a:prstGeom prst="rect">
            <a:avLst/>
          </a:prstGeom>
          <a:noFill/>
          <a:ln w="9525">
            <a:noFill/>
            <a:miter lim="800000"/>
            <a:headEnd/>
            <a:tailEnd/>
          </a:ln>
        </p:spPr>
      </p:pic>
    </p:spTree>
  </p:cSld>
  <p:clrMapOvr>
    <a:masterClrMapping/>
  </p:clrMapOvr>
  <p:transition spd="slow">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9939"/>
                                        </p:tgtEl>
                                        <p:attrNameLst>
                                          <p:attrName>style.visibility</p:attrName>
                                        </p:attrNameLst>
                                      </p:cBhvr>
                                      <p:to>
                                        <p:strVal val="visible"/>
                                      </p:to>
                                    </p:set>
                                    <p:animEffect transition="in" filter="checkerboard(across)">
                                      <p:cBhvr>
                                        <p:cTn id="7" dur="500"/>
                                        <p:tgtEl>
                                          <p:spTgt spid="399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6" descr="610_A_JuiceDrop"/>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27651" name="Picture 5" descr="p6-depressed"/>
          <p:cNvPicPr>
            <a:picLocks noChangeAspect="1" noChangeArrowheads="1"/>
          </p:cNvPicPr>
          <p:nvPr/>
        </p:nvPicPr>
        <p:blipFill>
          <a:blip r:embed="rId3" cstate="print"/>
          <a:srcRect l="12129" r="4666" b="9160"/>
          <a:stretch>
            <a:fillRect/>
          </a:stretch>
        </p:blipFill>
        <p:spPr bwMode="auto">
          <a:xfrm>
            <a:off x="5105400" y="1233488"/>
            <a:ext cx="3886200" cy="4710112"/>
          </a:xfrm>
          <a:prstGeom prst="rect">
            <a:avLst/>
          </a:prstGeom>
          <a:noFill/>
          <a:ln w="9525">
            <a:noFill/>
            <a:miter lim="800000"/>
            <a:headEnd/>
            <a:tailEnd/>
          </a:ln>
        </p:spPr>
      </p:pic>
      <p:sp>
        <p:nvSpPr>
          <p:cNvPr id="20484" name="Text Box 4"/>
          <p:cNvSpPr txBox="1">
            <a:spLocks noChangeArrowheads="1"/>
          </p:cNvSpPr>
          <p:nvPr/>
        </p:nvSpPr>
        <p:spPr bwMode="auto">
          <a:xfrm>
            <a:off x="304800" y="3962400"/>
            <a:ext cx="5638800" cy="2528888"/>
          </a:xfrm>
          <a:prstGeom prst="rect">
            <a:avLst/>
          </a:prstGeom>
          <a:solidFill>
            <a:srgbClr val="00FFFF"/>
          </a:solidFill>
          <a:ln w="9525">
            <a:noFill/>
            <a:miter lim="800000"/>
            <a:headEnd/>
            <a:tailEnd/>
          </a:ln>
        </p:spPr>
        <p:txBody>
          <a:bodyPr>
            <a:spAutoFit/>
          </a:bodyPr>
          <a:lstStyle/>
          <a:p>
            <a:pPr>
              <a:spcBef>
                <a:spcPct val="50000"/>
              </a:spcBef>
            </a:pPr>
            <a:r>
              <a:rPr lang="en-US" sz="3200"/>
              <a:t>How many have walked away from a marriage and how many have walked away from the Lord, because they were discouraged?</a:t>
            </a:r>
          </a:p>
        </p:txBody>
      </p:sp>
      <p:sp>
        <p:nvSpPr>
          <p:cNvPr id="20483" name="Text Box 3"/>
          <p:cNvSpPr txBox="1">
            <a:spLocks noChangeArrowheads="1"/>
          </p:cNvSpPr>
          <p:nvPr/>
        </p:nvSpPr>
        <p:spPr bwMode="auto">
          <a:xfrm>
            <a:off x="228600" y="1371600"/>
            <a:ext cx="5105400" cy="2528888"/>
          </a:xfrm>
          <a:prstGeom prst="rect">
            <a:avLst/>
          </a:prstGeom>
          <a:noFill/>
          <a:ln w="9525">
            <a:noFill/>
            <a:miter lim="800000"/>
            <a:headEnd/>
            <a:tailEnd/>
          </a:ln>
        </p:spPr>
        <p:txBody>
          <a:bodyPr>
            <a:spAutoFit/>
          </a:bodyPr>
          <a:lstStyle/>
          <a:p>
            <a:pPr>
              <a:spcBef>
                <a:spcPct val="50000"/>
              </a:spcBef>
            </a:pPr>
            <a:r>
              <a:rPr lang="en-US" sz="3200">
                <a:solidFill>
                  <a:srgbClr val="00FF00"/>
                </a:solidFill>
              </a:rPr>
              <a:t>World Health Organization: “Depression will be the leading cause of disability in the developing world by 2020.”</a:t>
            </a:r>
          </a:p>
        </p:txBody>
      </p:sp>
      <p:sp>
        <p:nvSpPr>
          <p:cNvPr id="27654" name="Text Box 2"/>
          <p:cNvSpPr txBox="1">
            <a:spLocks noChangeArrowheads="1"/>
          </p:cNvSpPr>
          <p:nvPr/>
        </p:nvSpPr>
        <p:spPr bwMode="auto">
          <a:xfrm>
            <a:off x="381000" y="152400"/>
            <a:ext cx="8382000" cy="1066800"/>
          </a:xfrm>
          <a:prstGeom prst="rect">
            <a:avLst/>
          </a:prstGeom>
          <a:noFill/>
          <a:ln w="9525">
            <a:noFill/>
            <a:miter lim="800000"/>
            <a:headEnd/>
            <a:tailEnd/>
          </a:ln>
        </p:spPr>
        <p:txBody>
          <a:bodyPr>
            <a:spAutoFit/>
          </a:bodyPr>
          <a:lstStyle/>
          <a:p>
            <a:pPr>
              <a:spcBef>
                <a:spcPct val="50000"/>
              </a:spcBef>
            </a:pPr>
            <a:r>
              <a:rPr lang="en-US" sz="3200">
                <a:solidFill>
                  <a:srgbClr val="FFFF00"/>
                </a:solidFill>
              </a:rPr>
              <a:t>JAMA: “More suffering caused by depression than any other single disease known to man.”</a:t>
            </a: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0483"/>
                                        </p:tgtEl>
                                        <p:attrNameLst>
                                          <p:attrName>style.visibility</p:attrName>
                                        </p:attrNameLst>
                                      </p:cBhvr>
                                      <p:to>
                                        <p:strVal val="visible"/>
                                      </p:to>
                                    </p:set>
                                    <p:animEffect transition="in" filter="diamond(in)">
                                      <p:cBhvr>
                                        <p:cTn id="7" dur="2000"/>
                                        <p:tgtEl>
                                          <p:spTgt spid="20483"/>
                                        </p:tgtEl>
                                      </p:cBhvr>
                                    </p:animEffect>
                                  </p:childTnLst>
                                </p:cTn>
                              </p:par>
                            </p:childTnLst>
                          </p:cTn>
                        </p:par>
                      </p:childTnLst>
                    </p:cTn>
                  </p:par>
                  <p:par>
                    <p:cTn id="8" fill="hold">
                      <p:stCondLst>
                        <p:cond delay="indefinite"/>
                      </p:stCondLst>
                      <p:childTnLst>
                        <p:par>
                          <p:cTn id="9" fill="hold">
                            <p:stCondLst>
                              <p:cond delay="0"/>
                            </p:stCondLst>
                            <p:childTnLst>
                              <p:par>
                                <p:cTn id="10" presetID="35" presetClass="entr" presetSubtype="0" fill="hold" grpId="0" nodeType="clickEffect">
                                  <p:stCondLst>
                                    <p:cond delay="0"/>
                                  </p:stCondLst>
                                  <p:childTnLst>
                                    <p:set>
                                      <p:cBhvr>
                                        <p:cTn id="11" dur="1" fill="hold">
                                          <p:stCondLst>
                                            <p:cond delay="0"/>
                                          </p:stCondLst>
                                        </p:cTn>
                                        <p:tgtEl>
                                          <p:spTgt spid="20484"/>
                                        </p:tgtEl>
                                        <p:attrNameLst>
                                          <p:attrName>style.visibility</p:attrName>
                                        </p:attrNameLst>
                                      </p:cBhvr>
                                      <p:to>
                                        <p:strVal val="visible"/>
                                      </p:to>
                                    </p:set>
                                    <p:animEffect transition="in" filter="fade">
                                      <p:cBhvr>
                                        <p:cTn id="12" dur="2000"/>
                                        <p:tgtEl>
                                          <p:spTgt spid="20484"/>
                                        </p:tgtEl>
                                      </p:cBhvr>
                                    </p:animEffect>
                                    <p:anim calcmode="lin" valueType="num">
                                      <p:cBhvr>
                                        <p:cTn id="13" dur="2000" fill="hold"/>
                                        <p:tgtEl>
                                          <p:spTgt spid="20484"/>
                                        </p:tgtEl>
                                        <p:attrNameLst>
                                          <p:attrName>style.rotation</p:attrName>
                                        </p:attrNameLst>
                                      </p:cBhvr>
                                      <p:tavLst>
                                        <p:tav tm="0">
                                          <p:val>
                                            <p:fltVal val="720"/>
                                          </p:val>
                                        </p:tav>
                                        <p:tav tm="100000">
                                          <p:val>
                                            <p:fltVal val="0"/>
                                          </p:val>
                                        </p:tav>
                                      </p:tavLst>
                                    </p:anim>
                                    <p:anim calcmode="lin" valueType="num">
                                      <p:cBhvr>
                                        <p:cTn id="14" dur="2000" fill="hold"/>
                                        <p:tgtEl>
                                          <p:spTgt spid="20484"/>
                                        </p:tgtEl>
                                        <p:attrNameLst>
                                          <p:attrName>ppt_h</p:attrName>
                                        </p:attrNameLst>
                                      </p:cBhvr>
                                      <p:tavLst>
                                        <p:tav tm="0">
                                          <p:val>
                                            <p:fltVal val="0"/>
                                          </p:val>
                                        </p:tav>
                                        <p:tav tm="100000">
                                          <p:val>
                                            <p:strVal val="#ppt_h"/>
                                          </p:val>
                                        </p:tav>
                                      </p:tavLst>
                                    </p:anim>
                                    <p:anim calcmode="lin" valueType="num">
                                      <p:cBhvr>
                                        <p:cTn id="15" dur="2000" fill="hold"/>
                                        <p:tgtEl>
                                          <p:spTgt spid="2048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animBg="1"/>
      <p:bldP spid="2048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560_A_JuiceDrop"/>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8067" name="Text Box 3"/>
          <p:cNvSpPr txBox="1">
            <a:spLocks noChangeArrowheads="1"/>
          </p:cNvSpPr>
          <p:nvPr/>
        </p:nvSpPr>
        <p:spPr bwMode="auto">
          <a:xfrm>
            <a:off x="1981200" y="228600"/>
            <a:ext cx="6172200" cy="592138"/>
          </a:xfrm>
          <a:prstGeom prst="rect">
            <a:avLst/>
          </a:prstGeom>
          <a:solidFill>
            <a:srgbClr val="FFFF00"/>
          </a:solidFill>
          <a:ln w="12700">
            <a:solidFill>
              <a:schemeClr val="tx1"/>
            </a:solidFill>
            <a:miter lim="800000"/>
            <a:headEnd/>
            <a:tailEnd/>
          </a:ln>
          <a:effectLst/>
        </p:spPr>
        <p:txBody>
          <a:bodyPr>
            <a:spAutoFit/>
          </a:bodyPr>
          <a:lstStyle/>
          <a:p>
            <a:pPr algn="ctr">
              <a:spcBef>
                <a:spcPct val="50000"/>
              </a:spcBef>
              <a:defRPr/>
            </a:pPr>
            <a:r>
              <a:rPr lang="en-US" sz="3200" b="1" i="1">
                <a:effectLst>
                  <a:outerShdw blurRad="38100" dist="38100" dir="2700000" algn="tl">
                    <a:srgbClr val="FFFFFF"/>
                  </a:outerShdw>
                </a:effectLst>
                <a:latin typeface="Tahoma" charset="0"/>
              </a:rPr>
              <a:t>His Discouragement</a:t>
            </a:r>
          </a:p>
        </p:txBody>
      </p:sp>
      <p:sp>
        <p:nvSpPr>
          <p:cNvPr id="28676" name="Text Box 4"/>
          <p:cNvSpPr txBox="1">
            <a:spLocks noChangeArrowheads="1"/>
          </p:cNvSpPr>
          <p:nvPr/>
        </p:nvSpPr>
        <p:spPr bwMode="auto">
          <a:xfrm>
            <a:off x="457200" y="1066800"/>
            <a:ext cx="8458200" cy="579438"/>
          </a:xfrm>
          <a:prstGeom prst="rect">
            <a:avLst/>
          </a:prstGeom>
          <a:noFill/>
          <a:ln w="9525">
            <a:noFill/>
            <a:miter lim="800000"/>
            <a:headEnd/>
            <a:tailEnd/>
          </a:ln>
        </p:spPr>
        <p:txBody>
          <a:bodyPr>
            <a:spAutoFit/>
          </a:bodyPr>
          <a:lstStyle/>
          <a:p>
            <a:pPr>
              <a:spcBef>
                <a:spcPct val="50000"/>
              </a:spcBef>
            </a:pPr>
            <a:r>
              <a:rPr lang="en-US" sz="3200">
                <a:solidFill>
                  <a:srgbClr val="FFFFFF"/>
                </a:solidFill>
              </a:rPr>
              <a:t>Came after a mighty victory</a:t>
            </a:r>
          </a:p>
        </p:txBody>
      </p:sp>
      <p:sp>
        <p:nvSpPr>
          <p:cNvPr id="88069" name="Text Box 5"/>
          <p:cNvSpPr txBox="1">
            <a:spLocks noChangeArrowheads="1"/>
          </p:cNvSpPr>
          <p:nvPr/>
        </p:nvSpPr>
        <p:spPr bwMode="auto">
          <a:xfrm>
            <a:off x="457200" y="1782763"/>
            <a:ext cx="7924800" cy="579437"/>
          </a:xfrm>
          <a:prstGeom prst="rect">
            <a:avLst/>
          </a:prstGeom>
          <a:noFill/>
          <a:ln w="9525">
            <a:noFill/>
            <a:miter lim="800000"/>
            <a:headEnd/>
            <a:tailEnd/>
          </a:ln>
        </p:spPr>
        <p:txBody>
          <a:bodyPr>
            <a:spAutoFit/>
          </a:bodyPr>
          <a:lstStyle/>
          <a:p>
            <a:pPr>
              <a:spcBef>
                <a:spcPct val="50000"/>
              </a:spcBef>
            </a:pPr>
            <a:r>
              <a:rPr lang="en-US" sz="3200">
                <a:solidFill>
                  <a:srgbClr val="FFFFFF"/>
                </a:solidFill>
              </a:rPr>
              <a:t>Caused him inability to deal with a crisis</a:t>
            </a:r>
          </a:p>
        </p:txBody>
      </p:sp>
      <p:sp>
        <p:nvSpPr>
          <p:cNvPr id="88070" name="Text Box 6"/>
          <p:cNvSpPr txBox="1">
            <a:spLocks noChangeArrowheads="1"/>
          </p:cNvSpPr>
          <p:nvPr/>
        </p:nvSpPr>
        <p:spPr bwMode="auto">
          <a:xfrm>
            <a:off x="2057400" y="2438400"/>
            <a:ext cx="5105400" cy="579438"/>
          </a:xfrm>
          <a:prstGeom prst="rect">
            <a:avLst/>
          </a:prstGeom>
          <a:noFill/>
          <a:ln w="9525">
            <a:noFill/>
            <a:miter lim="800000"/>
            <a:headEnd/>
            <a:tailEnd/>
          </a:ln>
        </p:spPr>
        <p:txBody>
          <a:bodyPr>
            <a:spAutoFit/>
          </a:bodyPr>
          <a:lstStyle/>
          <a:p>
            <a:pPr>
              <a:spcBef>
                <a:spcPct val="50000"/>
              </a:spcBef>
              <a:buFontTx/>
              <a:buChar char="•"/>
            </a:pPr>
            <a:r>
              <a:rPr lang="en-US" sz="3200" b="1" i="1">
                <a:solidFill>
                  <a:srgbClr val="00FF00"/>
                </a:solidFill>
              </a:rPr>
              <a:t> Feelings of failure</a:t>
            </a:r>
          </a:p>
        </p:txBody>
      </p:sp>
      <p:sp>
        <p:nvSpPr>
          <p:cNvPr id="88071" name="Text Box 7"/>
          <p:cNvSpPr txBox="1">
            <a:spLocks noChangeArrowheads="1"/>
          </p:cNvSpPr>
          <p:nvPr/>
        </p:nvSpPr>
        <p:spPr bwMode="auto">
          <a:xfrm>
            <a:off x="2057400" y="3078163"/>
            <a:ext cx="4800600" cy="579437"/>
          </a:xfrm>
          <a:prstGeom prst="rect">
            <a:avLst/>
          </a:prstGeom>
          <a:noFill/>
          <a:ln w="9525">
            <a:noFill/>
            <a:miter lim="800000"/>
            <a:headEnd/>
            <a:tailEnd/>
          </a:ln>
        </p:spPr>
        <p:txBody>
          <a:bodyPr>
            <a:spAutoFit/>
          </a:bodyPr>
          <a:lstStyle/>
          <a:p>
            <a:pPr>
              <a:spcBef>
                <a:spcPct val="50000"/>
              </a:spcBef>
              <a:buFontTx/>
              <a:buChar char="•"/>
            </a:pPr>
            <a:r>
              <a:rPr lang="en-US" sz="3200" b="1" i="1">
                <a:solidFill>
                  <a:srgbClr val="00FF00"/>
                </a:solidFill>
              </a:rPr>
              <a:t> Desire to quit</a:t>
            </a:r>
          </a:p>
        </p:txBody>
      </p:sp>
      <p:pic>
        <p:nvPicPr>
          <p:cNvPr id="28680" name="Picture 9" descr="Discouraged_man"/>
          <p:cNvPicPr>
            <a:picLocks noChangeAspect="1" noChangeArrowheads="1"/>
          </p:cNvPicPr>
          <p:nvPr/>
        </p:nvPicPr>
        <p:blipFill>
          <a:blip r:embed="rId3" cstate="print"/>
          <a:srcRect/>
          <a:stretch>
            <a:fillRect/>
          </a:stretch>
        </p:blipFill>
        <p:spPr bwMode="auto">
          <a:xfrm>
            <a:off x="76200" y="4491038"/>
            <a:ext cx="2971800" cy="2214562"/>
          </a:xfrm>
          <a:prstGeom prst="rect">
            <a:avLst/>
          </a:prstGeom>
          <a:noFill/>
          <a:ln w="9525">
            <a:noFill/>
            <a:miter lim="800000"/>
            <a:headEnd/>
            <a:tailEnd/>
          </a:ln>
        </p:spPr>
      </p:pic>
      <p:pic>
        <p:nvPicPr>
          <p:cNvPr id="28681" name="Picture 10" descr="Discouraged_man"/>
          <p:cNvPicPr>
            <a:picLocks noChangeAspect="1" noChangeArrowheads="1"/>
          </p:cNvPicPr>
          <p:nvPr/>
        </p:nvPicPr>
        <p:blipFill>
          <a:blip r:embed="rId3" cstate="print"/>
          <a:srcRect/>
          <a:stretch>
            <a:fillRect/>
          </a:stretch>
        </p:blipFill>
        <p:spPr bwMode="auto">
          <a:xfrm>
            <a:off x="3048000" y="4491038"/>
            <a:ext cx="2971800" cy="2214562"/>
          </a:xfrm>
          <a:prstGeom prst="rect">
            <a:avLst/>
          </a:prstGeom>
          <a:noFill/>
          <a:ln w="9525">
            <a:noFill/>
            <a:miter lim="800000"/>
            <a:headEnd/>
            <a:tailEnd/>
          </a:ln>
        </p:spPr>
      </p:pic>
      <p:pic>
        <p:nvPicPr>
          <p:cNvPr id="28682" name="Picture 11" descr="Discouraged_man"/>
          <p:cNvPicPr>
            <a:picLocks noChangeAspect="1" noChangeArrowheads="1"/>
          </p:cNvPicPr>
          <p:nvPr/>
        </p:nvPicPr>
        <p:blipFill>
          <a:blip r:embed="rId3" cstate="print"/>
          <a:srcRect/>
          <a:stretch>
            <a:fillRect/>
          </a:stretch>
        </p:blipFill>
        <p:spPr bwMode="auto">
          <a:xfrm>
            <a:off x="6019800" y="4491038"/>
            <a:ext cx="2971800" cy="2214562"/>
          </a:xfrm>
          <a:prstGeom prst="rect">
            <a:avLst/>
          </a:prstGeom>
          <a:noFill/>
          <a:ln w="9525">
            <a:noFill/>
            <a:miter lim="800000"/>
            <a:headEnd/>
            <a:tailEnd/>
          </a:ln>
        </p:spPr>
      </p:pic>
    </p:spTree>
  </p:cSld>
  <p:clrMapOvr>
    <a:masterClrMapping/>
  </p:clrMapOvr>
  <p:transition spd="slow">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8069"/>
                                        </p:tgtEl>
                                        <p:attrNameLst>
                                          <p:attrName>style.visibility</p:attrName>
                                        </p:attrNameLst>
                                      </p:cBhvr>
                                      <p:to>
                                        <p:strVal val="visible"/>
                                      </p:to>
                                    </p:set>
                                    <p:animEffect transition="in" filter="checkerboard(across)">
                                      <p:cBhvr>
                                        <p:cTn id="7" dur="500"/>
                                        <p:tgtEl>
                                          <p:spTgt spid="88069"/>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88070"/>
                                        </p:tgtEl>
                                        <p:attrNameLst>
                                          <p:attrName>style.visibility</p:attrName>
                                        </p:attrNameLst>
                                      </p:cBhvr>
                                      <p:to>
                                        <p:strVal val="visible"/>
                                      </p:to>
                                    </p:set>
                                    <p:anim by="(-#ppt_w*2)" calcmode="lin" valueType="num">
                                      <p:cBhvr rctx="PPT">
                                        <p:cTn id="12" dur="500" autoRev="1" fill="hold">
                                          <p:stCondLst>
                                            <p:cond delay="0"/>
                                          </p:stCondLst>
                                        </p:cTn>
                                        <p:tgtEl>
                                          <p:spTgt spid="88070"/>
                                        </p:tgtEl>
                                        <p:attrNameLst>
                                          <p:attrName>ppt_w</p:attrName>
                                        </p:attrNameLst>
                                      </p:cBhvr>
                                    </p:anim>
                                    <p:anim by="(#ppt_w*0.50)" calcmode="lin" valueType="num">
                                      <p:cBhvr>
                                        <p:cTn id="13" dur="500" decel="50000" autoRev="1" fill="hold">
                                          <p:stCondLst>
                                            <p:cond delay="0"/>
                                          </p:stCondLst>
                                        </p:cTn>
                                        <p:tgtEl>
                                          <p:spTgt spid="88070"/>
                                        </p:tgtEl>
                                        <p:attrNameLst>
                                          <p:attrName>ppt_x</p:attrName>
                                        </p:attrNameLst>
                                      </p:cBhvr>
                                    </p:anim>
                                    <p:anim from="(-#ppt_h/2)" to="(#ppt_y)" calcmode="lin" valueType="num">
                                      <p:cBhvr>
                                        <p:cTn id="14" dur="1000" fill="hold">
                                          <p:stCondLst>
                                            <p:cond delay="0"/>
                                          </p:stCondLst>
                                        </p:cTn>
                                        <p:tgtEl>
                                          <p:spTgt spid="88070"/>
                                        </p:tgtEl>
                                        <p:attrNameLst>
                                          <p:attrName>ppt_y</p:attrName>
                                        </p:attrNameLst>
                                      </p:cBhvr>
                                    </p:anim>
                                    <p:animRot by="21600000">
                                      <p:cBhvr>
                                        <p:cTn id="15" dur="1000" fill="hold">
                                          <p:stCondLst>
                                            <p:cond delay="0"/>
                                          </p:stCondLst>
                                        </p:cTn>
                                        <p:tgtEl>
                                          <p:spTgt spid="88070"/>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56" presetClass="entr" presetSubtype="0" fill="hold" grpId="0" nodeType="clickEffect">
                                  <p:stCondLst>
                                    <p:cond delay="0"/>
                                  </p:stCondLst>
                                  <p:iterate type="lt">
                                    <p:tmPct val="10000"/>
                                  </p:iterate>
                                  <p:childTnLst>
                                    <p:set>
                                      <p:cBhvr>
                                        <p:cTn id="19" dur="1" fill="hold">
                                          <p:stCondLst>
                                            <p:cond delay="0"/>
                                          </p:stCondLst>
                                        </p:cTn>
                                        <p:tgtEl>
                                          <p:spTgt spid="88071"/>
                                        </p:tgtEl>
                                        <p:attrNameLst>
                                          <p:attrName>style.visibility</p:attrName>
                                        </p:attrNameLst>
                                      </p:cBhvr>
                                      <p:to>
                                        <p:strVal val="visible"/>
                                      </p:to>
                                    </p:set>
                                    <p:anim by="(-#ppt_w*2)" calcmode="lin" valueType="num">
                                      <p:cBhvr rctx="PPT">
                                        <p:cTn id="20" dur="500" autoRev="1" fill="hold">
                                          <p:stCondLst>
                                            <p:cond delay="0"/>
                                          </p:stCondLst>
                                        </p:cTn>
                                        <p:tgtEl>
                                          <p:spTgt spid="88071"/>
                                        </p:tgtEl>
                                        <p:attrNameLst>
                                          <p:attrName>ppt_w</p:attrName>
                                        </p:attrNameLst>
                                      </p:cBhvr>
                                    </p:anim>
                                    <p:anim by="(#ppt_w*0.50)" calcmode="lin" valueType="num">
                                      <p:cBhvr>
                                        <p:cTn id="21" dur="500" decel="50000" autoRev="1" fill="hold">
                                          <p:stCondLst>
                                            <p:cond delay="0"/>
                                          </p:stCondLst>
                                        </p:cTn>
                                        <p:tgtEl>
                                          <p:spTgt spid="88071"/>
                                        </p:tgtEl>
                                        <p:attrNameLst>
                                          <p:attrName>ppt_x</p:attrName>
                                        </p:attrNameLst>
                                      </p:cBhvr>
                                    </p:anim>
                                    <p:anim from="(-#ppt_h/2)" to="(#ppt_y)" calcmode="lin" valueType="num">
                                      <p:cBhvr>
                                        <p:cTn id="22" dur="1000" fill="hold">
                                          <p:stCondLst>
                                            <p:cond delay="0"/>
                                          </p:stCondLst>
                                        </p:cTn>
                                        <p:tgtEl>
                                          <p:spTgt spid="88071"/>
                                        </p:tgtEl>
                                        <p:attrNameLst>
                                          <p:attrName>ppt_y</p:attrName>
                                        </p:attrNameLst>
                                      </p:cBhvr>
                                    </p:anim>
                                    <p:animRot by="21600000">
                                      <p:cBhvr>
                                        <p:cTn id="23" dur="1000" fill="hold">
                                          <p:stCondLst>
                                            <p:cond delay="0"/>
                                          </p:stCondLst>
                                        </p:cTn>
                                        <p:tgtEl>
                                          <p:spTgt spid="8807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9" grpId="0"/>
      <p:bldP spid="88070" grpId="0"/>
      <p:bldP spid="8807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5" descr="601_A_JuiceDrop"/>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9699" name="Text Box 2"/>
          <p:cNvSpPr txBox="1">
            <a:spLocks noChangeArrowheads="1"/>
          </p:cNvSpPr>
          <p:nvPr/>
        </p:nvSpPr>
        <p:spPr bwMode="auto">
          <a:xfrm>
            <a:off x="304800" y="152400"/>
            <a:ext cx="4648200" cy="2528888"/>
          </a:xfrm>
          <a:prstGeom prst="rect">
            <a:avLst/>
          </a:prstGeom>
          <a:noFill/>
          <a:ln w="9525">
            <a:noFill/>
            <a:miter lim="800000"/>
            <a:headEnd/>
            <a:tailEnd/>
          </a:ln>
        </p:spPr>
        <p:txBody>
          <a:bodyPr>
            <a:spAutoFit/>
          </a:bodyPr>
          <a:lstStyle/>
          <a:p>
            <a:pPr>
              <a:spcBef>
                <a:spcPct val="50000"/>
              </a:spcBef>
            </a:pPr>
            <a:r>
              <a:rPr lang="en-US" sz="3200">
                <a:solidFill>
                  <a:srgbClr val="00FF00"/>
                </a:solidFill>
              </a:rPr>
              <a:t>A pessimist is one who feels bad when he feels good for fear he’ll fear worse when he feels better.”</a:t>
            </a:r>
          </a:p>
        </p:txBody>
      </p:sp>
      <p:sp>
        <p:nvSpPr>
          <p:cNvPr id="19459" name="Text Box 3"/>
          <p:cNvSpPr txBox="1">
            <a:spLocks noChangeArrowheads="1"/>
          </p:cNvSpPr>
          <p:nvPr/>
        </p:nvSpPr>
        <p:spPr bwMode="auto">
          <a:xfrm rot="-708687">
            <a:off x="533400" y="3273425"/>
            <a:ext cx="4267200" cy="2060575"/>
          </a:xfrm>
          <a:prstGeom prst="rect">
            <a:avLst/>
          </a:prstGeom>
          <a:solidFill>
            <a:schemeClr val="bg1"/>
          </a:solidFill>
          <a:ln w="19050">
            <a:solidFill>
              <a:schemeClr val="tx1"/>
            </a:solidFill>
            <a:miter lim="800000"/>
            <a:headEnd/>
            <a:tailEnd/>
          </a:ln>
        </p:spPr>
        <p:txBody>
          <a:bodyPr>
            <a:spAutoFit/>
          </a:bodyPr>
          <a:lstStyle/>
          <a:p>
            <a:pPr>
              <a:spcBef>
                <a:spcPct val="50000"/>
              </a:spcBef>
            </a:pPr>
            <a:r>
              <a:rPr lang="en-US" sz="3200" i="1"/>
              <a:t>A pessimist is one who smells the flowers and looks around for the coffin.</a:t>
            </a:r>
          </a:p>
        </p:txBody>
      </p:sp>
      <p:pic>
        <p:nvPicPr>
          <p:cNvPr id="29701" name="Picture 4" descr="crying"/>
          <p:cNvPicPr>
            <a:picLocks noChangeAspect="1" noChangeArrowheads="1"/>
          </p:cNvPicPr>
          <p:nvPr/>
        </p:nvPicPr>
        <p:blipFill>
          <a:blip r:embed="rId3" cstate="print"/>
          <a:srcRect/>
          <a:stretch>
            <a:fillRect/>
          </a:stretch>
        </p:blipFill>
        <p:spPr bwMode="auto">
          <a:xfrm>
            <a:off x="5029200" y="381000"/>
            <a:ext cx="3798888" cy="5105400"/>
          </a:xfrm>
          <a:prstGeom prst="rect">
            <a:avLst/>
          </a:prstGeom>
          <a:noFill/>
          <a:ln w="9525">
            <a:noFill/>
            <a:miter lim="800000"/>
            <a:headEnd/>
            <a:tailEnd/>
          </a:ln>
        </p:spPr>
      </p:pic>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19459"/>
                                        </p:tgtEl>
                                        <p:attrNameLst>
                                          <p:attrName>style.visibility</p:attrName>
                                        </p:attrNameLst>
                                      </p:cBhvr>
                                      <p:to>
                                        <p:strVal val="visible"/>
                                      </p:to>
                                    </p:set>
                                    <p:anim calcmode="lin" valueType="num">
                                      <p:cBhvr>
                                        <p:cTn id="7" dur="1000" fill="hold"/>
                                        <p:tgtEl>
                                          <p:spTgt spid="19459"/>
                                        </p:tgtEl>
                                        <p:attrNameLst>
                                          <p:attrName>ppt_w</p:attrName>
                                        </p:attrNameLst>
                                      </p:cBhvr>
                                      <p:tavLst>
                                        <p:tav tm="0">
                                          <p:val>
                                            <p:fltVal val="0"/>
                                          </p:val>
                                        </p:tav>
                                        <p:tav tm="100000">
                                          <p:val>
                                            <p:strVal val="#ppt_w"/>
                                          </p:val>
                                        </p:tav>
                                      </p:tavLst>
                                    </p:anim>
                                    <p:anim calcmode="lin" valueType="num">
                                      <p:cBhvr>
                                        <p:cTn id="8" dur="1000" fill="hold"/>
                                        <p:tgtEl>
                                          <p:spTgt spid="19459"/>
                                        </p:tgtEl>
                                        <p:attrNameLst>
                                          <p:attrName>ppt_h</p:attrName>
                                        </p:attrNameLst>
                                      </p:cBhvr>
                                      <p:tavLst>
                                        <p:tav tm="0">
                                          <p:val>
                                            <p:fltVal val="0"/>
                                          </p:val>
                                        </p:tav>
                                        <p:tav tm="100000">
                                          <p:val>
                                            <p:strVal val="#ppt_h"/>
                                          </p:val>
                                        </p:tav>
                                      </p:tavLst>
                                    </p:anim>
                                    <p:anim calcmode="lin" valueType="num">
                                      <p:cBhvr>
                                        <p:cTn id="9" dur="1000" fill="hold"/>
                                        <p:tgtEl>
                                          <p:spTgt spid="19459"/>
                                        </p:tgtEl>
                                        <p:attrNameLst>
                                          <p:attrName>style.rotation</p:attrName>
                                        </p:attrNameLst>
                                      </p:cBhvr>
                                      <p:tavLst>
                                        <p:tav tm="0">
                                          <p:val>
                                            <p:fltVal val="90"/>
                                          </p:val>
                                        </p:tav>
                                        <p:tav tm="100000">
                                          <p:val>
                                            <p:fltVal val="0"/>
                                          </p:val>
                                        </p:tav>
                                      </p:tavLst>
                                    </p:anim>
                                    <p:animEffect transition="in" filter="fade">
                                      <p:cBhvr>
                                        <p:cTn id="10" dur="1000"/>
                                        <p:tgtEl>
                                          <p:spTgt spid="19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560_A_JuiceDrop"/>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7043" name="Text Box 3"/>
          <p:cNvSpPr txBox="1">
            <a:spLocks noChangeArrowheads="1"/>
          </p:cNvSpPr>
          <p:nvPr/>
        </p:nvSpPr>
        <p:spPr bwMode="auto">
          <a:xfrm>
            <a:off x="1981200" y="228600"/>
            <a:ext cx="6172200" cy="592138"/>
          </a:xfrm>
          <a:prstGeom prst="rect">
            <a:avLst/>
          </a:prstGeom>
          <a:solidFill>
            <a:srgbClr val="FFFF00"/>
          </a:solidFill>
          <a:ln w="12700">
            <a:solidFill>
              <a:schemeClr val="tx1"/>
            </a:solidFill>
            <a:miter lim="800000"/>
            <a:headEnd/>
            <a:tailEnd/>
          </a:ln>
          <a:effectLst/>
        </p:spPr>
        <p:txBody>
          <a:bodyPr>
            <a:spAutoFit/>
          </a:bodyPr>
          <a:lstStyle/>
          <a:p>
            <a:pPr algn="ctr">
              <a:spcBef>
                <a:spcPct val="50000"/>
              </a:spcBef>
              <a:defRPr/>
            </a:pPr>
            <a:r>
              <a:rPr lang="en-US" sz="3200" b="1" i="1">
                <a:effectLst>
                  <a:outerShdw blurRad="38100" dist="38100" dir="2700000" algn="tl">
                    <a:srgbClr val="FFFFFF"/>
                  </a:outerShdw>
                </a:effectLst>
                <a:latin typeface="Tahoma" charset="0"/>
              </a:rPr>
              <a:t>His Discouragement</a:t>
            </a:r>
          </a:p>
        </p:txBody>
      </p:sp>
      <p:sp>
        <p:nvSpPr>
          <p:cNvPr id="30724" name="Text Box 4"/>
          <p:cNvSpPr txBox="1">
            <a:spLocks noChangeArrowheads="1"/>
          </p:cNvSpPr>
          <p:nvPr/>
        </p:nvSpPr>
        <p:spPr bwMode="auto">
          <a:xfrm>
            <a:off x="457200" y="1066800"/>
            <a:ext cx="8458200" cy="579438"/>
          </a:xfrm>
          <a:prstGeom prst="rect">
            <a:avLst/>
          </a:prstGeom>
          <a:noFill/>
          <a:ln w="9525">
            <a:noFill/>
            <a:miter lim="800000"/>
            <a:headEnd/>
            <a:tailEnd/>
          </a:ln>
        </p:spPr>
        <p:txBody>
          <a:bodyPr>
            <a:spAutoFit/>
          </a:bodyPr>
          <a:lstStyle/>
          <a:p>
            <a:pPr>
              <a:spcBef>
                <a:spcPct val="50000"/>
              </a:spcBef>
            </a:pPr>
            <a:r>
              <a:rPr lang="en-US" sz="3200">
                <a:solidFill>
                  <a:srgbClr val="FFFFFF"/>
                </a:solidFill>
              </a:rPr>
              <a:t>Came after a mighty victory</a:t>
            </a:r>
          </a:p>
        </p:txBody>
      </p:sp>
      <p:sp>
        <p:nvSpPr>
          <p:cNvPr id="30725" name="Text Box 5"/>
          <p:cNvSpPr txBox="1">
            <a:spLocks noChangeArrowheads="1"/>
          </p:cNvSpPr>
          <p:nvPr/>
        </p:nvSpPr>
        <p:spPr bwMode="auto">
          <a:xfrm>
            <a:off x="457200" y="1782763"/>
            <a:ext cx="7924800" cy="579437"/>
          </a:xfrm>
          <a:prstGeom prst="rect">
            <a:avLst/>
          </a:prstGeom>
          <a:noFill/>
          <a:ln w="9525">
            <a:noFill/>
            <a:miter lim="800000"/>
            <a:headEnd/>
            <a:tailEnd/>
          </a:ln>
        </p:spPr>
        <p:txBody>
          <a:bodyPr>
            <a:spAutoFit/>
          </a:bodyPr>
          <a:lstStyle/>
          <a:p>
            <a:pPr>
              <a:spcBef>
                <a:spcPct val="50000"/>
              </a:spcBef>
            </a:pPr>
            <a:r>
              <a:rPr lang="en-US" sz="3200">
                <a:solidFill>
                  <a:srgbClr val="FFFFFF"/>
                </a:solidFill>
              </a:rPr>
              <a:t>Caused him inability to deal with a crisis</a:t>
            </a:r>
          </a:p>
        </p:txBody>
      </p:sp>
      <p:sp>
        <p:nvSpPr>
          <p:cNvPr id="30726" name="Text Box 6"/>
          <p:cNvSpPr txBox="1">
            <a:spLocks noChangeArrowheads="1"/>
          </p:cNvSpPr>
          <p:nvPr/>
        </p:nvSpPr>
        <p:spPr bwMode="auto">
          <a:xfrm>
            <a:off x="2057400" y="2438400"/>
            <a:ext cx="5105400" cy="579438"/>
          </a:xfrm>
          <a:prstGeom prst="rect">
            <a:avLst/>
          </a:prstGeom>
          <a:noFill/>
          <a:ln w="9525">
            <a:noFill/>
            <a:miter lim="800000"/>
            <a:headEnd/>
            <a:tailEnd/>
          </a:ln>
        </p:spPr>
        <p:txBody>
          <a:bodyPr>
            <a:spAutoFit/>
          </a:bodyPr>
          <a:lstStyle/>
          <a:p>
            <a:pPr>
              <a:spcBef>
                <a:spcPct val="50000"/>
              </a:spcBef>
              <a:buFontTx/>
              <a:buChar char="•"/>
            </a:pPr>
            <a:r>
              <a:rPr lang="en-US" sz="3200" b="1" i="1">
                <a:solidFill>
                  <a:srgbClr val="00FF00"/>
                </a:solidFill>
              </a:rPr>
              <a:t> Feelings of failure</a:t>
            </a:r>
          </a:p>
        </p:txBody>
      </p:sp>
      <p:sp>
        <p:nvSpPr>
          <p:cNvPr id="30727" name="Text Box 7"/>
          <p:cNvSpPr txBox="1">
            <a:spLocks noChangeArrowheads="1"/>
          </p:cNvSpPr>
          <p:nvPr/>
        </p:nvSpPr>
        <p:spPr bwMode="auto">
          <a:xfrm>
            <a:off x="2057400" y="3078163"/>
            <a:ext cx="4800600" cy="579437"/>
          </a:xfrm>
          <a:prstGeom prst="rect">
            <a:avLst/>
          </a:prstGeom>
          <a:noFill/>
          <a:ln w="9525">
            <a:noFill/>
            <a:miter lim="800000"/>
            <a:headEnd/>
            <a:tailEnd/>
          </a:ln>
        </p:spPr>
        <p:txBody>
          <a:bodyPr>
            <a:spAutoFit/>
          </a:bodyPr>
          <a:lstStyle/>
          <a:p>
            <a:pPr>
              <a:spcBef>
                <a:spcPct val="50000"/>
              </a:spcBef>
              <a:buFontTx/>
              <a:buChar char="•"/>
            </a:pPr>
            <a:r>
              <a:rPr lang="en-US" sz="3200" b="1" i="1">
                <a:solidFill>
                  <a:srgbClr val="00FF00"/>
                </a:solidFill>
              </a:rPr>
              <a:t> Desire to quit</a:t>
            </a:r>
          </a:p>
        </p:txBody>
      </p:sp>
      <p:sp>
        <p:nvSpPr>
          <p:cNvPr id="87048" name="Text Box 8"/>
          <p:cNvSpPr txBox="1">
            <a:spLocks noChangeArrowheads="1"/>
          </p:cNvSpPr>
          <p:nvPr/>
        </p:nvSpPr>
        <p:spPr bwMode="auto">
          <a:xfrm>
            <a:off x="533400" y="3763963"/>
            <a:ext cx="6248400" cy="579437"/>
          </a:xfrm>
          <a:prstGeom prst="rect">
            <a:avLst/>
          </a:prstGeom>
          <a:noFill/>
          <a:ln w="9525">
            <a:noFill/>
            <a:miter lim="800000"/>
            <a:headEnd/>
            <a:tailEnd/>
          </a:ln>
        </p:spPr>
        <p:txBody>
          <a:bodyPr>
            <a:spAutoFit/>
          </a:bodyPr>
          <a:lstStyle/>
          <a:p>
            <a:pPr>
              <a:spcBef>
                <a:spcPct val="50000"/>
              </a:spcBef>
            </a:pPr>
            <a:r>
              <a:rPr lang="en-US" sz="3200">
                <a:solidFill>
                  <a:schemeClr val="bg1"/>
                </a:solidFill>
              </a:rPr>
              <a:t>Led to isolation</a:t>
            </a:r>
          </a:p>
        </p:txBody>
      </p:sp>
      <p:pic>
        <p:nvPicPr>
          <p:cNvPr id="30729" name="Picture 9" descr="Discouraged_man"/>
          <p:cNvPicPr>
            <a:picLocks noChangeAspect="1" noChangeArrowheads="1"/>
          </p:cNvPicPr>
          <p:nvPr/>
        </p:nvPicPr>
        <p:blipFill>
          <a:blip r:embed="rId3" cstate="print"/>
          <a:srcRect/>
          <a:stretch>
            <a:fillRect/>
          </a:stretch>
        </p:blipFill>
        <p:spPr bwMode="auto">
          <a:xfrm>
            <a:off x="76200" y="4491038"/>
            <a:ext cx="2971800" cy="2214562"/>
          </a:xfrm>
          <a:prstGeom prst="rect">
            <a:avLst/>
          </a:prstGeom>
          <a:noFill/>
          <a:ln w="9525">
            <a:noFill/>
            <a:miter lim="800000"/>
            <a:headEnd/>
            <a:tailEnd/>
          </a:ln>
        </p:spPr>
      </p:pic>
      <p:pic>
        <p:nvPicPr>
          <p:cNvPr id="30730" name="Picture 10" descr="Discouraged_man"/>
          <p:cNvPicPr>
            <a:picLocks noChangeAspect="1" noChangeArrowheads="1"/>
          </p:cNvPicPr>
          <p:nvPr/>
        </p:nvPicPr>
        <p:blipFill>
          <a:blip r:embed="rId3" cstate="print"/>
          <a:srcRect/>
          <a:stretch>
            <a:fillRect/>
          </a:stretch>
        </p:blipFill>
        <p:spPr bwMode="auto">
          <a:xfrm>
            <a:off x="3048000" y="4491038"/>
            <a:ext cx="2971800" cy="2214562"/>
          </a:xfrm>
          <a:prstGeom prst="rect">
            <a:avLst/>
          </a:prstGeom>
          <a:noFill/>
          <a:ln w="9525">
            <a:noFill/>
            <a:miter lim="800000"/>
            <a:headEnd/>
            <a:tailEnd/>
          </a:ln>
        </p:spPr>
      </p:pic>
      <p:pic>
        <p:nvPicPr>
          <p:cNvPr id="30731" name="Picture 11" descr="Discouraged_man"/>
          <p:cNvPicPr>
            <a:picLocks noChangeAspect="1" noChangeArrowheads="1"/>
          </p:cNvPicPr>
          <p:nvPr/>
        </p:nvPicPr>
        <p:blipFill>
          <a:blip r:embed="rId3" cstate="print"/>
          <a:srcRect/>
          <a:stretch>
            <a:fillRect/>
          </a:stretch>
        </p:blipFill>
        <p:spPr bwMode="auto">
          <a:xfrm>
            <a:off x="6019800" y="4491038"/>
            <a:ext cx="2971800" cy="2214562"/>
          </a:xfrm>
          <a:prstGeom prst="rect">
            <a:avLst/>
          </a:prstGeom>
          <a:noFill/>
          <a:ln w="9525">
            <a:noFill/>
            <a:miter lim="800000"/>
            <a:headEnd/>
            <a:tailEnd/>
          </a:ln>
        </p:spPr>
      </p:pic>
    </p:spTree>
  </p:cSld>
  <p:clrMapOvr>
    <a:masterClrMapping/>
  </p:clrMapOvr>
  <p:transition spd="slow">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7048">
                                            <p:txEl>
                                              <p:pRg st="0" end="0"/>
                                            </p:txEl>
                                          </p:spTgt>
                                        </p:tgtEl>
                                        <p:attrNameLst>
                                          <p:attrName>style.visibility</p:attrName>
                                        </p:attrNameLst>
                                      </p:cBhvr>
                                      <p:to>
                                        <p:strVal val="visible"/>
                                      </p:to>
                                    </p:set>
                                    <p:animEffect transition="in" filter="checkerboard(across)">
                                      <p:cBhvr>
                                        <p:cTn id="7" dur="500"/>
                                        <p:tgtEl>
                                          <p:spTgt spid="8704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ChangeArrowheads="1"/>
          </p:cNvSpPr>
          <p:nvPr/>
        </p:nvSpPr>
        <p:spPr bwMode="auto">
          <a:xfrm>
            <a:off x="4267200" y="0"/>
            <a:ext cx="4953000" cy="68580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31747" name="Text Box 5"/>
          <p:cNvSpPr txBox="1">
            <a:spLocks noChangeArrowheads="1"/>
          </p:cNvSpPr>
          <p:nvPr/>
        </p:nvSpPr>
        <p:spPr bwMode="auto">
          <a:xfrm>
            <a:off x="304800" y="228600"/>
            <a:ext cx="3581400" cy="720725"/>
          </a:xfrm>
          <a:prstGeom prst="rect">
            <a:avLst/>
          </a:prstGeom>
          <a:noFill/>
          <a:ln w="19050">
            <a:solidFill>
              <a:schemeClr val="tx1"/>
            </a:solidFill>
            <a:miter lim="800000"/>
            <a:headEnd/>
            <a:tailEnd/>
          </a:ln>
        </p:spPr>
        <p:txBody>
          <a:bodyPr>
            <a:spAutoFit/>
          </a:bodyPr>
          <a:lstStyle/>
          <a:p>
            <a:pPr algn="ctr">
              <a:spcBef>
                <a:spcPct val="50000"/>
              </a:spcBef>
            </a:pPr>
            <a:r>
              <a:rPr lang="en-US" sz="4000">
                <a:latin typeface="HighNoon" pitchFamily="2" charset="0"/>
              </a:rPr>
              <a:t>Chapter 18</a:t>
            </a:r>
          </a:p>
        </p:txBody>
      </p:sp>
      <p:sp>
        <p:nvSpPr>
          <p:cNvPr id="31748" name="Text Box 6"/>
          <p:cNvSpPr txBox="1">
            <a:spLocks noChangeArrowheads="1"/>
          </p:cNvSpPr>
          <p:nvPr/>
        </p:nvSpPr>
        <p:spPr bwMode="auto">
          <a:xfrm>
            <a:off x="4648200" y="228600"/>
            <a:ext cx="3962400" cy="720725"/>
          </a:xfrm>
          <a:prstGeom prst="rect">
            <a:avLst/>
          </a:prstGeom>
          <a:noFill/>
          <a:ln w="19050">
            <a:solidFill>
              <a:srgbClr val="FFFFFF"/>
            </a:solidFill>
            <a:miter lim="800000"/>
            <a:headEnd/>
            <a:tailEnd/>
          </a:ln>
        </p:spPr>
        <p:txBody>
          <a:bodyPr>
            <a:spAutoFit/>
          </a:bodyPr>
          <a:lstStyle/>
          <a:p>
            <a:pPr algn="ctr">
              <a:spcBef>
                <a:spcPct val="50000"/>
              </a:spcBef>
            </a:pPr>
            <a:r>
              <a:rPr lang="en-US" sz="4000">
                <a:solidFill>
                  <a:schemeClr val="bg1"/>
                </a:solidFill>
                <a:latin typeface="HighNoon" pitchFamily="2" charset="0"/>
              </a:rPr>
              <a:t>Chapter 19</a:t>
            </a:r>
          </a:p>
        </p:txBody>
      </p:sp>
      <p:sp>
        <p:nvSpPr>
          <p:cNvPr id="89095" name="Text Box 7"/>
          <p:cNvSpPr txBox="1">
            <a:spLocks noChangeArrowheads="1"/>
          </p:cNvSpPr>
          <p:nvPr/>
        </p:nvSpPr>
        <p:spPr bwMode="auto">
          <a:xfrm>
            <a:off x="76200" y="1143000"/>
            <a:ext cx="4267200" cy="1066800"/>
          </a:xfrm>
          <a:prstGeom prst="rect">
            <a:avLst/>
          </a:prstGeom>
          <a:noFill/>
          <a:ln w="9525">
            <a:noFill/>
            <a:miter lim="800000"/>
            <a:headEnd/>
            <a:tailEnd/>
          </a:ln>
        </p:spPr>
        <p:txBody>
          <a:bodyPr>
            <a:spAutoFit/>
          </a:bodyPr>
          <a:lstStyle/>
          <a:p>
            <a:pPr>
              <a:spcBef>
                <a:spcPct val="50000"/>
              </a:spcBef>
            </a:pPr>
            <a:r>
              <a:rPr lang="en-US" sz="3200" i="1"/>
              <a:t>Stand up, stand up for 	Jesus</a:t>
            </a:r>
          </a:p>
        </p:txBody>
      </p:sp>
      <p:sp>
        <p:nvSpPr>
          <p:cNvPr id="89096" name="Text Box 8"/>
          <p:cNvSpPr txBox="1">
            <a:spLocks noChangeArrowheads="1"/>
          </p:cNvSpPr>
          <p:nvPr/>
        </p:nvSpPr>
        <p:spPr bwMode="auto">
          <a:xfrm>
            <a:off x="4419600" y="1143000"/>
            <a:ext cx="4724400" cy="579438"/>
          </a:xfrm>
          <a:prstGeom prst="rect">
            <a:avLst/>
          </a:prstGeom>
          <a:noFill/>
          <a:ln w="9525">
            <a:noFill/>
            <a:miter lim="800000"/>
            <a:headEnd/>
            <a:tailEnd/>
          </a:ln>
        </p:spPr>
        <p:txBody>
          <a:bodyPr>
            <a:spAutoFit/>
          </a:bodyPr>
          <a:lstStyle/>
          <a:p>
            <a:pPr algn="ctr">
              <a:spcBef>
                <a:spcPct val="50000"/>
              </a:spcBef>
            </a:pPr>
            <a:r>
              <a:rPr lang="en-US" sz="3200" i="1">
                <a:solidFill>
                  <a:schemeClr val="bg1"/>
                </a:solidFill>
              </a:rPr>
              <a:t>Does Jesus care?</a:t>
            </a:r>
          </a:p>
        </p:txBody>
      </p:sp>
      <p:sp>
        <p:nvSpPr>
          <p:cNvPr id="89097" name="Text Box 9"/>
          <p:cNvSpPr txBox="1">
            <a:spLocks noChangeArrowheads="1"/>
          </p:cNvSpPr>
          <p:nvPr/>
        </p:nvSpPr>
        <p:spPr bwMode="auto">
          <a:xfrm>
            <a:off x="76200" y="2819400"/>
            <a:ext cx="4419600" cy="579438"/>
          </a:xfrm>
          <a:prstGeom prst="rect">
            <a:avLst/>
          </a:prstGeom>
          <a:noFill/>
          <a:ln w="9525">
            <a:noFill/>
            <a:miter lim="800000"/>
            <a:headEnd/>
            <a:tailEnd/>
          </a:ln>
        </p:spPr>
        <p:txBody>
          <a:bodyPr>
            <a:spAutoFit/>
          </a:bodyPr>
          <a:lstStyle/>
          <a:p>
            <a:pPr>
              <a:spcBef>
                <a:spcPct val="50000"/>
              </a:spcBef>
            </a:pPr>
            <a:r>
              <a:rPr lang="en-US" sz="3200" i="1"/>
              <a:t>Soldiers of Christ arise</a:t>
            </a:r>
          </a:p>
        </p:txBody>
      </p:sp>
      <p:sp>
        <p:nvSpPr>
          <p:cNvPr id="89098" name="Text Box 10"/>
          <p:cNvSpPr txBox="1">
            <a:spLocks noChangeArrowheads="1"/>
          </p:cNvSpPr>
          <p:nvPr/>
        </p:nvSpPr>
        <p:spPr bwMode="auto">
          <a:xfrm>
            <a:off x="4343400" y="2819400"/>
            <a:ext cx="4724400" cy="1066800"/>
          </a:xfrm>
          <a:prstGeom prst="rect">
            <a:avLst/>
          </a:prstGeom>
          <a:noFill/>
          <a:ln w="9525">
            <a:noFill/>
            <a:miter lim="800000"/>
            <a:headEnd/>
            <a:tailEnd/>
          </a:ln>
        </p:spPr>
        <p:txBody>
          <a:bodyPr>
            <a:spAutoFit/>
          </a:bodyPr>
          <a:lstStyle/>
          <a:p>
            <a:pPr>
              <a:spcBef>
                <a:spcPct val="50000"/>
              </a:spcBef>
            </a:pPr>
            <a:r>
              <a:rPr lang="en-US" sz="3200" i="1">
                <a:solidFill>
                  <a:schemeClr val="bg1"/>
                </a:solidFill>
              </a:rPr>
              <a:t>When my love for Christ 	grows weak…</a:t>
            </a:r>
          </a:p>
        </p:txBody>
      </p:sp>
      <p:sp>
        <p:nvSpPr>
          <p:cNvPr id="89099" name="Text Box 11"/>
          <p:cNvSpPr txBox="1">
            <a:spLocks noChangeArrowheads="1"/>
          </p:cNvSpPr>
          <p:nvPr/>
        </p:nvSpPr>
        <p:spPr bwMode="auto">
          <a:xfrm>
            <a:off x="152400" y="4495800"/>
            <a:ext cx="4343400" cy="1066800"/>
          </a:xfrm>
          <a:prstGeom prst="rect">
            <a:avLst/>
          </a:prstGeom>
          <a:noFill/>
          <a:ln w="9525">
            <a:noFill/>
            <a:miter lim="800000"/>
            <a:headEnd/>
            <a:tailEnd/>
          </a:ln>
        </p:spPr>
        <p:txBody>
          <a:bodyPr>
            <a:spAutoFit/>
          </a:bodyPr>
          <a:lstStyle/>
          <a:p>
            <a:pPr>
              <a:spcBef>
                <a:spcPct val="50000"/>
              </a:spcBef>
            </a:pPr>
            <a:r>
              <a:rPr lang="en-US" sz="3200" i="1"/>
              <a:t>Dare to stand like 	Joshua</a:t>
            </a:r>
          </a:p>
        </p:txBody>
      </p:sp>
      <p:sp>
        <p:nvSpPr>
          <p:cNvPr id="89100" name="Text Box 12"/>
          <p:cNvSpPr txBox="1">
            <a:spLocks noChangeArrowheads="1"/>
          </p:cNvSpPr>
          <p:nvPr/>
        </p:nvSpPr>
        <p:spPr bwMode="auto">
          <a:xfrm>
            <a:off x="3962400" y="4495800"/>
            <a:ext cx="4800600" cy="1066800"/>
          </a:xfrm>
          <a:prstGeom prst="rect">
            <a:avLst/>
          </a:prstGeom>
          <a:noFill/>
          <a:ln w="9525">
            <a:noFill/>
            <a:miter lim="800000"/>
            <a:headEnd/>
            <a:tailEnd/>
          </a:ln>
        </p:spPr>
        <p:txBody>
          <a:bodyPr>
            <a:spAutoFit/>
          </a:bodyPr>
          <a:lstStyle/>
          <a:p>
            <a:pPr algn="ctr">
              <a:spcBef>
                <a:spcPct val="50000"/>
              </a:spcBef>
            </a:pPr>
            <a:r>
              <a:rPr lang="en-US" sz="3200" i="1">
                <a:solidFill>
                  <a:schemeClr val="bg1"/>
                </a:solidFill>
              </a:rPr>
              <a:t>When the way groweth drear…</a:t>
            </a:r>
          </a:p>
        </p:txBody>
      </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89095"/>
                                        </p:tgtEl>
                                        <p:attrNameLst>
                                          <p:attrName>style.visibility</p:attrName>
                                        </p:attrNameLst>
                                      </p:cBhvr>
                                      <p:to>
                                        <p:strVal val="visible"/>
                                      </p:to>
                                    </p:set>
                                    <p:anim calcmode="lin" valueType="num">
                                      <p:cBhvr>
                                        <p:cTn id="7" dur="1000" fill="hold"/>
                                        <p:tgtEl>
                                          <p:spTgt spid="89095"/>
                                        </p:tgtEl>
                                        <p:attrNameLst>
                                          <p:attrName>ppt_w</p:attrName>
                                        </p:attrNameLst>
                                      </p:cBhvr>
                                      <p:tavLst>
                                        <p:tav tm="0">
                                          <p:val>
                                            <p:fltVal val="0"/>
                                          </p:val>
                                        </p:tav>
                                        <p:tav tm="100000">
                                          <p:val>
                                            <p:strVal val="#ppt_w"/>
                                          </p:val>
                                        </p:tav>
                                      </p:tavLst>
                                    </p:anim>
                                    <p:anim calcmode="lin" valueType="num">
                                      <p:cBhvr>
                                        <p:cTn id="8" dur="1000" fill="hold"/>
                                        <p:tgtEl>
                                          <p:spTgt spid="89095"/>
                                        </p:tgtEl>
                                        <p:attrNameLst>
                                          <p:attrName>ppt_h</p:attrName>
                                        </p:attrNameLst>
                                      </p:cBhvr>
                                      <p:tavLst>
                                        <p:tav tm="0">
                                          <p:val>
                                            <p:fltVal val="0"/>
                                          </p:val>
                                        </p:tav>
                                        <p:tav tm="100000">
                                          <p:val>
                                            <p:strVal val="#ppt_h"/>
                                          </p:val>
                                        </p:tav>
                                      </p:tavLst>
                                    </p:anim>
                                    <p:anim calcmode="lin" valueType="num">
                                      <p:cBhvr>
                                        <p:cTn id="9" dur="1000" fill="hold"/>
                                        <p:tgtEl>
                                          <p:spTgt spid="89095"/>
                                        </p:tgtEl>
                                        <p:attrNameLst>
                                          <p:attrName>style.rotation</p:attrName>
                                        </p:attrNameLst>
                                      </p:cBhvr>
                                      <p:tavLst>
                                        <p:tav tm="0">
                                          <p:val>
                                            <p:fltVal val="90"/>
                                          </p:val>
                                        </p:tav>
                                        <p:tav tm="100000">
                                          <p:val>
                                            <p:fltVal val="0"/>
                                          </p:val>
                                        </p:tav>
                                      </p:tavLst>
                                    </p:anim>
                                    <p:animEffect transition="in" filter="fade">
                                      <p:cBhvr>
                                        <p:cTn id="10" dur="1000"/>
                                        <p:tgtEl>
                                          <p:spTgt spid="8909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6" fill="hold" grpId="0" nodeType="clickEffect">
                                  <p:stCondLst>
                                    <p:cond delay="0"/>
                                  </p:stCondLst>
                                  <p:childTnLst>
                                    <p:set>
                                      <p:cBhvr>
                                        <p:cTn id="14" dur="1" fill="hold">
                                          <p:stCondLst>
                                            <p:cond delay="0"/>
                                          </p:stCondLst>
                                        </p:cTn>
                                        <p:tgtEl>
                                          <p:spTgt spid="89096"/>
                                        </p:tgtEl>
                                        <p:attrNameLst>
                                          <p:attrName>style.visibility</p:attrName>
                                        </p:attrNameLst>
                                      </p:cBhvr>
                                      <p:to>
                                        <p:strVal val="visible"/>
                                      </p:to>
                                    </p:set>
                                    <p:animEffect transition="in" filter="barn(inHorizontal)">
                                      <p:cBhvr>
                                        <p:cTn id="15" dur="500"/>
                                        <p:tgtEl>
                                          <p:spTgt spid="89096"/>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grpId="0" nodeType="clickEffect">
                                  <p:stCondLst>
                                    <p:cond delay="0"/>
                                  </p:stCondLst>
                                  <p:childTnLst>
                                    <p:set>
                                      <p:cBhvr>
                                        <p:cTn id="19" dur="1" fill="hold">
                                          <p:stCondLst>
                                            <p:cond delay="0"/>
                                          </p:stCondLst>
                                        </p:cTn>
                                        <p:tgtEl>
                                          <p:spTgt spid="89097"/>
                                        </p:tgtEl>
                                        <p:attrNameLst>
                                          <p:attrName>style.visibility</p:attrName>
                                        </p:attrNameLst>
                                      </p:cBhvr>
                                      <p:to>
                                        <p:strVal val="visible"/>
                                      </p:to>
                                    </p:set>
                                    <p:animEffect transition="in" filter="diamond(in)">
                                      <p:cBhvr>
                                        <p:cTn id="20" dur="2000"/>
                                        <p:tgtEl>
                                          <p:spTgt spid="8909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6" fill="hold" grpId="0" nodeType="clickEffect">
                                  <p:stCondLst>
                                    <p:cond delay="0"/>
                                  </p:stCondLst>
                                  <p:childTnLst>
                                    <p:set>
                                      <p:cBhvr>
                                        <p:cTn id="24" dur="1" fill="hold">
                                          <p:stCondLst>
                                            <p:cond delay="0"/>
                                          </p:stCondLst>
                                        </p:cTn>
                                        <p:tgtEl>
                                          <p:spTgt spid="89098"/>
                                        </p:tgtEl>
                                        <p:attrNameLst>
                                          <p:attrName>style.visibility</p:attrName>
                                        </p:attrNameLst>
                                      </p:cBhvr>
                                      <p:to>
                                        <p:strVal val="visible"/>
                                      </p:to>
                                    </p:set>
                                    <p:animEffect transition="in" filter="barn(inHorizontal)">
                                      <p:cBhvr>
                                        <p:cTn id="25" dur="2000"/>
                                        <p:tgtEl>
                                          <p:spTgt spid="89098"/>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4" fill="hold" grpId="0" nodeType="clickEffect">
                                  <p:stCondLst>
                                    <p:cond delay="0"/>
                                  </p:stCondLst>
                                  <p:childTnLst>
                                    <p:set>
                                      <p:cBhvr>
                                        <p:cTn id="29" dur="1" fill="hold">
                                          <p:stCondLst>
                                            <p:cond delay="0"/>
                                          </p:stCondLst>
                                        </p:cTn>
                                        <p:tgtEl>
                                          <p:spTgt spid="89099"/>
                                        </p:tgtEl>
                                        <p:attrNameLst>
                                          <p:attrName>style.visibility</p:attrName>
                                        </p:attrNameLst>
                                      </p:cBhvr>
                                      <p:to>
                                        <p:strVal val="visible"/>
                                      </p:to>
                                    </p:set>
                                    <p:animEffect transition="in" filter="wheel(4)">
                                      <p:cBhvr>
                                        <p:cTn id="30" dur="2000"/>
                                        <p:tgtEl>
                                          <p:spTgt spid="89099"/>
                                        </p:tgtEl>
                                      </p:cBhvr>
                                    </p:animEffect>
                                  </p:childTnLst>
                                </p:cTn>
                              </p:par>
                            </p:childTnLst>
                          </p:cTn>
                        </p:par>
                      </p:childTnLst>
                    </p:cTn>
                  </p:par>
                  <p:par>
                    <p:cTn id="31" fill="hold">
                      <p:stCondLst>
                        <p:cond delay="indefinite"/>
                      </p:stCondLst>
                      <p:childTnLst>
                        <p:par>
                          <p:cTn id="32" fill="hold">
                            <p:stCondLst>
                              <p:cond delay="0"/>
                            </p:stCondLst>
                            <p:childTnLst>
                              <p:par>
                                <p:cTn id="33" presetID="56" presetClass="entr" presetSubtype="0" fill="hold" grpId="0" nodeType="clickEffect">
                                  <p:stCondLst>
                                    <p:cond delay="0"/>
                                  </p:stCondLst>
                                  <p:iterate type="lt">
                                    <p:tmPct val="10000"/>
                                  </p:iterate>
                                  <p:childTnLst>
                                    <p:set>
                                      <p:cBhvr>
                                        <p:cTn id="34" dur="1" fill="hold">
                                          <p:stCondLst>
                                            <p:cond delay="0"/>
                                          </p:stCondLst>
                                        </p:cTn>
                                        <p:tgtEl>
                                          <p:spTgt spid="89100"/>
                                        </p:tgtEl>
                                        <p:attrNameLst>
                                          <p:attrName>style.visibility</p:attrName>
                                        </p:attrNameLst>
                                      </p:cBhvr>
                                      <p:to>
                                        <p:strVal val="visible"/>
                                      </p:to>
                                    </p:set>
                                    <p:anim by="(-#ppt_w*2)" calcmode="lin" valueType="num">
                                      <p:cBhvr rctx="PPT">
                                        <p:cTn id="35" dur="500" autoRev="1" fill="hold">
                                          <p:stCondLst>
                                            <p:cond delay="0"/>
                                          </p:stCondLst>
                                        </p:cTn>
                                        <p:tgtEl>
                                          <p:spTgt spid="89100"/>
                                        </p:tgtEl>
                                        <p:attrNameLst>
                                          <p:attrName>ppt_w</p:attrName>
                                        </p:attrNameLst>
                                      </p:cBhvr>
                                    </p:anim>
                                    <p:anim by="(#ppt_w*0.50)" calcmode="lin" valueType="num">
                                      <p:cBhvr>
                                        <p:cTn id="36" dur="500" decel="50000" autoRev="1" fill="hold">
                                          <p:stCondLst>
                                            <p:cond delay="0"/>
                                          </p:stCondLst>
                                        </p:cTn>
                                        <p:tgtEl>
                                          <p:spTgt spid="89100"/>
                                        </p:tgtEl>
                                        <p:attrNameLst>
                                          <p:attrName>ppt_x</p:attrName>
                                        </p:attrNameLst>
                                      </p:cBhvr>
                                    </p:anim>
                                    <p:anim from="(-#ppt_h/2)" to="(#ppt_y)" calcmode="lin" valueType="num">
                                      <p:cBhvr>
                                        <p:cTn id="37" dur="1000" fill="hold">
                                          <p:stCondLst>
                                            <p:cond delay="0"/>
                                          </p:stCondLst>
                                        </p:cTn>
                                        <p:tgtEl>
                                          <p:spTgt spid="89100"/>
                                        </p:tgtEl>
                                        <p:attrNameLst>
                                          <p:attrName>ppt_y</p:attrName>
                                        </p:attrNameLst>
                                      </p:cBhvr>
                                    </p:anim>
                                    <p:animRot by="21600000">
                                      <p:cBhvr>
                                        <p:cTn id="38" dur="1000" fill="hold">
                                          <p:stCondLst>
                                            <p:cond delay="0"/>
                                          </p:stCondLst>
                                        </p:cTn>
                                        <p:tgtEl>
                                          <p:spTgt spid="8910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5" grpId="0"/>
      <p:bldP spid="89096" grpId="0"/>
      <p:bldP spid="89097" grpId="0"/>
      <p:bldP spid="89098" grpId="0"/>
      <p:bldP spid="89099" grpId="0"/>
      <p:bldP spid="8910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3"/>
          <p:cNvSpPr txBox="1">
            <a:spLocks noChangeArrowheads="1"/>
          </p:cNvSpPr>
          <p:nvPr/>
        </p:nvSpPr>
        <p:spPr bwMode="auto">
          <a:xfrm>
            <a:off x="1752600" y="1066800"/>
            <a:ext cx="5257800" cy="579438"/>
          </a:xfrm>
          <a:prstGeom prst="rect">
            <a:avLst/>
          </a:prstGeom>
          <a:noFill/>
          <a:ln w="9525">
            <a:noFill/>
            <a:miter lim="800000"/>
            <a:headEnd/>
            <a:tailEnd/>
          </a:ln>
        </p:spPr>
        <p:txBody>
          <a:bodyPr>
            <a:spAutoFit/>
          </a:bodyPr>
          <a:lstStyle/>
          <a:p>
            <a:pPr>
              <a:spcBef>
                <a:spcPct val="50000"/>
              </a:spcBef>
              <a:buFontTx/>
              <a:buChar char="•"/>
            </a:pPr>
            <a:r>
              <a:rPr lang="en-US" sz="3200"/>
              <a:t> That is not realistic</a:t>
            </a:r>
          </a:p>
        </p:txBody>
      </p:sp>
      <p:pic>
        <p:nvPicPr>
          <p:cNvPr id="32771" name="Picture 5" descr="COURAGE"/>
          <p:cNvPicPr>
            <a:picLocks noChangeAspect="1" noChangeArrowheads="1"/>
          </p:cNvPicPr>
          <p:nvPr/>
        </p:nvPicPr>
        <p:blipFill>
          <a:blip r:embed="rId2" cstate="print"/>
          <a:srcRect/>
          <a:stretch>
            <a:fillRect/>
          </a:stretch>
        </p:blipFill>
        <p:spPr bwMode="auto">
          <a:xfrm>
            <a:off x="0" y="0"/>
            <a:ext cx="5681663" cy="6858000"/>
          </a:xfrm>
          <a:prstGeom prst="rect">
            <a:avLst/>
          </a:prstGeom>
          <a:noFill/>
          <a:ln w="9525">
            <a:noFill/>
            <a:miter lim="800000"/>
            <a:headEnd/>
            <a:tailEnd/>
          </a:ln>
        </p:spPr>
      </p:pic>
      <p:sp>
        <p:nvSpPr>
          <p:cNvPr id="37890" name="Text Box 2"/>
          <p:cNvSpPr txBox="1">
            <a:spLocks noChangeArrowheads="1"/>
          </p:cNvSpPr>
          <p:nvPr/>
        </p:nvSpPr>
        <p:spPr bwMode="auto">
          <a:xfrm>
            <a:off x="3810000" y="152400"/>
            <a:ext cx="5105400" cy="1066800"/>
          </a:xfrm>
          <a:prstGeom prst="rect">
            <a:avLst/>
          </a:prstGeom>
          <a:noFill/>
          <a:ln w="9525">
            <a:noFill/>
            <a:miter lim="800000"/>
            <a:headEnd/>
            <a:tailEnd/>
          </a:ln>
          <a:effectLst/>
        </p:spPr>
        <p:txBody>
          <a:bodyPr>
            <a:spAutoFit/>
          </a:bodyPr>
          <a:lstStyle/>
          <a:p>
            <a:pPr>
              <a:spcBef>
                <a:spcPct val="50000"/>
              </a:spcBef>
              <a:defRPr/>
            </a:pPr>
            <a:r>
              <a:rPr lang="en-US" sz="3200" b="1" i="1">
                <a:effectLst>
                  <a:outerShdw blurRad="38100" dist="38100" dir="2700000" algn="tl">
                    <a:srgbClr val="C0C0C0"/>
                  </a:outerShdw>
                </a:effectLst>
                <a:latin typeface="Maiandra GD" pitchFamily="34" charset="0"/>
              </a:rPr>
              <a:t>All of us want to be the 	Elijah of chapter 18</a:t>
            </a:r>
          </a:p>
        </p:txBody>
      </p:sp>
      <p:sp>
        <p:nvSpPr>
          <p:cNvPr id="32773" name="AutoShape 6"/>
          <p:cNvSpPr>
            <a:spLocks noChangeArrowheads="1"/>
          </p:cNvSpPr>
          <p:nvPr/>
        </p:nvSpPr>
        <p:spPr bwMode="auto">
          <a:xfrm>
            <a:off x="5715000" y="1295400"/>
            <a:ext cx="2133600" cy="3429000"/>
          </a:xfrm>
          <a:prstGeom prst="triangle">
            <a:avLst>
              <a:gd name="adj" fmla="val 50000"/>
            </a:avLst>
          </a:prstGeom>
          <a:solidFill>
            <a:srgbClr val="00FF00"/>
          </a:solidFill>
          <a:ln w="9525">
            <a:solidFill>
              <a:schemeClr val="tx1"/>
            </a:solidFill>
            <a:miter lim="800000"/>
            <a:headEnd/>
            <a:tailEnd/>
          </a:ln>
        </p:spPr>
        <p:txBody>
          <a:bodyPr wrap="none" anchor="ctr"/>
          <a:lstStyle/>
          <a:p>
            <a:endParaRPr lang="en-US"/>
          </a:p>
        </p:txBody>
      </p:sp>
      <p:sp>
        <p:nvSpPr>
          <p:cNvPr id="37892" name="Text Box 4"/>
          <p:cNvSpPr txBox="1">
            <a:spLocks noChangeArrowheads="1"/>
          </p:cNvSpPr>
          <p:nvPr/>
        </p:nvSpPr>
        <p:spPr bwMode="auto">
          <a:xfrm>
            <a:off x="4800600" y="1981200"/>
            <a:ext cx="4114800" cy="2054225"/>
          </a:xfrm>
          <a:prstGeom prst="rect">
            <a:avLst/>
          </a:prstGeom>
          <a:solidFill>
            <a:srgbClr val="FFFF00"/>
          </a:solidFill>
          <a:ln w="12700">
            <a:solidFill>
              <a:schemeClr val="tx1"/>
            </a:solidFill>
            <a:miter lim="800000"/>
            <a:headEnd/>
            <a:tailEnd/>
          </a:ln>
          <a:effectLst/>
        </p:spPr>
        <p:txBody>
          <a:bodyPr>
            <a:spAutoFit/>
          </a:bodyPr>
          <a:lstStyle/>
          <a:p>
            <a:pPr>
              <a:spcBef>
                <a:spcPct val="50000"/>
              </a:spcBef>
              <a:defRPr/>
            </a:pPr>
            <a:r>
              <a:rPr lang="en-US" sz="3200" b="1" i="1">
                <a:effectLst>
                  <a:outerShdw blurRad="38100" dist="38100" dir="2700000" algn="tl">
                    <a:srgbClr val="FFFFFF"/>
                  </a:outerShdw>
                </a:effectLst>
                <a:latin typeface="Maiandra GD" pitchFamily="34" charset="0"/>
              </a:rPr>
              <a:t>The God who sent Elijah in chapter 18, came looking for him in chapter 19</a:t>
            </a: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37892"/>
                                        </p:tgtEl>
                                        <p:attrNameLst>
                                          <p:attrName>style.visibility</p:attrName>
                                        </p:attrNameLst>
                                      </p:cBhvr>
                                      <p:to>
                                        <p:strVal val="visible"/>
                                      </p:to>
                                    </p:set>
                                    <p:anim calcmode="lin" valueType="num">
                                      <p:cBhvr>
                                        <p:cTn id="7" dur="1000" fill="hold"/>
                                        <p:tgtEl>
                                          <p:spTgt spid="37892"/>
                                        </p:tgtEl>
                                        <p:attrNameLst>
                                          <p:attrName>ppt_w</p:attrName>
                                        </p:attrNameLst>
                                      </p:cBhvr>
                                      <p:tavLst>
                                        <p:tav tm="0">
                                          <p:val>
                                            <p:fltVal val="0"/>
                                          </p:val>
                                        </p:tav>
                                        <p:tav tm="100000">
                                          <p:val>
                                            <p:strVal val="#ppt_w"/>
                                          </p:val>
                                        </p:tav>
                                      </p:tavLst>
                                    </p:anim>
                                    <p:anim calcmode="lin" valueType="num">
                                      <p:cBhvr>
                                        <p:cTn id="8" dur="1000" fill="hold"/>
                                        <p:tgtEl>
                                          <p:spTgt spid="37892"/>
                                        </p:tgtEl>
                                        <p:attrNameLst>
                                          <p:attrName>ppt_h</p:attrName>
                                        </p:attrNameLst>
                                      </p:cBhvr>
                                      <p:tavLst>
                                        <p:tav tm="0">
                                          <p:val>
                                            <p:fltVal val="0"/>
                                          </p:val>
                                        </p:tav>
                                        <p:tav tm="100000">
                                          <p:val>
                                            <p:strVal val="#ppt_h"/>
                                          </p:val>
                                        </p:tav>
                                      </p:tavLst>
                                    </p:anim>
                                    <p:anim calcmode="lin" valueType="num">
                                      <p:cBhvr>
                                        <p:cTn id="9" dur="1000" fill="hold"/>
                                        <p:tgtEl>
                                          <p:spTgt spid="37892"/>
                                        </p:tgtEl>
                                        <p:attrNameLst>
                                          <p:attrName>style.rotation</p:attrName>
                                        </p:attrNameLst>
                                      </p:cBhvr>
                                      <p:tavLst>
                                        <p:tav tm="0">
                                          <p:val>
                                            <p:fltVal val="90"/>
                                          </p:val>
                                        </p:tav>
                                        <p:tav tm="100000">
                                          <p:val>
                                            <p:fltVal val="0"/>
                                          </p:val>
                                        </p:tav>
                                      </p:tavLst>
                                    </p:anim>
                                    <p:animEffect transition="in" filter="fade">
                                      <p:cBhvr>
                                        <p:cTn id="10" dur="1000"/>
                                        <p:tgtEl>
                                          <p:spTgt spid="37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descr="577_A_JuiceDrop"/>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6866" name="Text Box 2"/>
          <p:cNvSpPr txBox="1">
            <a:spLocks noChangeArrowheads="1"/>
          </p:cNvSpPr>
          <p:nvPr/>
        </p:nvSpPr>
        <p:spPr bwMode="auto">
          <a:xfrm>
            <a:off x="76200" y="-76200"/>
            <a:ext cx="8763000" cy="2149475"/>
          </a:xfrm>
          <a:prstGeom prst="rect">
            <a:avLst/>
          </a:prstGeom>
          <a:noFill/>
          <a:ln w="9525">
            <a:noFill/>
            <a:miter lim="800000"/>
            <a:headEnd/>
            <a:tailEnd/>
          </a:ln>
          <a:effectLst/>
        </p:spPr>
        <p:txBody>
          <a:bodyPr>
            <a:spAutoFit/>
          </a:bodyPr>
          <a:lstStyle/>
          <a:p>
            <a:pPr algn="ctr">
              <a:spcBef>
                <a:spcPct val="50000"/>
              </a:spcBef>
              <a:defRPr/>
            </a:pPr>
            <a:r>
              <a:rPr lang="en-US" sz="4500" b="1" i="1">
                <a:solidFill>
                  <a:schemeClr val="bg1"/>
                </a:solidFill>
                <a:effectLst>
                  <a:outerShdw blurRad="38100" dist="38100" dir="2700000" algn="tl">
                    <a:srgbClr val="C0C0C0"/>
                  </a:outerShdw>
                </a:effectLst>
                <a:latin typeface="Maiandra GD" pitchFamily="34" charset="0"/>
              </a:rPr>
              <a:t>God will not abandon you because you are not having a chapter 18 day</a:t>
            </a:r>
          </a:p>
        </p:txBody>
      </p:sp>
      <p:pic>
        <p:nvPicPr>
          <p:cNvPr id="33796" name="Picture 3" descr="eng005"/>
          <p:cNvPicPr>
            <a:picLocks noChangeAspect="1" noChangeArrowheads="1"/>
          </p:cNvPicPr>
          <p:nvPr/>
        </p:nvPicPr>
        <p:blipFill>
          <a:blip r:embed="rId3" cstate="print"/>
          <a:srcRect b="8798"/>
          <a:stretch>
            <a:fillRect/>
          </a:stretch>
        </p:blipFill>
        <p:spPr bwMode="auto">
          <a:xfrm>
            <a:off x="889000" y="2057400"/>
            <a:ext cx="7797800" cy="4735513"/>
          </a:xfrm>
          <a:prstGeom prst="rect">
            <a:avLst/>
          </a:prstGeom>
          <a:noFill/>
          <a:ln w="9525">
            <a:noFill/>
            <a:miter lim="800000"/>
            <a:headEnd/>
            <a:tailEnd/>
          </a:ln>
        </p:spPr>
      </p:pic>
    </p:spTree>
  </p:cSld>
  <p:clrMapOvr>
    <a:masterClrMapping/>
  </p:clrMapOvr>
  <p:transition spd="slow">
    <p:spli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0713_phototime_empty"/>
          <p:cNvPicPr>
            <a:picLocks noChangeAspect="1" noChangeArrowheads="1"/>
          </p:cNvPicPr>
          <p:nvPr/>
        </p:nvPicPr>
        <p:blipFill>
          <a:blip r:embed="rId2" cstate="print"/>
          <a:srcRect/>
          <a:stretch>
            <a:fillRect/>
          </a:stretch>
        </p:blipFill>
        <p:spPr bwMode="auto">
          <a:xfrm>
            <a:off x="0" y="0"/>
            <a:ext cx="3962400" cy="6858000"/>
          </a:xfrm>
          <a:prstGeom prst="rect">
            <a:avLst/>
          </a:prstGeom>
          <a:noFill/>
          <a:ln w="9525">
            <a:noFill/>
            <a:miter lim="800000"/>
            <a:headEnd/>
            <a:tailEnd/>
          </a:ln>
        </p:spPr>
      </p:pic>
      <p:sp>
        <p:nvSpPr>
          <p:cNvPr id="6147" name="Text Box 3"/>
          <p:cNvSpPr txBox="1">
            <a:spLocks noChangeArrowheads="1"/>
          </p:cNvSpPr>
          <p:nvPr/>
        </p:nvSpPr>
        <p:spPr bwMode="auto">
          <a:xfrm>
            <a:off x="3886200" y="152400"/>
            <a:ext cx="5181600" cy="1387475"/>
          </a:xfrm>
          <a:prstGeom prst="rect">
            <a:avLst/>
          </a:prstGeom>
          <a:noFill/>
          <a:ln w="9525">
            <a:noFill/>
            <a:miter lim="800000"/>
            <a:headEnd/>
            <a:tailEnd/>
          </a:ln>
        </p:spPr>
        <p:txBody>
          <a:bodyPr>
            <a:spAutoFit/>
          </a:bodyPr>
          <a:lstStyle/>
          <a:p>
            <a:pPr algn="ctr">
              <a:spcBef>
                <a:spcPct val="50000"/>
              </a:spcBef>
            </a:pPr>
            <a:r>
              <a:rPr lang="en-US" sz="8500">
                <a:latin typeface="Hominis" pitchFamily="82" charset="0"/>
              </a:rPr>
              <a:t>Elijah</a:t>
            </a:r>
          </a:p>
        </p:txBody>
      </p:sp>
      <p:sp>
        <p:nvSpPr>
          <p:cNvPr id="47108" name="Text Box 4"/>
          <p:cNvSpPr txBox="1">
            <a:spLocks noChangeArrowheads="1"/>
          </p:cNvSpPr>
          <p:nvPr/>
        </p:nvSpPr>
        <p:spPr bwMode="auto">
          <a:xfrm>
            <a:off x="3886200" y="1752600"/>
            <a:ext cx="4876800" cy="1554163"/>
          </a:xfrm>
          <a:prstGeom prst="rect">
            <a:avLst/>
          </a:prstGeom>
          <a:noFill/>
          <a:ln w="9525">
            <a:noFill/>
            <a:miter lim="800000"/>
            <a:headEnd/>
            <a:tailEnd/>
          </a:ln>
          <a:effectLst/>
        </p:spPr>
        <p:txBody>
          <a:bodyPr>
            <a:spAutoFit/>
          </a:bodyPr>
          <a:lstStyle/>
          <a:p>
            <a:pPr>
              <a:spcBef>
                <a:spcPct val="50000"/>
              </a:spcBef>
              <a:buFontTx/>
              <a:buChar char="•"/>
              <a:defRPr/>
            </a:pPr>
            <a:r>
              <a:rPr lang="en-US" sz="3200"/>
              <a:t> </a:t>
            </a:r>
            <a:r>
              <a:rPr lang="en-US" sz="3200" b="1">
                <a:effectLst>
                  <a:outerShdw blurRad="38100" dist="38100" dir="2700000" algn="tl">
                    <a:srgbClr val="C0C0C0"/>
                  </a:outerShdw>
                </a:effectLst>
              </a:rPr>
              <a:t>Elijah</a:t>
            </a:r>
            <a:r>
              <a:rPr lang="en-US" sz="3200"/>
              <a:t> &amp; Moses were at 	the transfiguration of 	Christ</a:t>
            </a:r>
          </a:p>
        </p:txBody>
      </p:sp>
      <p:sp>
        <p:nvSpPr>
          <p:cNvPr id="47109" name="Text Box 5"/>
          <p:cNvSpPr txBox="1">
            <a:spLocks noChangeArrowheads="1"/>
          </p:cNvSpPr>
          <p:nvPr/>
        </p:nvSpPr>
        <p:spPr bwMode="auto">
          <a:xfrm>
            <a:off x="3886200" y="3551238"/>
            <a:ext cx="5105400" cy="2041525"/>
          </a:xfrm>
          <a:prstGeom prst="rect">
            <a:avLst/>
          </a:prstGeom>
          <a:noFill/>
          <a:ln w="9525">
            <a:noFill/>
            <a:miter lim="800000"/>
            <a:headEnd/>
            <a:tailEnd/>
          </a:ln>
          <a:effectLst/>
        </p:spPr>
        <p:txBody>
          <a:bodyPr>
            <a:spAutoFit/>
          </a:bodyPr>
          <a:lstStyle/>
          <a:p>
            <a:pPr>
              <a:spcBef>
                <a:spcPct val="50000"/>
              </a:spcBef>
              <a:buFontTx/>
              <a:buChar char="•"/>
              <a:defRPr/>
            </a:pPr>
            <a:r>
              <a:rPr lang="en-US" sz="3200"/>
              <a:t> The first person raised 	from the dead was 	through the hands of 	</a:t>
            </a:r>
            <a:r>
              <a:rPr lang="en-US" sz="3200" b="1">
                <a:effectLst>
                  <a:outerShdw blurRad="38100" dist="38100" dir="2700000" algn="tl">
                    <a:srgbClr val="C0C0C0"/>
                  </a:outerShdw>
                </a:effectLst>
              </a:rPr>
              <a:t>Elijah</a:t>
            </a:r>
          </a:p>
        </p:txBody>
      </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7108"/>
                                        </p:tgtEl>
                                        <p:attrNameLst>
                                          <p:attrName>style.visibility</p:attrName>
                                        </p:attrNameLst>
                                      </p:cBhvr>
                                      <p:to>
                                        <p:strVal val="visible"/>
                                      </p:to>
                                    </p:set>
                                    <p:anim by="(-#ppt_w*2)" calcmode="lin" valueType="num">
                                      <p:cBhvr rctx="PPT">
                                        <p:cTn id="7" dur="500" autoRev="1" fill="hold">
                                          <p:stCondLst>
                                            <p:cond delay="0"/>
                                          </p:stCondLst>
                                        </p:cTn>
                                        <p:tgtEl>
                                          <p:spTgt spid="47108"/>
                                        </p:tgtEl>
                                        <p:attrNameLst>
                                          <p:attrName>ppt_w</p:attrName>
                                        </p:attrNameLst>
                                      </p:cBhvr>
                                    </p:anim>
                                    <p:anim by="(#ppt_w*0.50)" calcmode="lin" valueType="num">
                                      <p:cBhvr>
                                        <p:cTn id="8" dur="500" decel="50000" autoRev="1" fill="hold">
                                          <p:stCondLst>
                                            <p:cond delay="0"/>
                                          </p:stCondLst>
                                        </p:cTn>
                                        <p:tgtEl>
                                          <p:spTgt spid="47108"/>
                                        </p:tgtEl>
                                        <p:attrNameLst>
                                          <p:attrName>ppt_x</p:attrName>
                                        </p:attrNameLst>
                                      </p:cBhvr>
                                    </p:anim>
                                    <p:anim from="(-#ppt_h/2)" to="(#ppt_y)" calcmode="lin" valueType="num">
                                      <p:cBhvr>
                                        <p:cTn id="9" dur="1000" fill="hold">
                                          <p:stCondLst>
                                            <p:cond delay="0"/>
                                          </p:stCondLst>
                                        </p:cTn>
                                        <p:tgtEl>
                                          <p:spTgt spid="47108"/>
                                        </p:tgtEl>
                                        <p:attrNameLst>
                                          <p:attrName>ppt_y</p:attrName>
                                        </p:attrNameLst>
                                      </p:cBhvr>
                                    </p:anim>
                                    <p:animRot by="21600000">
                                      <p:cBhvr>
                                        <p:cTn id="10" dur="1000" fill="hold">
                                          <p:stCondLst>
                                            <p:cond delay="0"/>
                                          </p:stCondLst>
                                        </p:cTn>
                                        <p:tgtEl>
                                          <p:spTgt spid="4710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47109"/>
                                        </p:tgtEl>
                                        <p:attrNameLst>
                                          <p:attrName>style.visibility</p:attrName>
                                        </p:attrNameLst>
                                      </p:cBhvr>
                                      <p:to>
                                        <p:strVal val="visible"/>
                                      </p:to>
                                    </p:set>
                                    <p:animEffect transition="in" filter="checkerboard(across)">
                                      <p:cBhvr>
                                        <p:cTn id="15" dur="500"/>
                                        <p:tgtEl>
                                          <p:spTgt spid="47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0"/>
      <p:bldP spid="4710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9" descr="623_A_JuiceDrop"/>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5842" name="Text Box 2"/>
          <p:cNvSpPr txBox="1">
            <a:spLocks noChangeArrowheads="1"/>
          </p:cNvSpPr>
          <p:nvPr/>
        </p:nvSpPr>
        <p:spPr bwMode="auto">
          <a:xfrm>
            <a:off x="152400" y="76200"/>
            <a:ext cx="8763000" cy="671513"/>
          </a:xfrm>
          <a:prstGeom prst="rect">
            <a:avLst/>
          </a:prstGeom>
          <a:noFill/>
          <a:ln w="9525">
            <a:noFill/>
            <a:miter lim="800000"/>
            <a:headEnd/>
            <a:tailEnd/>
          </a:ln>
          <a:effectLst/>
        </p:spPr>
        <p:txBody>
          <a:bodyPr>
            <a:spAutoFit/>
          </a:bodyPr>
          <a:lstStyle/>
          <a:p>
            <a:pPr algn="ctr">
              <a:spcBef>
                <a:spcPct val="50000"/>
              </a:spcBef>
              <a:defRPr/>
            </a:pPr>
            <a:r>
              <a:rPr lang="en-US" sz="3800" b="1" i="1">
                <a:solidFill>
                  <a:schemeClr val="bg1"/>
                </a:solidFill>
                <a:effectLst>
                  <a:outerShdw blurRad="38100" dist="38100" dir="2700000" algn="tl">
                    <a:srgbClr val="C0C0C0"/>
                  </a:outerShdw>
                </a:effectLst>
              </a:rPr>
              <a:t>God came to Elijah in a gentle breeze</a:t>
            </a:r>
          </a:p>
        </p:txBody>
      </p:sp>
      <p:sp>
        <p:nvSpPr>
          <p:cNvPr id="35843" name="Text Box 3"/>
          <p:cNvSpPr txBox="1">
            <a:spLocks noChangeArrowheads="1"/>
          </p:cNvSpPr>
          <p:nvPr/>
        </p:nvSpPr>
        <p:spPr bwMode="auto">
          <a:xfrm>
            <a:off x="533400" y="990600"/>
            <a:ext cx="8001000" cy="1066800"/>
          </a:xfrm>
          <a:prstGeom prst="rect">
            <a:avLst/>
          </a:prstGeom>
          <a:noFill/>
          <a:ln w="9525">
            <a:noFill/>
            <a:miter lim="800000"/>
            <a:headEnd/>
            <a:tailEnd/>
          </a:ln>
        </p:spPr>
        <p:txBody>
          <a:bodyPr>
            <a:spAutoFit/>
          </a:bodyPr>
          <a:lstStyle/>
          <a:p>
            <a:pPr>
              <a:spcBef>
                <a:spcPct val="50000"/>
              </a:spcBef>
            </a:pPr>
            <a:r>
              <a:rPr lang="en-US" sz="3200">
                <a:solidFill>
                  <a:srgbClr val="FFFF00"/>
                </a:solidFill>
              </a:rPr>
              <a:t>Discouraged people do not need to be beat 	up verbally</a:t>
            </a:r>
          </a:p>
        </p:txBody>
      </p:sp>
      <p:sp>
        <p:nvSpPr>
          <p:cNvPr id="35844" name="Text Box 4"/>
          <p:cNvSpPr txBox="1">
            <a:spLocks noChangeArrowheads="1"/>
          </p:cNvSpPr>
          <p:nvPr/>
        </p:nvSpPr>
        <p:spPr bwMode="auto">
          <a:xfrm>
            <a:off x="533400" y="2362200"/>
            <a:ext cx="6172200" cy="1066800"/>
          </a:xfrm>
          <a:prstGeom prst="rect">
            <a:avLst/>
          </a:prstGeom>
          <a:noFill/>
          <a:ln w="9525">
            <a:noFill/>
            <a:miter lim="800000"/>
            <a:headEnd/>
            <a:tailEnd/>
          </a:ln>
        </p:spPr>
        <p:txBody>
          <a:bodyPr>
            <a:spAutoFit/>
          </a:bodyPr>
          <a:lstStyle/>
          <a:p>
            <a:pPr>
              <a:spcBef>
                <a:spcPct val="50000"/>
              </a:spcBef>
            </a:pPr>
            <a:r>
              <a:rPr lang="en-US" sz="3200">
                <a:solidFill>
                  <a:srgbClr val="FFFF00"/>
                </a:solidFill>
              </a:rPr>
              <a:t>Discouraged people do not need 	cheap solutions</a:t>
            </a:r>
          </a:p>
        </p:txBody>
      </p:sp>
      <p:sp>
        <p:nvSpPr>
          <p:cNvPr id="35845" name="Text Box 5"/>
          <p:cNvSpPr txBox="1">
            <a:spLocks noChangeArrowheads="1"/>
          </p:cNvSpPr>
          <p:nvPr/>
        </p:nvSpPr>
        <p:spPr bwMode="auto">
          <a:xfrm>
            <a:off x="533400" y="3657600"/>
            <a:ext cx="6248400" cy="1066800"/>
          </a:xfrm>
          <a:prstGeom prst="rect">
            <a:avLst/>
          </a:prstGeom>
          <a:noFill/>
          <a:ln w="9525">
            <a:noFill/>
            <a:miter lim="800000"/>
            <a:headEnd/>
            <a:tailEnd/>
          </a:ln>
        </p:spPr>
        <p:txBody>
          <a:bodyPr>
            <a:spAutoFit/>
          </a:bodyPr>
          <a:lstStyle/>
          <a:p>
            <a:pPr>
              <a:spcBef>
                <a:spcPct val="50000"/>
              </a:spcBef>
            </a:pPr>
            <a:r>
              <a:rPr lang="en-US" sz="3200">
                <a:solidFill>
                  <a:srgbClr val="FFFF00"/>
                </a:solidFill>
              </a:rPr>
              <a:t>They do not need to be made fun 	of, nor threatened </a:t>
            </a:r>
          </a:p>
        </p:txBody>
      </p:sp>
      <p:pic>
        <p:nvPicPr>
          <p:cNvPr id="34823" name="Picture 7" descr="discouraged%20heart"/>
          <p:cNvPicPr>
            <a:picLocks noChangeAspect="1" noChangeArrowheads="1"/>
          </p:cNvPicPr>
          <p:nvPr/>
        </p:nvPicPr>
        <p:blipFill>
          <a:blip r:embed="rId3" cstate="print"/>
          <a:srcRect/>
          <a:stretch>
            <a:fillRect/>
          </a:stretch>
        </p:blipFill>
        <p:spPr bwMode="auto">
          <a:xfrm>
            <a:off x="6734175" y="1600200"/>
            <a:ext cx="2181225" cy="3276600"/>
          </a:xfrm>
          <a:prstGeom prst="rect">
            <a:avLst/>
          </a:prstGeom>
          <a:noFill/>
          <a:ln w="9525">
            <a:noFill/>
            <a:miter lim="800000"/>
            <a:headEnd/>
            <a:tailEnd/>
          </a:ln>
        </p:spPr>
      </p:pic>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5843"/>
                                        </p:tgtEl>
                                        <p:attrNameLst>
                                          <p:attrName>style.visibility</p:attrName>
                                        </p:attrNameLst>
                                      </p:cBhvr>
                                      <p:to>
                                        <p:strVal val="visible"/>
                                      </p:to>
                                    </p:set>
                                    <p:animEffect transition="in" filter="diamond(in)">
                                      <p:cBhvr>
                                        <p:cTn id="7" dur="2000"/>
                                        <p:tgtEl>
                                          <p:spTgt spid="35843"/>
                                        </p:tgtEl>
                                      </p:cBhvr>
                                    </p:animEffect>
                                  </p:childTnLst>
                                </p:cTn>
                              </p:par>
                            </p:childTnLst>
                          </p:cTn>
                        </p:par>
                      </p:childTnLst>
                    </p:cTn>
                  </p:par>
                  <p:par>
                    <p:cTn id="8" fill="hold">
                      <p:stCondLst>
                        <p:cond delay="indefinite"/>
                      </p:stCondLst>
                      <p:childTnLst>
                        <p:par>
                          <p:cTn id="9" fill="hold">
                            <p:stCondLst>
                              <p:cond delay="0"/>
                            </p:stCondLst>
                            <p:childTnLst>
                              <p:par>
                                <p:cTn id="10" presetID="35" presetClass="entr" presetSubtype="0" fill="hold" grpId="0" nodeType="clickEffect">
                                  <p:stCondLst>
                                    <p:cond delay="0"/>
                                  </p:stCondLst>
                                  <p:iterate type="lt">
                                    <p:tmPct val="10000"/>
                                  </p:iterate>
                                  <p:childTnLst>
                                    <p:set>
                                      <p:cBhvr>
                                        <p:cTn id="11" dur="1" fill="hold">
                                          <p:stCondLst>
                                            <p:cond delay="0"/>
                                          </p:stCondLst>
                                        </p:cTn>
                                        <p:tgtEl>
                                          <p:spTgt spid="35844"/>
                                        </p:tgtEl>
                                        <p:attrNameLst>
                                          <p:attrName>style.visibility</p:attrName>
                                        </p:attrNameLst>
                                      </p:cBhvr>
                                      <p:to>
                                        <p:strVal val="visible"/>
                                      </p:to>
                                    </p:set>
                                    <p:animEffect transition="in" filter="fade">
                                      <p:cBhvr>
                                        <p:cTn id="12" dur="1000"/>
                                        <p:tgtEl>
                                          <p:spTgt spid="35844"/>
                                        </p:tgtEl>
                                      </p:cBhvr>
                                    </p:animEffect>
                                    <p:anim calcmode="lin" valueType="num">
                                      <p:cBhvr>
                                        <p:cTn id="13" dur="1000" fill="hold"/>
                                        <p:tgtEl>
                                          <p:spTgt spid="35844"/>
                                        </p:tgtEl>
                                        <p:attrNameLst>
                                          <p:attrName>style.rotation</p:attrName>
                                        </p:attrNameLst>
                                      </p:cBhvr>
                                      <p:tavLst>
                                        <p:tav tm="0">
                                          <p:val>
                                            <p:fltVal val="720"/>
                                          </p:val>
                                        </p:tav>
                                        <p:tav tm="100000">
                                          <p:val>
                                            <p:fltVal val="0"/>
                                          </p:val>
                                        </p:tav>
                                      </p:tavLst>
                                    </p:anim>
                                    <p:anim calcmode="lin" valueType="num">
                                      <p:cBhvr>
                                        <p:cTn id="14" dur="1000" fill="hold"/>
                                        <p:tgtEl>
                                          <p:spTgt spid="35844"/>
                                        </p:tgtEl>
                                        <p:attrNameLst>
                                          <p:attrName>ppt_h</p:attrName>
                                        </p:attrNameLst>
                                      </p:cBhvr>
                                      <p:tavLst>
                                        <p:tav tm="0">
                                          <p:val>
                                            <p:fltVal val="0"/>
                                          </p:val>
                                        </p:tav>
                                        <p:tav tm="100000">
                                          <p:val>
                                            <p:strVal val="#ppt_h"/>
                                          </p:val>
                                        </p:tav>
                                      </p:tavLst>
                                    </p:anim>
                                    <p:anim calcmode="lin" valueType="num">
                                      <p:cBhvr>
                                        <p:cTn id="15" dur="1000" fill="hold"/>
                                        <p:tgtEl>
                                          <p:spTgt spid="35844"/>
                                        </p:tgtEl>
                                        <p:attrNameLst>
                                          <p:attrName>ppt_w</p:attrName>
                                        </p:attrNameLst>
                                      </p:cBhvr>
                                      <p:tavLst>
                                        <p:tav tm="0">
                                          <p:val>
                                            <p:fltVal val="0"/>
                                          </p:val>
                                        </p:tav>
                                        <p:tav tm="100000">
                                          <p:val>
                                            <p:strVal val="#ppt_w"/>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3" fill="hold" grpId="0" nodeType="clickEffect">
                                  <p:stCondLst>
                                    <p:cond delay="0"/>
                                  </p:stCondLst>
                                  <p:iterate type="lt">
                                    <p:tmPct val="10000"/>
                                  </p:iterate>
                                  <p:childTnLst>
                                    <p:set>
                                      <p:cBhvr>
                                        <p:cTn id="19" dur="1" fill="hold">
                                          <p:stCondLst>
                                            <p:cond delay="0"/>
                                          </p:stCondLst>
                                        </p:cTn>
                                        <p:tgtEl>
                                          <p:spTgt spid="35845"/>
                                        </p:tgtEl>
                                        <p:attrNameLst>
                                          <p:attrName>style.visibility</p:attrName>
                                        </p:attrNameLst>
                                      </p:cBhvr>
                                      <p:to>
                                        <p:strVal val="visible"/>
                                      </p:to>
                                    </p:set>
                                    <p:anim calcmode="lin" valueType="num">
                                      <p:cBhvr additive="base">
                                        <p:cTn id="20" dur="1000" fill="hold"/>
                                        <p:tgtEl>
                                          <p:spTgt spid="35845"/>
                                        </p:tgtEl>
                                        <p:attrNameLst>
                                          <p:attrName>ppt_x</p:attrName>
                                        </p:attrNameLst>
                                      </p:cBhvr>
                                      <p:tavLst>
                                        <p:tav tm="0">
                                          <p:val>
                                            <p:strVal val="1+#ppt_w/2"/>
                                          </p:val>
                                        </p:tav>
                                        <p:tav tm="100000">
                                          <p:val>
                                            <p:strVal val="#ppt_x"/>
                                          </p:val>
                                        </p:tav>
                                      </p:tavLst>
                                    </p:anim>
                                    <p:anim calcmode="lin" valueType="num">
                                      <p:cBhvr additive="base">
                                        <p:cTn id="21" dur="1000" fill="hold"/>
                                        <p:tgtEl>
                                          <p:spTgt spid="3584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p:bldP spid="35844" grpId="0"/>
      <p:bldP spid="3584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5" descr="672_A_JuiceDrop"/>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6626" name="Text Box 2"/>
          <p:cNvSpPr txBox="1">
            <a:spLocks noChangeArrowheads="1"/>
          </p:cNvSpPr>
          <p:nvPr/>
        </p:nvSpPr>
        <p:spPr bwMode="auto">
          <a:xfrm>
            <a:off x="76200" y="1568450"/>
            <a:ext cx="9144000" cy="1220788"/>
          </a:xfrm>
          <a:prstGeom prst="rect">
            <a:avLst/>
          </a:prstGeom>
          <a:noFill/>
          <a:ln w="9525">
            <a:noFill/>
            <a:miter lim="800000"/>
            <a:headEnd/>
            <a:tailEnd/>
          </a:ln>
          <a:effectLst/>
        </p:spPr>
        <p:txBody>
          <a:bodyPr>
            <a:spAutoFit/>
          </a:bodyPr>
          <a:lstStyle/>
          <a:p>
            <a:pPr>
              <a:spcBef>
                <a:spcPct val="50000"/>
              </a:spcBef>
              <a:defRPr/>
            </a:pPr>
            <a:r>
              <a:rPr lang="en-US" sz="3600" b="1" i="1">
                <a:solidFill>
                  <a:srgbClr val="FFFF00"/>
                </a:solidFill>
                <a:effectLst>
                  <a:outerShdw blurRad="38100" dist="38100" dir="2700000" algn="tl">
                    <a:srgbClr val="C0C0C0"/>
                  </a:outerShdw>
                </a:effectLst>
                <a:latin typeface="Maiandra GD" pitchFamily="34" charset="0"/>
              </a:rPr>
              <a:t>1 Pet 5:7 casting all your anxiety upon Him, because He cares for you</a:t>
            </a:r>
            <a:r>
              <a:rPr lang="en-US" sz="3800" b="1" i="1">
                <a:solidFill>
                  <a:srgbClr val="FFFF00"/>
                </a:solidFill>
                <a:effectLst>
                  <a:outerShdw blurRad="38100" dist="38100" dir="2700000" algn="tl">
                    <a:srgbClr val="C0C0C0"/>
                  </a:outerShdw>
                </a:effectLst>
                <a:latin typeface="Maiandra GD" pitchFamily="34" charset="0"/>
              </a:rPr>
              <a:t>.</a:t>
            </a:r>
          </a:p>
        </p:txBody>
      </p:sp>
      <p:pic>
        <p:nvPicPr>
          <p:cNvPr id="35844" name="Picture 3" descr="tears"/>
          <p:cNvPicPr>
            <a:picLocks noChangeAspect="1" noChangeArrowheads="1"/>
          </p:cNvPicPr>
          <p:nvPr/>
        </p:nvPicPr>
        <p:blipFill>
          <a:blip r:embed="rId3" cstate="print"/>
          <a:srcRect/>
          <a:stretch>
            <a:fillRect/>
          </a:stretch>
        </p:blipFill>
        <p:spPr bwMode="auto">
          <a:xfrm>
            <a:off x="4724400" y="2895600"/>
            <a:ext cx="3768725" cy="3886200"/>
          </a:xfrm>
          <a:prstGeom prst="rect">
            <a:avLst/>
          </a:prstGeom>
          <a:noFill/>
          <a:ln w="9525">
            <a:noFill/>
            <a:miter lim="800000"/>
            <a:headEnd/>
            <a:tailEnd/>
          </a:ln>
        </p:spPr>
      </p:pic>
      <p:pic>
        <p:nvPicPr>
          <p:cNvPr id="35845" name="Picture 4" descr="tears"/>
          <p:cNvPicPr>
            <a:picLocks noChangeAspect="1" noChangeArrowheads="1"/>
          </p:cNvPicPr>
          <p:nvPr/>
        </p:nvPicPr>
        <p:blipFill>
          <a:blip r:embed="rId3" cstate="print"/>
          <a:srcRect/>
          <a:stretch>
            <a:fillRect/>
          </a:stretch>
        </p:blipFill>
        <p:spPr bwMode="auto">
          <a:xfrm>
            <a:off x="914400" y="2895600"/>
            <a:ext cx="3768725"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8" descr="644_A_JuiceDrop"/>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5602" name="Text Box 2"/>
          <p:cNvSpPr txBox="1">
            <a:spLocks noChangeArrowheads="1"/>
          </p:cNvSpPr>
          <p:nvPr/>
        </p:nvSpPr>
        <p:spPr bwMode="auto">
          <a:xfrm>
            <a:off x="533400" y="152400"/>
            <a:ext cx="8001000" cy="608013"/>
          </a:xfrm>
          <a:prstGeom prst="rect">
            <a:avLst/>
          </a:prstGeom>
          <a:noFill/>
          <a:ln w="28575">
            <a:solidFill>
              <a:schemeClr val="tx1"/>
            </a:solidFill>
            <a:miter lim="800000"/>
            <a:headEnd/>
            <a:tailEnd/>
          </a:ln>
          <a:effectLst/>
        </p:spPr>
        <p:txBody>
          <a:bodyPr>
            <a:spAutoFit/>
          </a:bodyPr>
          <a:lstStyle/>
          <a:p>
            <a:pPr algn="ctr">
              <a:spcBef>
                <a:spcPct val="50000"/>
              </a:spcBef>
              <a:defRPr/>
            </a:pPr>
            <a:r>
              <a:rPr lang="en-US" sz="3200" b="1" i="1">
                <a:solidFill>
                  <a:srgbClr val="FFFF00"/>
                </a:solidFill>
                <a:effectLst>
                  <a:outerShdw blurRad="38100" dist="38100" dir="2700000" algn="tl">
                    <a:srgbClr val="C0C0C0"/>
                  </a:outerShdw>
                </a:effectLst>
              </a:rPr>
              <a:t>Notice what God does for Elijah</a:t>
            </a:r>
          </a:p>
        </p:txBody>
      </p:sp>
      <p:sp>
        <p:nvSpPr>
          <p:cNvPr id="25603" name="Text Box 3"/>
          <p:cNvSpPr txBox="1">
            <a:spLocks noChangeArrowheads="1"/>
          </p:cNvSpPr>
          <p:nvPr/>
        </p:nvSpPr>
        <p:spPr bwMode="auto">
          <a:xfrm>
            <a:off x="304800" y="1295400"/>
            <a:ext cx="7772400" cy="579438"/>
          </a:xfrm>
          <a:prstGeom prst="rect">
            <a:avLst/>
          </a:prstGeom>
          <a:noFill/>
          <a:ln w="9525">
            <a:noFill/>
            <a:miter lim="800000"/>
            <a:headEnd/>
            <a:tailEnd/>
          </a:ln>
        </p:spPr>
        <p:txBody>
          <a:bodyPr>
            <a:spAutoFit/>
          </a:bodyPr>
          <a:lstStyle/>
          <a:p>
            <a:pPr>
              <a:spcBef>
                <a:spcPct val="50000"/>
              </a:spcBef>
            </a:pPr>
            <a:r>
              <a:rPr lang="en-US" sz="3200">
                <a:solidFill>
                  <a:schemeClr val="bg1"/>
                </a:solidFill>
              </a:rPr>
              <a:t>Leave the cave and take care of yourself</a:t>
            </a:r>
          </a:p>
        </p:txBody>
      </p:sp>
      <p:sp>
        <p:nvSpPr>
          <p:cNvPr id="25604" name="Text Box 4"/>
          <p:cNvSpPr txBox="1">
            <a:spLocks noChangeArrowheads="1"/>
          </p:cNvSpPr>
          <p:nvPr/>
        </p:nvSpPr>
        <p:spPr bwMode="auto">
          <a:xfrm>
            <a:off x="1524000" y="2133600"/>
            <a:ext cx="5867400" cy="579438"/>
          </a:xfrm>
          <a:prstGeom prst="rect">
            <a:avLst/>
          </a:prstGeom>
          <a:noFill/>
          <a:ln w="9525">
            <a:noFill/>
            <a:miter lim="800000"/>
            <a:headEnd/>
            <a:tailEnd/>
          </a:ln>
        </p:spPr>
        <p:txBody>
          <a:bodyPr>
            <a:spAutoFit/>
          </a:bodyPr>
          <a:lstStyle/>
          <a:p>
            <a:pPr>
              <a:spcBef>
                <a:spcPct val="50000"/>
              </a:spcBef>
            </a:pPr>
            <a:r>
              <a:rPr lang="en-US" sz="3200">
                <a:solidFill>
                  <a:schemeClr val="bg1"/>
                </a:solidFill>
              </a:rPr>
              <a:t>Search his heart</a:t>
            </a:r>
          </a:p>
        </p:txBody>
      </p:sp>
      <p:sp>
        <p:nvSpPr>
          <p:cNvPr id="25605" name="Text Box 5"/>
          <p:cNvSpPr txBox="1">
            <a:spLocks noChangeArrowheads="1"/>
          </p:cNvSpPr>
          <p:nvPr/>
        </p:nvSpPr>
        <p:spPr bwMode="auto">
          <a:xfrm>
            <a:off x="304800" y="3200400"/>
            <a:ext cx="7924800" cy="579438"/>
          </a:xfrm>
          <a:prstGeom prst="rect">
            <a:avLst/>
          </a:prstGeom>
          <a:noFill/>
          <a:ln w="9525">
            <a:noFill/>
            <a:miter lim="800000"/>
            <a:headEnd/>
            <a:tailEnd/>
          </a:ln>
        </p:spPr>
        <p:txBody>
          <a:bodyPr>
            <a:spAutoFit/>
          </a:bodyPr>
          <a:lstStyle/>
          <a:p>
            <a:pPr>
              <a:spcBef>
                <a:spcPct val="50000"/>
              </a:spcBef>
            </a:pPr>
            <a:r>
              <a:rPr lang="en-US" sz="3200">
                <a:solidFill>
                  <a:schemeClr val="bg1"/>
                </a:solidFill>
              </a:rPr>
              <a:t>To get busy in the work of the kingdom</a:t>
            </a:r>
          </a:p>
        </p:txBody>
      </p:sp>
      <p:sp>
        <p:nvSpPr>
          <p:cNvPr id="25606" name="Text Box 6"/>
          <p:cNvSpPr txBox="1">
            <a:spLocks noChangeArrowheads="1"/>
          </p:cNvSpPr>
          <p:nvPr/>
        </p:nvSpPr>
        <p:spPr bwMode="auto">
          <a:xfrm>
            <a:off x="1447800" y="4830763"/>
            <a:ext cx="5562600" cy="579437"/>
          </a:xfrm>
          <a:prstGeom prst="rect">
            <a:avLst/>
          </a:prstGeom>
          <a:noFill/>
          <a:ln w="9525">
            <a:noFill/>
            <a:miter lim="800000"/>
            <a:headEnd/>
            <a:tailEnd/>
          </a:ln>
        </p:spPr>
        <p:txBody>
          <a:bodyPr>
            <a:spAutoFit/>
          </a:bodyPr>
          <a:lstStyle/>
          <a:p>
            <a:pPr>
              <a:spcBef>
                <a:spcPct val="50000"/>
              </a:spcBef>
            </a:pPr>
            <a:r>
              <a:rPr lang="en-US" sz="3200">
                <a:solidFill>
                  <a:schemeClr val="bg1"/>
                </a:solidFill>
              </a:rPr>
              <a:t>To believe Him</a:t>
            </a:r>
          </a:p>
        </p:txBody>
      </p:sp>
      <p:pic>
        <p:nvPicPr>
          <p:cNvPr id="36872" name="Picture 7" descr="miserablemonkey"/>
          <p:cNvPicPr>
            <a:picLocks noChangeAspect="1" noChangeArrowheads="1"/>
          </p:cNvPicPr>
          <p:nvPr/>
        </p:nvPicPr>
        <p:blipFill>
          <a:blip r:embed="rId3" cstate="print"/>
          <a:srcRect/>
          <a:stretch>
            <a:fillRect/>
          </a:stretch>
        </p:blipFill>
        <p:spPr bwMode="auto">
          <a:xfrm>
            <a:off x="5715000" y="3810000"/>
            <a:ext cx="3175000" cy="2476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5603"/>
                                        </p:tgtEl>
                                        <p:attrNameLst>
                                          <p:attrName>style.visibility</p:attrName>
                                        </p:attrNameLst>
                                      </p:cBhvr>
                                      <p:to>
                                        <p:strVal val="visible"/>
                                      </p:to>
                                    </p:set>
                                    <p:anim by="(-#ppt_w*2)" calcmode="lin" valueType="num">
                                      <p:cBhvr rctx="PPT">
                                        <p:cTn id="7" dur="500" autoRev="1" fill="hold">
                                          <p:stCondLst>
                                            <p:cond delay="0"/>
                                          </p:stCondLst>
                                        </p:cTn>
                                        <p:tgtEl>
                                          <p:spTgt spid="25603"/>
                                        </p:tgtEl>
                                        <p:attrNameLst>
                                          <p:attrName>ppt_w</p:attrName>
                                        </p:attrNameLst>
                                      </p:cBhvr>
                                    </p:anim>
                                    <p:anim by="(#ppt_w*0.50)" calcmode="lin" valueType="num">
                                      <p:cBhvr>
                                        <p:cTn id="8" dur="500" decel="50000" autoRev="1" fill="hold">
                                          <p:stCondLst>
                                            <p:cond delay="0"/>
                                          </p:stCondLst>
                                        </p:cTn>
                                        <p:tgtEl>
                                          <p:spTgt spid="25603"/>
                                        </p:tgtEl>
                                        <p:attrNameLst>
                                          <p:attrName>ppt_x</p:attrName>
                                        </p:attrNameLst>
                                      </p:cBhvr>
                                    </p:anim>
                                    <p:anim from="(-#ppt_h/2)" to="(#ppt_y)" calcmode="lin" valueType="num">
                                      <p:cBhvr>
                                        <p:cTn id="9" dur="1000" fill="hold">
                                          <p:stCondLst>
                                            <p:cond delay="0"/>
                                          </p:stCondLst>
                                        </p:cTn>
                                        <p:tgtEl>
                                          <p:spTgt spid="25603"/>
                                        </p:tgtEl>
                                        <p:attrNameLst>
                                          <p:attrName>ppt_y</p:attrName>
                                        </p:attrNameLst>
                                      </p:cBhvr>
                                    </p:anim>
                                    <p:animRot by="21600000">
                                      <p:cBhvr>
                                        <p:cTn id="10" dur="1000" fill="hold">
                                          <p:stCondLst>
                                            <p:cond delay="0"/>
                                          </p:stCondLst>
                                        </p:cTn>
                                        <p:tgtEl>
                                          <p:spTgt spid="2560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nodeType="clickEffect">
                                  <p:stCondLst>
                                    <p:cond delay="0"/>
                                  </p:stCondLst>
                                  <p:iterate type="lt">
                                    <p:tmPct val="10000"/>
                                  </p:iterate>
                                  <p:childTnLst>
                                    <p:set>
                                      <p:cBhvr>
                                        <p:cTn id="14" dur="1" fill="hold">
                                          <p:stCondLst>
                                            <p:cond delay="0"/>
                                          </p:stCondLst>
                                        </p:cTn>
                                        <p:tgtEl>
                                          <p:spTgt spid="25604">
                                            <p:txEl>
                                              <p:pRg st="0" end="0"/>
                                            </p:txEl>
                                          </p:spTgt>
                                        </p:tgtEl>
                                        <p:attrNameLst>
                                          <p:attrName>style.visibility</p:attrName>
                                        </p:attrNameLst>
                                      </p:cBhvr>
                                      <p:to>
                                        <p:strVal val="visible"/>
                                      </p:to>
                                    </p:set>
                                    <p:anim by="(-#ppt_w*2)" calcmode="lin" valueType="num">
                                      <p:cBhvr rctx="PPT">
                                        <p:cTn id="15" dur="500" autoRev="1" fill="hold">
                                          <p:stCondLst>
                                            <p:cond delay="0"/>
                                          </p:stCondLst>
                                        </p:cTn>
                                        <p:tgtEl>
                                          <p:spTgt spid="25604">
                                            <p:txEl>
                                              <p:pRg st="0" end="0"/>
                                            </p:txEl>
                                          </p:spTgt>
                                        </p:tgtEl>
                                        <p:attrNameLst>
                                          <p:attrName>ppt_w</p:attrName>
                                        </p:attrNameLst>
                                      </p:cBhvr>
                                    </p:anim>
                                    <p:anim by="(#ppt_w*0.50)" calcmode="lin" valueType="num">
                                      <p:cBhvr>
                                        <p:cTn id="16" dur="500" decel="50000" autoRev="1" fill="hold">
                                          <p:stCondLst>
                                            <p:cond delay="0"/>
                                          </p:stCondLst>
                                        </p:cTn>
                                        <p:tgtEl>
                                          <p:spTgt spid="25604">
                                            <p:txEl>
                                              <p:pRg st="0" end="0"/>
                                            </p:txEl>
                                          </p:spTgt>
                                        </p:tgtEl>
                                        <p:attrNameLst>
                                          <p:attrName>ppt_x</p:attrName>
                                        </p:attrNameLst>
                                      </p:cBhvr>
                                    </p:anim>
                                    <p:anim from="(-#ppt_h/2)" to="(#ppt_y)" calcmode="lin" valueType="num">
                                      <p:cBhvr>
                                        <p:cTn id="17" dur="1000" fill="hold">
                                          <p:stCondLst>
                                            <p:cond delay="0"/>
                                          </p:stCondLst>
                                        </p:cTn>
                                        <p:tgtEl>
                                          <p:spTgt spid="25604">
                                            <p:txEl>
                                              <p:pRg st="0" end="0"/>
                                            </p:txEl>
                                          </p:spTgt>
                                        </p:tgtEl>
                                        <p:attrNameLst>
                                          <p:attrName>ppt_y</p:attrName>
                                        </p:attrNameLst>
                                      </p:cBhvr>
                                    </p:anim>
                                    <p:animRot by="21600000">
                                      <p:cBhvr>
                                        <p:cTn id="18" dur="1000" fill="hold">
                                          <p:stCondLst>
                                            <p:cond delay="0"/>
                                          </p:stCondLst>
                                        </p:cTn>
                                        <p:tgtEl>
                                          <p:spTgt spid="25604">
                                            <p:txEl>
                                              <p:pRg st="0" end="0"/>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25605"/>
                                        </p:tgtEl>
                                        <p:attrNameLst>
                                          <p:attrName>style.visibility</p:attrName>
                                        </p:attrNameLst>
                                      </p:cBhvr>
                                      <p:to>
                                        <p:strVal val="visible"/>
                                      </p:to>
                                    </p:set>
                                    <p:anim by="(-#ppt_w*2)" calcmode="lin" valueType="num">
                                      <p:cBhvr rctx="PPT">
                                        <p:cTn id="23" dur="500" autoRev="1" fill="hold">
                                          <p:stCondLst>
                                            <p:cond delay="0"/>
                                          </p:stCondLst>
                                        </p:cTn>
                                        <p:tgtEl>
                                          <p:spTgt spid="25605"/>
                                        </p:tgtEl>
                                        <p:attrNameLst>
                                          <p:attrName>ppt_w</p:attrName>
                                        </p:attrNameLst>
                                      </p:cBhvr>
                                    </p:anim>
                                    <p:anim by="(#ppt_w*0.50)" calcmode="lin" valueType="num">
                                      <p:cBhvr>
                                        <p:cTn id="24" dur="500" decel="50000" autoRev="1" fill="hold">
                                          <p:stCondLst>
                                            <p:cond delay="0"/>
                                          </p:stCondLst>
                                        </p:cTn>
                                        <p:tgtEl>
                                          <p:spTgt spid="25605"/>
                                        </p:tgtEl>
                                        <p:attrNameLst>
                                          <p:attrName>ppt_x</p:attrName>
                                        </p:attrNameLst>
                                      </p:cBhvr>
                                    </p:anim>
                                    <p:anim from="(-#ppt_h/2)" to="(#ppt_y)" calcmode="lin" valueType="num">
                                      <p:cBhvr>
                                        <p:cTn id="25" dur="1000" fill="hold">
                                          <p:stCondLst>
                                            <p:cond delay="0"/>
                                          </p:stCondLst>
                                        </p:cTn>
                                        <p:tgtEl>
                                          <p:spTgt spid="25605"/>
                                        </p:tgtEl>
                                        <p:attrNameLst>
                                          <p:attrName>ppt_y</p:attrName>
                                        </p:attrNameLst>
                                      </p:cBhvr>
                                    </p:anim>
                                    <p:animRot by="21600000">
                                      <p:cBhvr>
                                        <p:cTn id="26" dur="1000" fill="hold">
                                          <p:stCondLst>
                                            <p:cond delay="0"/>
                                          </p:stCondLst>
                                        </p:cTn>
                                        <p:tgtEl>
                                          <p:spTgt spid="25605"/>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56" presetClass="entr" presetSubtype="0" fill="hold" grpId="0" nodeType="clickEffect">
                                  <p:stCondLst>
                                    <p:cond delay="0"/>
                                  </p:stCondLst>
                                  <p:iterate type="lt">
                                    <p:tmPct val="10000"/>
                                  </p:iterate>
                                  <p:childTnLst>
                                    <p:set>
                                      <p:cBhvr>
                                        <p:cTn id="30" dur="1" fill="hold">
                                          <p:stCondLst>
                                            <p:cond delay="0"/>
                                          </p:stCondLst>
                                        </p:cTn>
                                        <p:tgtEl>
                                          <p:spTgt spid="25606"/>
                                        </p:tgtEl>
                                        <p:attrNameLst>
                                          <p:attrName>style.visibility</p:attrName>
                                        </p:attrNameLst>
                                      </p:cBhvr>
                                      <p:to>
                                        <p:strVal val="visible"/>
                                      </p:to>
                                    </p:set>
                                    <p:anim by="(-#ppt_w*2)" calcmode="lin" valueType="num">
                                      <p:cBhvr rctx="PPT">
                                        <p:cTn id="31" dur="500" autoRev="1" fill="hold">
                                          <p:stCondLst>
                                            <p:cond delay="0"/>
                                          </p:stCondLst>
                                        </p:cTn>
                                        <p:tgtEl>
                                          <p:spTgt spid="25606"/>
                                        </p:tgtEl>
                                        <p:attrNameLst>
                                          <p:attrName>ppt_w</p:attrName>
                                        </p:attrNameLst>
                                      </p:cBhvr>
                                    </p:anim>
                                    <p:anim by="(#ppt_w*0.50)" calcmode="lin" valueType="num">
                                      <p:cBhvr>
                                        <p:cTn id="32" dur="500" decel="50000" autoRev="1" fill="hold">
                                          <p:stCondLst>
                                            <p:cond delay="0"/>
                                          </p:stCondLst>
                                        </p:cTn>
                                        <p:tgtEl>
                                          <p:spTgt spid="25606"/>
                                        </p:tgtEl>
                                        <p:attrNameLst>
                                          <p:attrName>ppt_x</p:attrName>
                                        </p:attrNameLst>
                                      </p:cBhvr>
                                    </p:anim>
                                    <p:anim from="(-#ppt_h/2)" to="(#ppt_y)" calcmode="lin" valueType="num">
                                      <p:cBhvr>
                                        <p:cTn id="33" dur="1000" fill="hold">
                                          <p:stCondLst>
                                            <p:cond delay="0"/>
                                          </p:stCondLst>
                                        </p:cTn>
                                        <p:tgtEl>
                                          <p:spTgt spid="25606"/>
                                        </p:tgtEl>
                                        <p:attrNameLst>
                                          <p:attrName>ppt_y</p:attrName>
                                        </p:attrNameLst>
                                      </p:cBhvr>
                                    </p:anim>
                                    <p:animRot by="21600000">
                                      <p:cBhvr>
                                        <p:cTn id="34" dur="1000" fill="hold">
                                          <p:stCondLst>
                                            <p:cond delay="0"/>
                                          </p:stCondLst>
                                        </p:cTn>
                                        <p:tgtEl>
                                          <p:spTgt spid="2560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p:bldP spid="25605" grpId="0"/>
      <p:bldP spid="2560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 descr="657_A_JuiceDrop"/>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37891" name="Picture 3" descr="Man_walking_alone"/>
          <p:cNvPicPr>
            <a:picLocks noChangeAspect="1" noChangeArrowheads="1"/>
          </p:cNvPicPr>
          <p:nvPr/>
        </p:nvPicPr>
        <p:blipFill>
          <a:blip r:embed="rId3" cstate="print"/>
          <a:srcRect/>
          <a:stretch>
            <a:fillRect/>
          </a:stretch>
        </p:blipFill>
        <p:spPr bwMode="auto">
          <a:xfrm>
            <a:off x="5334000" y="1371600"/>
            <a:ext cx="3314700" cy="4419600"/>
          </a:xfrm>
          <a:prstGeom prst="rect">
            <a:avLst/>
          </a:prstGeom>
          <a:noFill/>
          <a:ln w="9525">
            <a:noFill/>
            <a:miter lim="800000"/>
            <a:headEnd/>
            <a:tailEnd/>
          </a:ln>
        </p:spPr>
      </p:pic>
      <p:sp>
        <p:nvSpPr>
          <p:cNvPr id="23554" name="Text Box 2"/>
          <p:cNvSpPr txBox="1">
            <a:spLocks noChangeArrowheads="1"/>
          </p:cNvSpPr>
          <p:nvPr/>
        </p:nvSpPr>
        <p:spPr bwMode="auto">
          <a:xfrm>
            <a:off x="304800" y="2000250"/>
            <a:ext cx="5486400" cy="4400550"/>
          </a:xfrm>
          <a:prstGeom prst="rect">
            <a:avLst/>
          </a:prstGeom>
          <a:noFill/>
          <a:ln w="19050">
            <a:noFill/>
            <a:miter lim="800000"/>
            <a:headEnd/>
            <a:tailEnd/>
          </a:ln>
          <a:effectLst/>
        </p:spPr>
        <p:txBody>
          <a:bodyPr>
            <a:spAutoFit/>
          </a:bodyPr>
          <a:lstStyle/>
          <a:p>
            <a:pPr>
              <a:spcBef>
                <a:spcPct val="50000"/>
              </a:spcBef>
              <a:defRPr/>
            </a:pPr>
            <a:r>
              <a:rPr lang="en-US" sz="4000" dirty="0">
                <a:effectLst>
                  <a:outerShdw blurRad="38100" dist="38100" dir="2700000" algn="tl">
                    <a:srgbClr val="C0C0C0"/>
                  </a:outerShdw>
                </a:effectLst>
                <a:latin typeface="Tahoma" pitchFamily="34" charset="0"/>
                <a:ea typeface="Tahoma" pitchFamily="34" charset="0"/>
                <a:cs typeface="Tahoma" pitchFamily="34" charset="0"/>
              </a:rPr>
              <a:t>The God who calls you to fight the battle is also the one that will be at your side when you are wounded or simply do not feel like going to fight.</a:t>
            </a:r>
            <a:r>
              <a:rPr lang="en-US" sz="4000" dirty="0">
                <a:latin typeface="Tahoma" pitchFamily="34" charset="0"/>
                <a:ea typeface="Tahoma" pitchFamily="34" charset="0"/>
                <a:cs typeface="Tahoma" pitchFamily="34" charset="0"/>
              </a:rPr>
              <a:t> </a:t>
            </a:r>
          </a:p>
        </p:txBody>
      </p:sp>
    </p:spTree>
  </p:cSld>
  <p:clrMapOvr>
    <a:masterClrMapping/>
  </p:clrMapOvr>
  <p:transition spd="slow">
    <p:pull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5" descr="478_A_JuiceDrop"/>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4578" name="Text Box 2"/>
          <p:cNvSpPr txBox="1">
            <a:spLocks noChangeArrowheads="1"/>
          </p:cNvSpPr>
          <p:nvPr/>
        </p:nvSpPr>
        <p:spPr bwMode="auto">
          <a:xfrm>
            <a:off x="1295400" y="152400"/>
            <a:ext cx="7620000" cy="1554163"/>
          </a:xfrm>
          <a:prstGeom prst="rect">
            <a:avLst/>
          </a:prstGeom>
          <a:solidFill>
            <a:srgbClr val="0000FF">
              <a:alpha val="55000"/>
            </a:srgbClr>
          </a:solidFill>
          <a:ln w="9525">
            <a:noFill/>
            <a:miter lim="800000"/>
            <a:headEnd/>
            <a:tailEnd/>
          </a:ln>
          <a:effectLst/>
        </p:spPr>
        <p:txBody>
          <a:bodyPr>
            <a:spAutoFit/>
          </a:bodyPr>
          <a:lstStyle/>
          <a:p>
            <a:pPr>
              <a:spcBef>
                <a:spcPct val="50000"/>
              </a:spcBef>
              <a:defRPr/>
            </a:pPr>
            <a:r>
              <a:rPr lang="en-US" sz="3200" b="1" i="1">
                <a:solidFill>
                  <a:srgbClr val="FFFF00"/>
                </a:solidFill>
                <a:effectLst>
                  <a:outerShdw blurRad="38100" dist="38100" dir="2700000" algn="tl">
                    <a:srgbClr val="000000"/>
                  </a:outerShdw>
                </a:effectLst>
                <a:latin typeface="Maiandra GD" pitchFamily="34" charset="0"/>
              </a:rPr>
              <a:t>Ps 34:18 The LORD is near to the brokenhearted, And saves those who are crushed in spirit.</a:t>
            </a:r>
          </a:p>
        </p:txBody>
      </p:sp>
      <p:pic>
        <p:nvPicPr>
          <p:cNvPr id="38916" name="Picture 4" descr="depressed2"/>
          <p:cNvPicPr>
            <a:picLocks noChangeAspect="1" noChangeArrowheads="1"/>
          </p:cNvPicPr>
          <p:nvPr/>
        </p:nvPicPr>
        <p:blipFill>
          <a:blip r:embed="rId3" cstate="print"/>
          <a:srcRect b="2081"/>
          <a:stretch>
            <a:fillRect/>
          </a:stretch>
        </p:blipFill>
        <p:spPr bwMode="auto">
          <a:xfrm rot="-908459">
            <a:off x="1752600" y="2057400"/>
            <a:ext cx="5791200" cy="3810000"/>
          </a:xfrm>
          <a:prstGeom prst="rect">
            <a:avLst/>
          </a:prstGeom>
          <a:noFill/>
          <a:ln w="9525">
            <a:noFill/>
            <a:miter lim="800000"/>
            <a:headEnd/>
            <a:tailEnd/>
          </a:ln>
        </p:spPr>
      </p:pic>
    </p:spTree>
  </p:cSld>
  <p:clrMapOvr>
    <a:masterClrMapping/>
  </p:clrMapOvr>
  <p:transition spd="slow">
    <p:randomBar dir="ver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66FF"/>
        </a:solidFill>
        <a:effectLst/>
      </p:bgPr>
    </p:bg>
    <p:spTree>
      <p:nvGrpSpPr>
        <p:cNvPr id="1" name=""/>
        <p:cNvGrpSpPr/>
        <p:nvPr/>
      </p:nvGrpSpPr>
      <p:grpSpPr>
        <a:xfrm>
          <a:off x="0" y="0"/>
          <a:ext cx="0" cy="0"/>
          <a:chOff x="0" y="0"/>
          <a:chExt cx="0" cy="0"/>
        </a:xfrm>
      </p:grpSpPr>
      <p:pic>
        <p:nvPicPr>
          <p:cNvPr id="39938" name="Picture 4" descr="dsc_0038_600"/>
          <p:cNvPicPr>
            <a:picLocks noChangeAspect="1" noChangeArrowheads="1"/>
          </p:cNvPicPr>
          <p:nvPr/>
        </p:nvPicPr>
        <p:blipFill>
          <a:blip r:embed="rId2" cstate="print"/>
          <a:srcRect/>
          <a:stretch>
            <a:fillRect/>
          </a:stretch>
        </p:blipFill>
        <p:spPr bwMode="auto">
          <a:xfrm>
            <a:off x="152400" y="228600"/>
            <a:ext cx="5291138" cy="6400800"/>
          </a:xfrm>
          <a:prstGeom prst="rect">
            <a:avLst/>
          </a:prstGeom>
          <a:noFill/>
          <a:ln w="9525">
            <a:noFill/>
            <a:miter lim="800000"/>
            <a:headEnd/>
            <a:tailEnd/>
          </a:ln>
        </p:spPr>
      </p:pic>
      <p:sp>
        <p:nvSpPr>
          <p:cNvPr id="57347" name="Text Box 3"/>
          <p:cNvSpPr txBox="1">
            <a:spLocks noChangeArrowheads="1"/>
          </p:cNvSpPr>
          <p:nvPr/>
        </p:nvSpPr>
        <p:spPr bwMode="auto">
          <a:xfrm>
            <a:off x="1219200" y="109538"/>
            <a:ext cx="7391400" cy="6427787"/>
          </a:xfrm>
          <a:prstGeom prst="rect">
            <a:avLst/>
          </a:prstGeom>
          <a:solidFill>
            <a:srgbClr val="00FFFF">
              <a:alpha val="55000"/>
            </a:srgbClr>
          </a:solidFill>
          <a:ln w="9525">
            <a:noFill/>
            <a:miter lim="800000"/>
            <a:headEnd/>
            <a:tailEnd/>
          </a:ln>
          <a:effectLst/>
        </p:spPr>
        <p:txBody>
          <a:bodyPr>
            <a:spAutoFit/>
          </a:bodyPr>
          <a:lstStyle/>
          <a:p>
            <a:pPr>
              <a:defRPr/>
            </a:pPr>
            <a:r>
              <a:rPr lang="en-US" sz="3200" b="1">
                <a:effectLst>
                  <a:outerShdw blurRad="38100" dist="38100" dir="2700000" algn="tl">
                    <a:srgbClr val="FFFFFF"/>
                  </a:outerShdw>
                </a:effectLst>
                <a:latin typeface="Maiandra GD" pitchFamily="34" charset="0"/>
              </a:rPr>
              <a:t>Ps 147:1-6 Praise the LORD! For it is good to sing praises to our God; For it is pleasant and praise is becoming.  The LORD builds up Jerusalem; He gathers the outcasts of Israel. He heals the brokenhearted, And binds up their wounds.  He counts the number of the stars; He gives names to all of them. Great is our Lord, and abundant in strength; His understanding is infinite. The LORD supports the afflicted; He brings down the wicked to the ground.</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7347"/>
                                        </p:tgtEl>
                                        <p:attrNameLst>
                                          <p:attrName>style.visibility</p:attrName>
                                        </p:attrNameLst>
                                      </p:cBhvr>
                                      <p:to>
                                        <p:strVal val="visible"/>
                                      </p:to>
                                    </p:set>
                                    <p:animEffect transition="in" filter="diamond(in)">
                                      <p:cBhvr>
                                        <p:cTn id="7" dur="2000"/>
                                        <p:tgtEl>
                                          <p:spTgt spid="57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4267200" y="0"/>
            <a:ext cx="4953000" cy="68580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40963" name="Text Box 3"/>
          <p:cNvSpPr txBox="1">
            <a:spLocks noChangeArrowheads="1"/>
          </p:cNvSpPr>
          <p:nvPr/>
        </p:nvSpPr>
        <p:spPr bwMode="auto">
          <a:xfrm>
            <a:off x="304800" y="228600"/>
            <a:ext cx="3581400" cy="720725"/>
          </a:xfrm>
          <a:prstGeom prst="rect">
            <a:avLst/>
          </a:prstGeom>
          <a:noFill/>
          <a:ln w="19050">
            <a:solidFill>
              <a:schemeClr val="tx1"/>
            </a:solidFill>
            <a:miter lim="800000"/>
            <a:headEnd/>
            <a:tailEnd/>
          </a:ln>
        </p:spPr>
        <p:txBody>
          <a:bodyPr>
            <a:spAutoFit/>
          </a:bodyPr>
          <a:lstStyle/>
          <a:p>
            <a:pPr algn="ctr">
              <a:spcBef>
                <a:spcPct val="50000"/>
              </a:spcBef>
            </a:pPr>
            <a:r>
              <a:rPr lang="en-US" sz="4000">
                <a:latin typeface="HighNoon" pitchFamily="2" charset="0"/>
              </a:rPr>
              <a:t>Chapter 18</a:t>
            </a:r>
          </a:p>
        </p:txBody>
      </p:sp>
      <p:sp>
        <p:nvSpPr>
          <p:cNvPr id="40964" name="Text Box 4"/>
          <p:cNvSpPr txBox="1">
            <a:spLocks noChangeArrowheads="1"/>
          </p:cNvSpPr>
          <p:nvPr/>
        </p:nvSpPr>
        <p:spPr bwMode="auto">
          <a:xfrm>
            <a:off x="4648200" y="228600"/>
            <a:ext cx="3962400" cy="720725"/>
          </a:xfrm>
          <a:prstGeom prst="rect">
            <a:avLst/>
          </a:prstGeom>
          <a:noFill/>
          <a:ln w="19050">
            <a:solidFill>
              <a:srgbClr val="FFFFFF"/>
            </a:solidFill>
            <a:miter lim="800000"/>
            <a:headEnd/>
            <a:tailEnd/>
          </a:ln>
        </p:spPr>
        <p:txBody>
          <a:bodyPr>
            <a:spAutoFit/>
          </a:bodyPr>
          <a:lstStyle/>
          <a:p>
            <a:pPr algn="ctr">
              <a:spcBef>
                <a:spcPct val="50000"/>
              </a:spcBef>
            </a:pPr>
            <a:r>
              <a:rPr lang="en-US" sz="4000">
                <a:solidFill>
                  <a:schemeClr val="bg1"/>
                </a:solidFill>
                <a:latin typeface="HighNoon" pitchFamily="2" charset="0"/>
              </a:rPr>
              <a:t>Chapter 19</a:t>
            </a:r>
          </a:p>
        </p:txBody>
      </p:sp>
      <p:sp>
        <p:nvSpPr>
          <p:cNvPr id="90117" name="Text Box 5"/>
          <p:cNvSpPr txBox="1">
            <a:spLocks noChangeArrowheads="1"/>
          </p:cNvSpPr>
          <p:nvPr/>
        </p:nvSpPr>
        <p:spPr bwMode="auto">
          <a:xfrm>
            <a:off x="228600" y="1143000"/>
            <a:ext cx="4267200" cy="2041525"/>
          </a:xfrm>
          <a:prstGeom prst="rect">
            <a:avLst/>
          </a:prstGeom>
          <a:noFill/>
          <a:ln w="9525">
            <a:noFill/>
            <a:miter lim="800000"/>
            <a:headEnd/>
            <a:tailEnd/>
          </a:ln>
        </p:spPr>
        <p:txBody>
          <a:bodyPr>
            <a:spAutoFit/>
          </a:bodyPr>
          <a:lstStyle/>
          <a:p>
            <a:pPr>
              <a:spcBef>
                <a:spcPct val="50000"/>
              </a:spcBef>
            </a:pPr>
            <a:r>
              <a:rPr lang="en-US" sz="3200" i="1"/>
              <a:t>Chapter 18 will get you through the chapter 19’s of your life. </a:t>
            </a:r>
          </a:p>
        </p:txBody>
      </p:sp>
      <p:sp>
        <p:nvSpPr>
          <p:cNvPr id="90123" name="Text Box 11"/>
          <p:cNvSpPr txBox="1">
            <a:spLocks noChangeArrowheads="1"/>
          </p:cNvSpPr>
          <p:nvPr/>
        </p:nvSpPr>
        <p:spPr bwMode="auto">
          <a:xfrm>
            <a:off x="228600" y="3581400"/>
            <a:ext cx="4191000" cy="1554163"/>
          </a:xfrm>
          <a:prstGeom prst="rect">
            <a:avLst/>
          </a:prstGeom>
          <a:noFill/>
          <a:ln w="9525">
            <a:noFill/>
            <a:miter lim="800000"/>
            <a:headEnd/>
            <a:tailEnd/>
          </a:ln>
        </p:spPr>
        <p:txBody>
          <a:bodyPr>
            <a:spAutoFit/>
          </a:bodyPr>
          <a:lstStyle/>
          <a:p>
            <a:pPr>
              <a:spcBef>
                <a:spcPct val="50000"/>
              </a:spcBef>
            </a:pPr>
            <a:r>
              <a:rPr lang="en-US" sz="3200" i="1"/>
              <a:t>Without chapter 18 – we crumble and we fail </a:t>
            </a:r>
          </a:p>
        </p:txBody>
      </p:sp>
      <p:sp>
        <p:nvSpPr>
          <p:cNvPr id="90124" name="Text Box 12"/>
          <p:cNvSpPr txBox="1">
            <a:spLocks noChangeArrowheads="1"/>
          </p:cNvSpPr>
          <p:nvPr/>
        </p:nvSpPr>
        <p:spPr bwMode="auto">
          <a:xfrm>
            <a:off x="4724400" y="1828800"/>
            <a:ext cx="3733800" cy="3016250"/>
          </a:xfrm>
          <a:prstGeom prst="rect">
            <a:avLst/>
          </a:prstGeom>
          <a:noFill/>
          <a:ln w="9525">
            <a:noFill/>
            <a:miter lim="800000"/>
            <a:headEnd/>
            <a:tailEnd/>
          </a:ln>
        </p:spPr>
        <p:txBody>
          <a:bodyPr>
            <a:spAutoFit/>
          </a:bodyPr>
          <a:lstStyle/>
          <a:p>
            <a:pPr algn="ctr">
              <a:spcBef>
                <a:spcPct val="50000"/>
              </a:spcBef>
            </a:pPr>
            <a:r>
              <a:rPr lang="en-US" sz="3200" i="1">
                <a:solidFill>
                  <a:schemeClr val="bg1"/>
                </a:solidFill>
              </a:rPr>
              <a:t>Chapter 19 reminds us that we need help…we need each other... But mostly, we need Jesus</a:t>
            </a:r>
          </a:p>
        </p:txBody>
      </p:sp>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90117"/>
                                        </p:tgtEl>
                                        <p:attrNameLst>
                                          <p:attrName>style.visibility</p:attrName>
                                        </p:attrNameLst>
                                      </p:cBhvr>
                                      <p:to>
                                        <p:strVal val="visible"/>
                                      </p:to>
                                    </p:set>
                                    <p:anim calcmode="lin" valueType="num">
                                      <p:cBhvr>
                                        <p:cTn id="7" dur="1000" fill="hold"/>
                                        <p:tgtEl>
                                          <p:spTgt spid="90117"/>
                                        </p:tgtEl>
                                        <p:attrNameLst>
                                          <p:attrName>ppt_w</p:attrName>
                                        </p:attrNameLst>
                                      </p:cBhvr>
                                      <p:tavLst>
                                        <p:tav tm="0">
                                          <p:val>
                                            <p:fltVal val="0"/>
                                          </p:val>
                                        </p:tav>
                                        <p:tav tm="100000">
                                          <p:val>
                                            <p:strVal val="#ppt_w"/>
                                          </p:val>
                                        </p:tav>
                                      </p:tavLst>
                                    </p:anim>
                                    <p:anim calcmode="lin" valueType="num">
                                      <p:cBhvr>
                                        <p:cTn id="8" dur="1000" fill="hold"/>
                                        <p:tgtEl>
                                          <p:spTgt spid="90117"/>
                                        </p:tgtEl>
                                        <p:attrNameLst>
                                          <p:attrName>ppt_h</p:attrName>
                                        </p:attrNameLst>
                                      </p:cBhvr>
                                      <p:tavLst>
                                        <p:tav tm="0">
                                          <p:val>
                                            <p:fltVal val="0"/>
                                          </p:val>
                                        </p:tav>
                                        <p:tav tm="100000">
                                          <p:val>
                                            <p:strVal val="#ppt_h"/>
                                          </p:val>
                                        </p:tav>
                                      </p:tavLst>
                                    </p:anim>
                                    <p:anim calcmode="lin" valueType="num">
                                      <p:cBhvr>
                                        <p:cTn id="9" dur="1000" fill="hold"/>
                                        <p:tgtEl>
                                          <p:spTgt spid="90117"/>
                                        </p:tgtEl>
                                        <p:attrNameLst>
                                          <p:attrName>style.rotation</p:attrName>
                                        </p:attrNameLst>
                                      </p:cBhvr>
                                      <p:tavLst>
                                        <p:tav tm="0">
                                          <p:val>
                                            <p:fltVal val="90"/>
                                          </p:val>
                                        </p:tav>
                                        <p:tav tm="100000">
                                          <p:val>
                                            <p:fltVal val="0"/>
                                          </p:val>
                                        </p:tav>
                                      </p:tavLst>
                                    </p:anim>
                                    <p:animEffect transition="in" filter="fade">
                                      <p:cBhvr>
                                        <p:cTn id="10" dur="1000"/>
                                        <p:tgtEl>
                                          <p:spTgt spid="90117"/>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90123"/>
                                        </p:tgtEl>
                                        <p:attrNameLst>
                                          <p:attrName>style.visibility</p:attrName>
                                        </p:attrNameLst>
                                      </p:cBhvr>
                                      <p:to>
                                        <p:strVal val="visible"/>
                                      </p:to>
                                    </p:set>
                                    <p:animEffect transition="in" filter="diamond(in)">
                                      <p:cBhvr>
                                        <p:cTn id="15" dur="2000"/>
                                        <p:tgtEl>
                                          <p:spTgt spid="90123"/>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4" fill="hold" grpId="0" nodeType="clickEffect">
                                  <p:stCondLst>
                                    <p:cond delay="0"/>
                                  </p:stCondLst>
                                  <p:childTnLst>
                                    <p:set>
                                      <p:cBhvr>
                                        <p:cTn id="19" dur="1" fill="hold">
                                          <p:stCondLst>
                                            <p:cond delay="0"/>
                                          </p:stCondLst>
                                        </p:cTn>
                                        <p:tgtEl>
                                          <p:spTgt spid="90124"/>
                                        </p:tgtEl>
                                        <p:attrNameLst>
                                          <p:attrName>style.visibility</p:attrName>
                                        </p:attrNameLst>
                                      </p:cBhvr>
                                      <p:to>
                                        <p:strVal val="visible"/>
                                      </p:to>
                                    </p:set>
                                    <p:animEffect transition="in" filter="wheel(4)">
                                      <p:cBhvr>
                                        <p:cTn id="20" dur="2000"/>
                                        <p:tgtEl>
                                          <p:spTgt spid="90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7" grpId="0"/>
      <p:bldP spid="90123" grpId="0"/>
      <p:bldP spid="9012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CAMEL IN YARD"/>
          <p:cNvPicPr>
            <a:picLocks noChangeAspect="1" noChangeArrowheads="1"/>
          </p:cNvPicPr>
          <p:nvPr/>
        </p:nvPicPr>
        <p:blipFill>
          <a:blip r:embed="rId2" cstate="print"/>
          <a:srcRect/>
          <a:stretch>
            <a:fillRect/>
          </a:stretch>
        </p:blipFill>
        <p:spPr bwMode="auto">
          <a:xfrm>
            <a:off x="0" y="0"/>
            <a:ext cx="9144000" cy="7543800"/>
          </a:xfrm>
          <a:prstGeom prst="rect">
            <a:avLst/>
          </a:prstGeom>
          <a:noFill/>
          <a:ln w="9525">
            <a:noFill/>
            <a:miter lim="800000"/>
            <a:headEnd/>
            <a:tailEnd/>
          </a:ln>
        </p:spPr>
      </p:pic>
      <p:sp>
        <p:nvSpPr>
          <p:cNvPr id="91139" name="Text Box 3"/>
          <p:cNvSpPr txBox="1">
            <a:spLocks noChangeArrowheads="1"/>
          </p:cNvSpPr>
          <p:nvPr/>
        </p:nvSpPr>
        <p:spPr bwMode="auto">
          <a:xfrm>
            <a:off x="152400" y="76200"/>
            <a:ext cx="5181600" cy="1158875"/>
          </a:xfrm>
          <a:prstGeom prst="rect">
            <a:avLst/>
          </a:prstGeom>
          <a:solidFill>
            <a:srgbClr val="FF0000"/>
          </a:solidFill>
          <a:ln w="9525">
            <a:noFill/>
            <a:miter lim="800000"/>
            <a:headEnd/>
            <a:tailEnd/>
          </a:ln>
          <a:effectLst/>
        </p:spPr>
        <p:txBody>
          <a:bodyPr>
            <a:spAutoFit/>
          </a:bodyPr>
          <a:lstStyle/>
          <a:p>
            <a:pPr algn="ctr">
              <a:spcBef>
                <a:spcPct val="50000"/>
              </a:spcBef>
              <a:defRPr/>
            </a:pPr>
            <a:r>
              <a:rPr lang="en-US" sz="7000">
                <a:solidFill>
                  <a:schemeClr val="bg1"/>
                </a:solidFill>
                <a:effectLst>
                  <a:outerShdw blurRad="38100" dist="38100" dir="2700000" algn="tl">
                    <a:srgbClr val="000000"/>
                  </a:outerShdw>
                </a:effectLst>
                <a:latin typeface="Hominis" pitchFamily="82" charset="0"/>
              </a:rPr>
              <a:t>Elijah</a:t>
            </a:r>
          </a:p>
        </p:txBody>
      </p:sp>
      <p:sp>
        <p:nvSpPr>
          <p:cNvPr id="91141" name="Text Box 5"/>
          <p:cNvSpPr txBox="1">
            <a:spLocks noChangeArrowheads="1"/>
          </p:cNvSpPr>
          <p:nvPr/>
        </p:nvSpPr>
        <p:spPr bwMode="auto">
          <a:xfrm>
            <a:off x="2743200" y="4038600"/>
            <a:ext cx="5562600" cy="588963"/>
          </a:xfrm>
          <a:prstGeom prst="rect">
            <a:avLst/>
          </a:prstGeom>
          <a:solidFill>
            <a:srgbClr val="FFFF00"/>
          </a:solidFill>
          <a:ln w="9525">
            <a:solidFill>
              <a:schemeClr val="tx1"/>
            </a:solidFill>
            <a:miter lim="800000"/>
            <a:headEnd/>
            <a:tailEnd/>
          </a:ln>
          <a:effectLst/>
        </p:spPr>
        <p:txBody>
          <a:bodyPr>
            <a:spAutoFit/>
          </a:bodyPr>
          <a:lstStyle/>
          <a:p>
            <a:pPr algn="ctr">
              <a:spcBef>
                <a:spcPct val="50000"/>
              </a:spcBef>
              <a:defRPr/>
            </a:pPr>
            <a:r>
              <a:rPr lang="en-US" sz="3200" b="1" i="1">
                <a:effectLst>
                  <a:outerShdw blurRad="38100" dist="38100" dir="2700000" algn="tl">
                    <a:srgbClr val="FFFFFF"/>
                  </a:outerShdw>
                </a:effectLst>
                <a:latin typeface="Maiandra GD" pitchFamily="34" charset="0"/>
              </a:rPr>
              <a:t>“He was just like us…”</a:t>
            </a:r>
          </a:p>
        </p:txBody>
      </p:sp>
    </p:spTree>
  </p:cSld>
  <p:clrMapOvr>
    <a:masterClrMapping/>
  </p:clrMapOvr>
  <p:transition spd="slow">
    <p:wheel spokes="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6" descr="CAMEL IN YARD"/>
          <p:cNvPicPr>
            <a:picLocks noChangeAspect="1" noChangeArrowheads="1"/>
          </p:cNvPicPr>
          <p:nvPr/>
        </p:nvPicPr>
        <p:blipFill>
          <a:blip r:embed="rId2" cstate="print"/>
          <a:srcRect/>
          <a:stretch>
            <a:fillRect/>
          </a:stretch>
        </p:blipFill>
        <p:spPr bwMode="auto">
          <a:xfrm>
            <a:off x="0" y="0"/>
            <a:ext cx="9144000" cy="7391400"/>
          </a:xfrm>
          <a:prstGeom prst="rect">
            <a:avLst/>
          </a:prstGeom>
          <a:noFill/>
          <a:ln w="9525">
            <a:noFill/>
            <a:miter lim="800000"/>
            <a:headEnd/>
            <a:tailEnd/>
          </a:ln>
        </p:spPr>
      </p:pic>
      <p:sp>
        <p:nvSpPr>
          <p:cNvPr id="51203" name="Text Box 3"/>
          <p:cNvSpPr txBox="1">
            <a:spLocks noChangeArrowheads="1"/>
          </p:cNvSpPr>
          <p:nvPr/>
        </p:nvSpPr>
        <p:spPr bwMode="auto">
          <a:xfrm>
            <a:off x="152400" y="76200"/>
            <a:ext cx="5181600" cy="1158875"/>
          </a:xfrm>
          <a:prstGeom prst="rect">
            <a:avLst/>
          </a:prstGeom>
          <a:solidFill>
            <a:srgbClr val="FF0000"/>
          </a:solidFill>
          <a:ln w="9525">
            <a:noFill/>
            <a:miter lim="800000"/>
            <a:headEnd/>
            <a:tailEnd/>
          </a:ln>
          <a:effectLst/>
        </p:spPr>
        <p:txBody>
          <a:bodyPr>
            <a:spAutoFit/>
          </a:bodyPr>
          <a:lstStyle/>
          <a:p>
            <a:pPr algn="ctr">
              <a:spcBef>
                <a:spcPct val="50000"/>
              </a:spcBef>
              <a:defRPr/>
            </a:pPr>
            <a:r>
              <a:rPr lang="en-US" sz="7000">
                <a:solidFill>
                  <a:schemeClr val="bg1"/>
                </a:solidFill>
                <a:effectLst>
                  <a:outerShdw blurRad="38100" dist="38100" dir="2700000" algn="tl">
                    <a:srgbClr val="000000"/>
                  </a:outerShdw>
                </a:effectLst>
                <a:latin typeface="Hominis" pitchFamily="82" charset="0"/>
              </a:rPr>
              <a:t>Elijah</a:t>
            </a:r>
          </a:p>
        </p:txBody>
      </p:sp>
      <p:sp>
        <p:nvSpPr>
          <p:cNvPr id="51204" name="Text Box 4"/>
          <p:cNvSpPr txBox="1">
            <a:spLocks noChangeArrowheads="1"/>
          </p:cNvSpPr>
          <p:nvPr/>
        </p:nvSpPr>
        <p:spPr bwMode="auto">
          <a:xfrm>
            <a:off x="152400" y="1752600"/>
            <a:ext cx="8991600" cy="1066800"/>
          </a:xfrm>
          <a:prstGeom prst="rect">
            <a:avLst/>
          </a:prstGeom>
          <a:noFill/>
          <a:ln w="9525">
            <a:noFill/>
            <a:miter lim="800000"/>
            <a:headEnd/>
            <a:tailEnd/>
          </a:ln>
          <a:effectLst/>
        </p:spPr>
        <p:txBody>
          <a:bodyPr>
            <a:spAutoFit/>
          </a:bodyPr>
          <a:lstStyle/>
          <a:p>
            <a:pPr>
              <a:spcBef>
                <a:spcPct val="50000"/>
              </a:spcBef>
              <a:defRPr/>
            </a:pPr>
            <a:r>
              <a:rPr lang="en-US" sz="3200" b="1">
                <a:solidFill>
                  <a:schemeClr val="bg1"/>
                </a:solidFill>
                <a:effectLst>
                  <a:outerShdw blurRad="38100" dist="38100" dir="2700000" algn="tl">
                    <a:srgbClr val="C0C0C0"/>
                  </a:outerShdw>
                </a:effectLst>
                <a:latin typeface="Maiandra GD" pitchFamily="34" charset="0"/>
              </a:rPr>
              <a:t>James 5:17 “Elijah was a man with a 	</a:t>
            </a:r>
            <a:r>
              <a:rPr lang="en-US" sz="3200" b="1" u="sng">
                <a:solidFill>
                  <a:srgbClr val="FFFF00"/>
                </a:solidFill>
                <a:effectLst>
                  <a:outerShdw blurRad="38100" dist="38100" dir="2700000" algn="tl">
                    <a:srgbClr val="C0C0C0"/>
                  </a:outerShdw>
                </a:effectLst>
                <a:latin typeface="Maiandra GD" pitchFamily="34" charset="0"/>
              </a:rPr>
              <a:t>nature</a:t>
            </a:r>
            <a:r>
              <a:rPr lang="en-US" sz="3200" b="1">
                <a:solidFill>
                  <a:schemeClr val="bg1"/>
                </a:solidFill>
                <a:effectLst>
                  <a:outerShdw blurRad="38100" dist="38100" dir="2700000" algn="tl">
                    <a:srgbClr val="C0C0C0"/>
                  </a:outerShdw>
                </a:effectLst>
                <a:latin typeface="Maiandra GD" pitchFamily="34" charset="0"/>
              </a:rPr>
              <a:t> like ours…”</a:t>
            </a:r>
          </a:p>
        </p:txBody>
      </p:sp>
      <p:sp>
        <p:nvSpPr>
          <p:cNvPr id="51205" name="Text Box 5"/>
          <p:cNvSpPr txBox="1">
            <a:spLocks noChangeArrowheads="1"/>
          </p:cNvSpPr>
          <p:nvPr/>
        </p:nvSpPr>
        <p:spPr bwMode="auto">
          <a:xfrm>
            <a:off x="2743200" y="4038600"/>
            <a:ext cx="6096000" cy="588963"/>
          </a:xfrm>
          <a:prstGeom prst="rect">
            <a:avLst/>
          </a:prstGeom>
          <a:solidFill>
            <a:srgbClr val="FFFF00"/>
          </a:solidFill>
          <a:ln w="9525">
            <a:solidFill>
              <a:schemeClr val="tx1"/>
            </a:solidFill>
            <a:miter lim="800000"/>
            <a:headEnd/>
            <a:tailEnd/>
          </a:ln>
          <a:effectLst/>
        </p:spPr>
        <p:txBody>
          <a:bodyPr>
            <a:spAutoFit/>
          </a:bodyPr>
          <a:lstStyle/>
          <a:p>
            <a:pPr>
              <a:spcBef>
                <a:spcPct val="50000"/>
              </a:spcBef>
              <a:buFontTx/>
              <a:buChar char="•"/>
              <a:defRPr/>
            </a:pPr>
            <a:r>
              <a:rPr lang="en-US" sz="3200" b="1">
                <a:effectLst>
                  <a:outerShdw blurRad="38100" dist="38100" dir="2700000" algn="tl">
                    <a:srgbClr val="FFFFFF"/>
                  </a:outerShdw>
                </a:effectLst>
                <a:latin typeface="Maiandra GD" pitchFamily="34" charset="0"/>
              </a:rPr>
              <a:t> NIV: </a:t>
            </a:r>
            <a:r>
              <a:rPr lang="en-US" sz="3200" b="1" i="1">
                <a:effectLst>
                  <a:outerShdw blurRad="38100" dist="38100" dir="2700000" algn="tl">
                    <a:srgbClr val="FFFFFF"/>
                  </a:outerShdw>
                </a:effectLst>
                <a:latin typeface="Maiandra GD" pitchFamily="34" charset="0"/>
              </a:rPr>
              <a:t>“He was just like us…”</a:t>
            </a: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51204"/>
                                        </p:tgtEl>
                                        <p:attrNameLst>
                                          <p:attrName>style.visibility</p:attrName>
                                        </p:attrNameLst>
                                      </p:cBhvr>
                                      <p:to>
                                        <p:strVal val="visible"/>
                                      </p:to>
                                    </p:set>
                                    <p:animEffect transition="in" filter="barn(inHorizontal)">
                                      <p:cBhvr>
                                        <p:cTn id="7" dur="500"/>
                                        <p:tgtEl>
                                          <p:spTgt spid="5120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51205"/>
                                        </p:tgtEl>
                                        <p:attrNameLst>
                                          <p:attrName>style.visibility</p:attrName>
                                        </p:attrNameLst>
                                      </p:cBhvr>
                                      <p:to>
                                        <p:strVal val="visible"/>
                                      </p:to>
                                    </p:set>
                                    <p:animEffect transition="in" filter="wheel(4)">
                                      <p:cBhvr>
                                        <p:cTn id="12" dur="2000"/>
                                        <p:tgtEl>
                                          <p:spTgt spid="51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4" grpId="0"/>
      <p:bldP spid="5120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0" descr="492_A_JuiceDrop"/>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3010" name="Text Box 2"/>
          <p:cNvSpPr txBox="1">
            <a:spLocks noChangeArrowheads="1"/>
          </p:cNvSpPr>
          <p:nvPr/>
        </p:nvSpPr>
        <p:spPr bwMode="auto">
          <a:xfrm>
            <a:off x="685800" y="228600"/>
            <a:ext cx="8229600" cy="592138"/>
          </a:xfrm>
          <a:prstGeom prst="rect">
            <a:avLst/>
          </a:prstGeom>
          <a:solidFill>
            <a:srgbClr val="FFFF00"/>
          </a:solidFill>
          <a:ln w="12700">
            <a:solidFill>
              <a:schemeClr val="tx1"/>
            </a:solidFill>
            <a:miter lim="800000"/>
            <a:headEnd/>
            <a:tailEnd/>
          </a:ln>
          <a:effectLst/>
        </p:spPr>
        <p:txBody>
          <a:bodyPr>
            <a:spAutoFit/>
          </a:bodyPr>
          <a:lstStyle/>
          <a:p>
            <a:pPr>
              <a:spcBef>
                <a:spcPct val="50000"/>
              </a:spcBef>
              <a:defRPr/>
            </a:pPr>
            <a:r>
              <a:rPr lang="en-US" sz="3200" i="1">
                <a:effectLst>
                  <a:outerShdw blurRad="38100" dist="38100" dir="2700000" algn="tl">
                    <a:srgbClr val="FFFFFF"/>
                  </a:outerShdw>
                </a:effectLst>
                <a:latin typeface="Maiandra GD" pitchFamily="34" charset="0"/>
              </a:rPr>
              <a:t>Elijah appeared at a time in Israel’s dark days</a:t>
            </a:r>
          </a:p>
        </p:txBody>
      </p:sp>
      <p:sp>
        <p:nvSpPr>
          <p:cNvPr id="43011" name="Text Box 3"/>
          <p:cNvSpPr txBox="1">
            <a:spLocks noChangeArrowheads="1"/>
          </p:cNvSpPr>
          <p:nvPr/>
        </p:nvSpPr>
        <p:spPr bwMode="auto">
          <a:xfrm>
            <a:off x="2438400" y="1066800"/>
            <a:ext cx="6477000" cy="2041525"/>
          </a:xfrm>
          <a:prstGeom prst="rect">
            <a:avLst/>
          </a:prstGeom>
          <a:noFill/>
          <a:ln w="9525">
            <a:noFill/>
            <a:miter lim="800000"/>
            <a:headEnd/>
            <a:tailEnd/>
          </a:ln>
          <a:effectLst/>
        </p:spPr>
        <p:txBody>
          <a:bodyPr>
            <a:spAutoFit/>
          </a:bodyPr>
          <a:lstStyle/>
          <a:p>
            <a:pPr>
              <a:spcBef>
                <a:spcPct val="50000"/>
              </a:spcBef>
              <a:defRPr/>
            </a:pPr>
            <a:r>
              <a:rPr lang="en-US" sz="3200" b="1">
                <a:solidFill>
                  <a:schemeClr val="bg1"/>
                </a:solidFill>
                <a:effectLst>
                  <a:outerShdw blurRad="38100" dist="38100" dir="2700000" algn="tl">
                    <a:srgbClr val="C0C0C0"/>
                  </a:outerShdw>
                </a:effectLst>
                <a:latin typeface="Maiandra GD" pitchFamily="34" charset="0"/>
              </a:rPr>
              <a:t>Bloodshed, idolatry, assassinations, immorality, conspiracy, deception and cruelty were common</a:t>
            </a:r>
          </a:p>
        </p:txBody>
      </p:sp>
      <p:sp>
        <p:nvSpPr>
          <p:cNvPr id="43012" name="Text Box 4"/>
          <p:cNvSpPr txBox="1">
            <a:spLocks noChangeArrowheads="1"/>
          </p:cNvSpPr>
          <p:nvPr/>
        </p:nvSpPr>
        <p:spPr bwMode="auto">
          <a:xfrm>
            <a:off x="2743200" y="3657600"/>
            <a:ext cx="5486400" cy="1076325"/>
          </a:xfrm>
          <a:prstGeom prst="rect">
            <a:avLst/>
          </a:prstGeom>
          <a:noFill/>
          <a:ln w="9525">
            <a:solidFill>
              <a:srgbClr val="FFFFFF"/>
            </a:solidFill>
            <a:miter lim="800000"/>
            <a:headEnd/>
            <a:tailEnd/>
          </a:ln>
          <a:effectLst/>
        </p:spPr>
        <p:txBody>
          <a:bodyPr>
            <a:spAutoFit/>
          </a:bodyPr>
          <a:lstStyle/>
          <a:p>
            <a:pPr algn="ctr">
              <a:spcBef>
                <a:spcPct val="50000"/>
              </a:spcBef>
              <a:defRPr/>
            </a:pPr>
            <a:r>
              <a:rPr lang="en-US" sz="3200" b="1" dirty="0">
                <a:solidFill>
                  <a:srgbClr val="00FF00"/>
                </a:solidFill>
                <a:effectLst>
                  <a:outerShdw blurRad="38100" dist="38100" dir="2700000" algn="tl">
                    <a:srgbClr val="C0C0C0"/>
                  </a:outerShdw>
                </a:effectLst>
                <a:latin typeface="Maiandra GD" pitchFamily="34" charset="0"/>
              </a:rPr>
              <a:t>For 6 decades this was the history of Israel</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3011"/>
                                        </p:tgtEl>
                                        <p:attrNameLst>
                                          <p:attrName>style.visibility</p:attrName>
                                        </p:attrNameLst>
                                      </p:cBhvr>
                                      <p:to>
                                        <p:strVal val="visible"/>
                                      </p:to>
                                    </p:set>
                                    <p:animEffect transition="in" filter="barn(inVertical)">
                                      <p:cBhvr>
                                        <p:cTn id="7" dur="2000"/>
                                        <p:tgtEl>
                                          <p:spTgt spid="43011"/>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43012"/>
                                        </p:tgtEl>
                                        <p:attrNameLst>
                                          <p:attrName>style.visibility</p:attrName>
                                        </p:attrNameLst>
                                      </p:cBhvr>
                                      <p:to>
                                        <p:strVal val="visible"/>
                                      </p:to>
                                    </p:set>
                                    <p:anim calcmode="discrete" valueType="clr">
                                      <p:cBhvr override="childStyle">
                                        <p:cTn id="12" dur="500"/>
                                        <p:tgtEl>
                                          <p:spTgt spid="43012"/>
                                        </p:tgtEl>
                                        <p:attrNameLst>
                                          <p:attrName>style.color</p:attrName>
                                        </p:attrNameLst>
                                      </p:cBhvr>
                                      <p:tavLst>
                                        <p:tav tm="0">
                                          <p:val>
                                            <p:clrVal>
                                              <a:schemeClr val="accent2"/>
                                            </p:clrVal>
                                          </p:val>
                                        </p:tav>
                                        <p:tav tm="50000">
                                          <p:val>
                                            <p:clrVal>
                                              <a:srgbClr val="FF0000"/>
                                            </p:clrVal>
                                          </p:val>
                                        </p:tav>
                                      </p:tavLst>
                                    </p:anim>
                                    <p:anim calcmode="discrete" valueType="clr">
                                      <p:cBhvr>
                                        <p:cTn id="13" dur="500"/>
                                        <p:tgtEl>
                                          <p:spTgt spid="43012"/>
                                        </p:tgtEl>
                                        <p:attrNameLst>
                                          <p:attrName>fillcolor</p:attrName>
                                        </p:attrNameLst>
                                      </p:cBhvr>
                                      <p:tavLst>
                                        <p:tav tm="0">
                                          <p:val>
                                            <p:clrVal>
                                              <a:schemeClr val="accent2"/>
                                            </p:clrVal>
                                          </p:val>
                                        </p:tav>
                                        <p:tav tm="50000">
                                          <p:val>
                                            <p:clrVal>
                                              <a:schemeClr val="hlink"/>
                                            </p:clrVal>
                                          </p:val>
                                        </p:tav>
                                      </p:tavLst>
                                    </p:anim>
                                    <p:set>
                                      <p:cBhvr>
                                        <p:cTn id="14" dur="500"/>
                                        <p:tgtEl>
                                          <p:spTgt spid="4301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p:bldP spid="430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0" descr="516_A_JuiceDrop"/>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0243" name="Text Box 2"/>
          <p:cNvSpPr txBox="1">
            <a:spLocks noChangeArrowheads="1"/>
          </p:cNvSpPr>
          <p:nvPr/>
        </p:nvSpPr>
        <p:spPr bwMode="auto">
          <a:xfrm>
            <a:off x="228600" y="228600"/>
            <a:ext cx="8610600" cy="592138"/>
          </a:xfrm>
          <a:prstGeom prst="rect">
            <a:avLst/>
          </a:prstGeom>
          <a:solidFill>
            <a:srgbClr val="FFFF00"/>
          </a:solidFill>
          <a:ln w="12700">
            <a:solidFill>
              <a:schemeClr val="tx1"/>
            </a:solidFill>
            <a:miter lim="800000"/>
            <a:headEnd/>
            <a:tailEnd/>
          </a:ln>
        </p:spPr>
        <p:txBody>
          <a:bodyPr>
            <a:spAutoFit/>
          </a:bodyPr>
          <a:lstStyle/>
          <a:p>
            <a:pPr>
              <a:spcBef>
                <a:spcPct val="50000"/>
              </a:spcBef>
            </a:pPr>
            <a:r>
              <a:rPr lang="en-US" sz="3200"/>
              <a:t>Elijah appeared at a time in Israel’s dark days</a:t>
            </a:r>
          </a:p>
        </p:txBody>
      </p:sp>
      <p:sp>
        <p:nvSpPr>
          <p:cNvPr id="52229" name="Text Box 5"/>
          <p:cNvSpPr txBox="1">
            <a:spLocks noChangeArrowheads="1"/>
          </p:cNvSpPr>
          <p:nvPr/>
        </p:nvSpPr>
        <p:spPr bwMode="auto">
          <a:xfrm>
            <a:off x="76200" y="990600"/>
            <a:ext cx="8915400" cy="579438"/>
          </a:xfrm>
          <a:prstGeom prst="rect">
            <a:avLst/>
          </a:prstGeom>
          <a:noFill/>
          <a:ln w="9525">
            <a:noFill/>
            <a:miter lim="800000"/>
            <a:headEnd/>
            <a:tailEnd/>
          </a:ln>
          <a:effectLst/>
        </p:spPr>
        <p:txBody>
          <a:bodyPr>
            <a:spAutoFit/>
          </a:bodyPr>
          <a:lstStyle/>
          <a:p>
            <a:pPr>
              <a:spcBef>
                <a:spcPct val="50000"/>
              </a:spcBef>
              <a:buFontTx/>
              <a:buChar char="•"/>
              <a:defRPr/>
            </a:pPr>
            <a:r>
              <a:rPr lang="en-US" sz="3200" b="1">
                <a:solidFill>
                  <a:srgbClr val="00FF00"/>
                </a:solidFill>
                <a:effectLst>
                  <a:outerShdw blurRad="38100" dist="38100" dir="2700000" algn="tl">
                    <a:srgbClr val="C0C0C0"/>
                  </a:outerShdw>
                </a:effectLst>
                <a:latin typeface="Maiandra GD" pitchFamily="34" charset="0"/>
              </a:rPr>
              <a:t> Ahab becomes the king, Jezebel the queen</a:t>
            </a:r>
          </a:p>
        </p:txBody>
      </p:sp>
      <p:sp>
        <p:nvSpPr>
          <p:cNvPr id="52230" name="Text Box 6"/>
          <p:cNvSpPr txBox="1">
            <a:spLocks noChangeArrowheads="1"/>
          </p:cNvSpPr>
          <p:nvPr/>
        </p:nvSpPr>
        <p:spPr bwMode="auto">
          <a:xfrm>
            <a:off x="228600" y="1828800"/>
            <a:ext cx="3962400" cy="579438"/>
          </a:xfrm>
          <a:prstGeom prst="rect">
            <a:avLst/>
          </a:prstGeom>
          <a:solidFill>
            <a:srgbClr val="00FF00"/>
          </a:solidFill>
          <a:ln w="9525">
            <a:noFill/>
            <a:miter lim="800000"/>
            <a:headEnd/>
            <a:tailEnd/>
          </a:ln>
          <a:effectLst/>
        </p:spPr>
        <p:txBody>
          <a:bodyPr>
            <a:spAutoFit/>
          </a:bodyPr>
          <a:lstStyle/>
          <a:p>
            <a:pPr>
              <a:spcBef>
                <a:spcPct val="50000"/>
              </a:spcBef>
              <a:defRPr/>
            </a:pPr>
            <a:r>
              <a:rPr lang="en-US" sz="3200" b="1">
                <a:solidFill>
                  <a:srgbClr val="FF33CC"/>
                </a:solidFill>
                <a:effectLst>
                  <a:outerShdw blurRad="38100" dist="38100" dir="2700000" algn="tl">
                    <a:srgbClr val="000000"/>
                  </a:outerShdw>
                </a:effectLst>
              </a:rPr>
              <a:t>Built idols to Baal</a:t>
            </a:r>
          </a:p>
        </p:txBody>
      </p:sp>
      <p:sp>
        <p:nvSpPr>
          <p:cNvPr id="52232" name="Text Box 8"/>
          <p:cNvSpPr txBox="1">
            <a:spLocks noChangeArrowheads="1"/>
          </p:cNvSpPr>
          <p:nvPr/>
        </p:nvSpPr>
        <p:spPr bwMode="auto">
          <a:xfrm>
            <a:off x="228600" y="4068763"/>
            <a:ext cx="5486400" cy="1066800"/>
          </a:xfrm>
          <a:prstGeom prst="rect">
            <a:avLst/>
          </a:prstGeom>
          <a:solidFill>
            <a:srgbClr val="00FF00"/>
          </a:solidFill>
          <a:ln w="9525">
            <a:noFill/>
            <a:miter lim="800000"/>
            <a:headEnd/>
            <a:tailEnd/>
          </a:ln>
          <a:effectLst/>
        </p:spPr>
        <p:txBody>
          <a:bodyPr>
            <a:spAutoFit/>
          </a:bodyPr>
          <a:lstStyle/>
          <a:p>
            <a:pPr>
              <a:spcBef>
                <a:spcPct val="50000"/>
              </a:spcBef>
              <a:defRPr/>
            </a:pPr>
            <a:r>
              <a:rPr lang="en-US" sz="3200" b="1">
                <a:solidFill>
                  <a:srgbClr val="FF33CC"/>
                </a:solidFill>
                <a:effectLst>
                  <a:outerShdw blurRad="38100" dist="38100" dir="2700000" algn="tl">
                    <a:srgbClr val="000000"/>
                  </a:outerShdw>
                </a:effectLst>
              </a:rPr>
              <a:t>Supported &amp; promoted the 	prophets of Baal</a:t>
            </a:r>
          </a:p>
        </p:txBody>
      </p:sp>
      <p:pic>
        <p:nvPicPr>
          <p:cNvPr id="10247" name="Picture 11" descr="baal1"/>
          <p:cNvPicPr>
            <a:picLocks noChangeAspect="1" noChangeArrowheads="1"/>
          </p:cNvPicPr>
          <p:nvPr/>
        </p:nvPicPr>
        <p:blipFill>
          <a:blip r:embed="rId3" cstate="print"/>
          <a:srcRect l="6639" t="3699" r="7054" b="2003"/>
          <a:stretch>
            <a:fillRect/>
          </a:stretch>
        </p:blipFill>
        <p:spPr bwMode="auto">
          <a:xfrm>
            <a:off x="6705600" y="1752600"/>
            <a:ext cx="1981200" cy="3886200"/>
          </a:xfrm>
          <a:prstGeom prst="rect">
            <a:avLst/>
          </a:prstGeom>
          <a:noFill/>
          <a:ln w="9525">
            <a:noFill/>
            <a:miter lim="800000"/>
            <a:headEnd/>
            <a:tailEnd/>
          </a:ln>
        </p:spPr>
      </p:pic>
      <p:sp>
        <p:nvSpPr>
          <p:cNvPr id="52231" name="Text Box 7"/>
          <p:cNvSpPr txBox="1">
            <a:spLocks noChangeArrowheads="1"/>
          </p:cNvSpPr>
          <p:nvPr/>
        </p:nvSpPr>
        <p:spPr bwMode="auto">
          <a:xfrm>
            <a:off x="685800" y="2895600"/>
            <a:ext cx="5410200" cy="579438"/>
          </a:xfrm>
          <a:prstGeom prst="rect">
            <a:avLst/>
          </a:prstGeom>
          <a:solidFill>
            <a:srgbClr val="00FF00"/>
          </a:solidFill>
          <a:ln w="9525">
            <a:noFill/>
            <a:miter lim="800000"/>
            <a:headEnd/>
            <a:tailEnd/>
          </a:ln>
          <a:effectLst/>
        </p:spPr>
        <p:txBody>
          <a:bodyPr>
            <a:spAutoFit/>
          </a:bodyPr>
          <a:lstStyle/>
          <a:p>
            <a:pPr>
              <a:spcBef>
                <a:spcPct val="50000"/>
              </a:spcBef>
              <a:defRPr/>
            </a:pPr>
            <a:r>
              <a:rPr lang="en-US" sz="3200" b="1">
                <a:solidFill>
                  <a:srgbClr val="FF33CC"/>
                </a:solidFill>
                <a:effectLst>
                  <a:outerShdw blurRad="38100" dist="38100" dir="2700000" algn="tl">
                    <a:srgbClr val="000000"/>
                  </a:outerShdw>
                </a:effectLst>
              </a:rPr>
              <a:t>Killed the prophets of God</a:t>
            </a:r>
          </a:p>
        </p:txBody>
      </p:sp>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iterate type="lt">
                                    <p:tmPct val="10000"/>
                                  </p:iterate>
                                  <p:childTnLst>
                                    <p:set>
                                      <p:cBhvr>
                                        <p:cTn id="6" dur="1" fill="hold">
                                          <p:stCondLst>
                                            <p:cond delay="0"/>
                                          </p:stCondLst>
                                        </p:cTn>
                                        <p:tgtEl>
                                          <p:spTgt spid="52229"/>
                                        </p:tgtEl>
                                        <p:attrNameLst>
                                          <p:attrName>style.visibility</p:attrName>
                                        </p:attrNameLst>
                                      </p:cBhvr>
                                      <p:to>
                                        <p:strVal val="visible"/>
                                      </p:to>
                                    </p:set>
                                    <p:anim calcmode="lin" valueType="num">
                                      <p:cBhvr additive="base">
                                        <p:cTn id="7" dur="1000" fill="hold"/>
                                        <p:tgtEl>
                                          <p:spTgt spid="52229"/>
                                        </p:tgtEl>
                                        <p:attrNameLst>
                                          <p:attrName>ppt_x</p:attrName>
                                        </p:attrNameLst>
                                      </p:cBhvr>
                                      <p:tavLst>
                                        <p:tav tm="0">
                                          <p:val>
                                            <p:strVal val="0-#ppt_w/2"/>
                                          </p:val>
                                        </p:tav>
                                        <p:tav tm="100000">
                                          <p:val>
                                            <p:strVal val="#ppt_x"/>
                                          </p:val>
                                        </p:tav>
                                      </p:tavLst>
                                    </p:anim>
                                    <p:anim calcmode="lin" valueType="num">
                                      <p:cBhvr additive="base">
                                        <p:cTn id="8" dur="1000" fill="hold"/>
                                        <p:tgtEl>
                                          <p:spTgt spid="522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6" presetClass="entr" presetSubtype="0" fill="hold" grpId="0" nodeType="clickEffect">
                                  <p:stCondLst>
                                    <p:cond delay="0"/>
                                  </p:stCondLst>
                                  <p:iterate type="lt">
                                    <p:tmPct val="10000"/>
                                  </p:iterate>
                                  <p:childTnLst>
                                    <p:set>
                                      <p:cBhvr>
                                        <p:cTn id="12" dur="1" fill="hold">
                                          <p:stCondLst>
                                            <p:cond delay="0"/>
                                          </p:stCondLst>
                                        </p:cTn>
                                        <p:tgtEl>
                                          <p:spTgt spid="52230"/>
                                        </p:tgtEl>
                                        <p:attrNameLst>
                                          <p:attrName>style.visibility</p:attrName>
                                        </p:attrNameLst>
                                      </p:cBhvr>
                                      <p:to>
                                        <p:strVal val="visible"/>
                                      </p:to>
                                    </p:set>
                                    <p:anim by="(-#ppt_w*2)" calcmode="lin" valueType="num">
                                      <p:cBhvr rctx="PPT">
                                        <p:cTn id="13" dur="500" autoRev="1" fill="hold">
                                          <p:stCondLst>
                                            <p:cond delay="0"/>
                                          </p:stCondLst>
                                        </p:cTn>
                                        <p:tgtEl>
                                          <p:spTgt spid="52230"/>
                                        </p:tgtEl>
                                        <p:attrNameLst>
                                          <p:attrName>ppt_w</p:attrName>
                                        </p:attrNameLst>
                                      </p:cBhvr>
                                    </p:anim>
                                    <p:anim by="(#ppt_w*0.50)" calcmode="lin" valueType="num">
                                      <p:cBhvr>
                                        <p:cTn id="14" dur="500" decel="50000" autoRev="1" fill="hold">
                                          <p:stCondLst>
                                            <p:cond delay="0"/>
                                          </p:stCondLst>
                                        </p:cTn>
                                        <p:tgtEl>
                                          <p:spTgt spid="52230"/>
                                        </p:tgtEl>
                                        <p:attrNameLst>
                                          <p:attrName>ppt_x</p:attrName>
                                        </p:attrNameLst>
                                      </p:cBhvr>
                                    </p:anim>
                                    <p:anim from="(-#ppt_h/2)" to="(#ppt_y)" calcmode="lin" valueType="num">
                                      <p:cBhvr>
                                        <p:cTn id="15" dur="1000" fill="hold">
                                          <p:stCondLst>
                                            <p:cond delay="0"/>
                                          </p:stCondLst>
                                        </p:cTn>
                                        <p:tgtEl>
                                          <p:spTgt spid="52230"/>
                                        </p:tgtEl>
                                        <p:attrNameLst>
                                          <p:attrName>ppt_y</p:attrName>
                                        </p:attrNameLst>
                                      </p:cBhvr>
                                    </p:anim>
                                    <p:animRot by="21600000">
                                      <p:cBhvr>
                                        <p:cTn id="16" dur="1000" fill="hold">
                                          <p:stCondLst>
                                            <p:cond delay="0"/>
                                          </p:stCondLst>
                                        </p:cTn>
                                        <p:tgtEl>
                                          <p:spTgt spid="52230"/>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56" presetClass="entr" presetSubtype="0" fill="hold" grpId="0" nodeType="clickEffect">
                                  <p:stCondLst>
                                    <p:cond delay="0"/>
                                  </p:stCondLst>
                                  <p:iterate type="lt">
                                    <p:tmPct val="10000"/>
                                  </p:iterate>
                                  <p:childTnLst>
                                    <p:set>
                                      <p:cBhvr>
                                        <p:cTn id="20" dur="1" fill="hold">
                                          <p:stCondLst>
                                            <p:cond delay="0"/>
                                          </p:stCondLst>
                                        </p:cTn>
                                        <p:tgtEl>
                                          <p:spTgt spid="52231"/>
                                        </p:tgtEl>
                                        <p:attrNameLst>
                                          <p:attrName>style.visibility</p:attrName>
                                        </p:attrNameLst>
                                      </p:cBhvr>
                                      <p:to>
                                        <p:strVal val="visible"/>
                                      </p:to>
                                    </p:set>
                                    <p:anim by="(-#ppt_w*2)" calcmode="lin" valueType="num">
                                      <p:cBhvr rctx="PPT">
                                        <p:cTn id="21" dur="500" autoRev="1" fill="hold">
                                          <p:stCondLst>
                                            <p:cond delay="0"/>
                                          </p:stCondLst>
                                        </p:cTn>
                                        <p:tgtEl>
                                          <p:spTgt spid="52231"/>
                                        </p:tgtEl>
                                        <p:attrNameLst>
                                          <p:attrName>ppt_w</p:attrName>
                                        </p:attrNameLst>
                                      </p:cBhvr>
                                    </p:anim>
                                    <p:anim by="(#ppt_w*0.50)" calcmode="lin" valueType="num">
                                      <p:cBhvr>
                                        <p:cTn id="22" dur="500" decel="50000" autoRev="1" fill="hold">
                                          <p:stCondLst>
                                            <p:cond delay="0"/>
                                          </p:stCondLst>
                                        </p:cTn>
                                        <p:tgtEl>
                                          <p:spTgt spid="52231"/>
                                        </p:tgtEl>
                                        <p:attrNameLst>
                                          <p:attrName>ppt_x</p:attrName>
                                        </p:attrNameLst>
                                      </p:cBhvr>
                                    </p:anim>
                                    <p:anim from="(-#ppt_h/2)" to="(#ppt_y)" calcmode="lin" valueType="num">
                                      <p:cBhvr>
                                        <p:cTn id="23" dur="1000" fill="hold">
                                          <p:stCondLst>
                                            <p:cond delay="0"/>
                                          </p:stCondLst>
                                        </p:cTn>
                                        <p:tgtEl>
                                          <p:spTgt spid="52231"/>
                                        </p:tgtEl>
                                        <p:attrNameLst>
                                          <p:attrName>ppt_y</p:attrName>
                                        </p:attrNameLst>
                                      </p:cBhvr>
                                    </p:anim>
                                    <p:animRot by="21600000">
                                      <p:cBhvr>
                                        <p:cTn id="24" dur="1000" fill="hold">
                                          <p:stCondLst>
                                            <p:cond delay="0"/>
                                          </p:stCondLst>
                                        </p:cTn>
                                        <p:tgtEl>
                                          <p:spTgt spid="52231"/>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56" presetClass="entr" presetSubtype="0" fill="hold" grpId="0" nodeType="clickEffect">
                                  <p:stCondLst>
                                    <p:cond delay="0"/>
                                  </p:stCondLst>
                                  <p:iterate type="lt">
                                    <p:tmPct val="10000"/>
                                  </p:iterate>
                                  <p:childTnLst>
                                    <p:set>
                                      <p:cBhvr>
                                        <p:cTn id="28" dur="1" fill="hold">
                                          <p:stCondLst>
                                            <p:cond delay="0"/>
                                          </p:stCondLst>
                                        </p:cTn>
                                        <p:tgtEl>
                                          <p:spTgt spid="52232"/>
                                        </p:tgtEl>
                                        <p:attrNameLst>
                                          <p:attrName>style.visibility</p:attrName>
                                        </p:attrNameLst>
                                      </p:cBhvr>
                                      <p:to>
                                        <p:strVal val="visible"/>
                                      </p:to>
                                    </p:set>
                                    <p:anim by="(-#ppt_w*2)" calcmode="lin" valueType="num">
                                      <p:cBhvr rctx="PPT">
                                        <p:cTn id="29" dur="500" autoRev="1" fill="hold">
                                          <p:stCondLst>
                                            <p:cond delay="0"/>
                                          </p:stCondLst>
                                        </p:cTn>
                                        <p:tgtEl>
                                          <p:spTgt spid="52232"/>
                                        </p:tgtEl>
                                        <p:attrNameLst>
                                          <p:attrName>ppt_w</p:attrName>
                                        </p:attrNameLst>
                                      </p:cBhvr>
                                    </p:anim>
                                    <p:anim by="(#ppt_w*0.50)" calcmode="lin" valueType="num">
                                      <p:cBhvr>
                                        <p:cTn id="30" dur="500" decel="50000" autoRev="1" fill="hold">
                                          <p:stCondLst>
                                            <p:cond delay="0"/>
                                          </p:stCondLst>
                                        </p:cTn>
                                        <p:tgtEl>
                                          <p:spTgt spid="52232"/>
                                        </p:tgtEl>
                                        <p:attrNameLst>
                                          <p:attrName>ppt_x</p:attrName>
                                        </p:attrNameLst>
                                      </p:cBhvr>
                                    </p:anim>
                                    <p:anim from="(-#ppt_h/2)" to="(#ppt_y)" calcmode="lin" valueType="num">
                                      <p:cBhvr>
                                        <p:cTn id="31" dur="1000" fill="hold">
                                          <p:stCondLst>
                                            <p:cond delay="0"/>
                                          </p:stCondLst>
                                        </p:cTn>
                                        <p:tgtEl>
                                          <p:spTgt spid="52232"/>
                                        </p:tgtEl>
                                        <p:attrNameLst>
                                          <p:attrName>ppt_y</p:attrName>
                                        </p:attrNameLst>
                                      </p:cBhvr>
                                    </p:anim>
                                    <p:animRot by="21600000">
                                      <p:cBhvr>
                                        <p:cTn id="32" dur="1000" fill="hold">
                                          <p:stCondLst>
                                            <p:cond delay="0"/>
                                          </p:stCondLst>
                                        </p:cTn>
                                        <p:tgtEl>
                                          <p:spTgt spid="5223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9" grpId="0"/>
      <p:bldP spid="52230" grpId="0" animBg="1"/>
      <p:bldP spid="52232" grpId="0" animBg="1"/>
      <p:bldP spid="5223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descr="j0185189"/>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1986" name="Text Box 2"/>
          <p:cNvSpPr txBox="1">
            <a:spLocks noChangeArrowheads="1"/>
          </p:cNvSpPr>
          <p:nvPr/>
        </p:nvSpPr>
        <p:spPr bwMode="auto">
          <a:xfrm>
            <a:off x="2133600" y="228600"/>
            <a:ext cx="6629400" cy="6427788"/>
          </a:xfrm>
          <a:prstGeom prst="rect">
            <a:avLst/>
          </a:prstGeom>
          <a:solidFill>
            <a:srgbClr val="FFFFFF">
              <a:alpha val="52000"/>
            </a:srgbClr>
          </a:solidFill>
          <a:ln w="9525">
            <a:noFill/>
            <a:miter lim="800000"/>
            <a:headEnd/>
            <a:tailEnd/>
          </a:ln>
          <a:effectLst/>
        </p:spPr>
        <p:txBody>
          <a:bodyPr>
            <a:spAutoFit/>
          </a:bodyPr>
          <a:lstStyle/>
          <a:p>
            <a:pPr>
              <a:defRPr/>
            </a:pPr>
            <a:r>
              <a:rPr lang="en-US" sz="3200" b="1">
                <a:effectLst>
                  <a:outerShdw blurRad="38100" dist="38100" dir="2700000" algn="tl">
                    <a:srgbClr val="C0C0C0"/>
                  </a:outerShdw>
                </a:effectLst>
                <a:latin typeface="Maiandra GD" pitchFamily="34" charset="0"/>
              </a:rPr>
              <a:t>1 Kings 17:1-3 </a:t>
            </a:r>
            <a:r>
              <a:rPr lang="en-US" sz="3200" b="1" i="1">
                <a:effectLst>
                  <a:outerShdw blurRad="38100" dist="38100" dir="2700000" algn="tl">
                    <a:srgbClr val="C0C0C0"/>
                  </a:outerShdw>
                </a:effectLst>
                <a:latin typeface="Maiandra GD" pitchFamily="34" charset="0"/>
              </a:rPr>
              <a:t>Now Elijah the Tishbite, who was of the settlers of Gilead, said to Ahab, "As the LORD, the God of Israel lives, before whom I stand, surely there shall be neither dew nor rain these years, except by my word.“ And the word of the LORD came to him, saying, "Go away from here and turn eastward, and hide yourself by the brook Cherith, which is east of the Jordan.</a:t>
            </a:r>
          </a:p>
        </p:txBody>
      </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41986"/>
                                        </p:tgtEl>
                                        <p:attrNameLst>
                                          <p:attrName>style.visibility</p:attrName>
                                        </p:attrNameLst>
                                      </p:cBhvr>
                                      <p:to>
                                        <p:strVal val="visible"/>
                                      </p:to>
                                    </p:set>
                                    <p:animEffect transition="in" filter="fade">
                                      <p:cBhvr>
                                        <p:cTn id="7" dur="2000"/>
                                        <p:tgtEl>
                                          <p:spTgt spid="41986"/>
                                        </p:tgtEl>
                                      </p:cBhvr>
                                    </p:animEffect>
                                    <p:anim calcmode="lin" valueType="num">
                                      <p:cBhvr>
                                        <p:cTn id="8" dur="2000" fill="hold"/>
                                        <p:tgtEl>
                                          <p:spTgt spid="41986"/>
                                        </p:tgtEl>
                                        <p:attrNameLst>
                                          <p:attrName>style.rotation</p:attrName>
                                        </p:attrNameLst>
                                      </p:cBhvr>
                                      <p:tavLst>
                                        <p:tav tm="0">
                                          <p:val>
                                            <p:fltVal val="720"/>
                                          </p:val>
                                        </p:tav>
                                        <p:tav tm="100000">
                                          <p:val>
                                            <p:fltVal val="0"/>
                                          </p:val>
                                        </p:tav>
                                      </p:tavLst>
                                    </p:anim>
                                    <p:anim calcmode="lin" valueType="num">
                                      <p:cBhvr>
                                        <p:cTn id="9" dur="2000" fill="hold"/>
                                        <p:tgtEl>
                                          <p:spTgt spid="41986"/>
                                        </p:tgtEl>
                                        <p:attrNameLst>
                                          <p:attrName>ppt_h</p:attrName>
                                        </p:attrNameLst>
                                      </p:cBhvr>
                                      <p:tavLst>
                                        <p:tav tm="0">
                                          <p:val>
                                            <p:fltVal val="0"/>
                                          </p:val>
                                        </p:tav>
                                        <p:tav tm="100000">
                                          <p:val>
                                            <p:strVal val="#ppt_h"/>
                                          </p:val>
                                        </p:tav>
                                      </p:tavLst>
                                    </p:anim>
                                    <p:anim calcmode="lin" valueType="num">
                                      <p:cBhvr>
                                        <p:cTn id="10" dur="2000" fill="hold"/>
                                        <p:tgtEl>
                                          <p:spTgt spid="4198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descr="502_T_JuiceDrop"/>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4818" name="Text Box 2"/>
          <p:cNvSpPr txBox="1">
            <a:spLocks noChangeArrowheads="1"/>
          </p:cNvSpPr>
          <p:nvPr/>
        </p:nvSpPr>
        <p:spPr bwMode="auto">
          <a:xfrm>
            <a:off x="228600" y="228600"/>
            <a:ext cx="8686800" cy="3016250"/>
          </a:xfrm>
          <a:prstGeom prst="rect">
            <a:avLst/>
          </a:prstGeom>
          <a:solidFill>
            <a:srgbClr val="00FF00"/>
          </a:solidFill>
          <a:ln w="9525">
            <a:noFill/>
            <a:miter lim="800000"/>
            <a:headEnd/>
            <a:tailEnd/>
          </a:ln>
          <a:effectLst/>
        </p:spPr>
        <p:txBody>
          <a:bodyPr>
            <a:spAutoFit/>
          </a:bodyPr>
          <a:lstStyle/>
          <a:p>
            <a:pPr>
              <a:defRPr/>
            </a:pPr>
            <a:r>
              <a:rPr lang="en-US" sz="3200" b="1">
                <a:effectLst>
                  <a:outerShdw blurRad="38100" dist="38100" dir="2700000" algn="tl">
                    <a:srgbClr val="FFFFFF"/>
                  </a:outerShdw>
                </a:effectLst>
                <a:latin typeface="Maiandra GD" pitchFamily="34" charset="0"/>
              </a:rPr>
              <a:t>1 Kings 18:1-2 </a:t>
            </a:r>
            <a:r>
              <a:rPr lang="en-US" sz="3200" b="1" i="1">
                <a:effectLst>
                  <a:outerShdw blurRad="38100" dist="38100" dir="2700000" algn="tl">
                    <a:srgbClr val="FFFFFF"/>
                  </a:outerShdw>
                </a:effectLst>
                <a:latin typeface="Maiandra GD" pitchFamily="34" charset="0"/>
              </a:rPr>
              <a:t>After a long time, in the third year, the word of the LORD came to Elijah: "Go and present yourself to Ahab, and I will send rain on the land.“ So Elijah went to present himself to Ahab. Now the famine was severe in Samaria</a:t>
            </a:r>
            <a:r>
              <a:rPr lang="en-US" sz="3200" b="1">
                <a:effectLst>
                  <a:outerShdw blurRad="38100" dist="38100" dir="2700000" algn="tl">
                    <a:srgbClr val="FFFFFF"/>
                  </a:outerShdw>
                </a:effectLst>
                <a:latin typeface="Maiandra GD" pitchFamily="34" charset="0"/>
              </a:rPr>
              <a:t>, </a:t>
            </a:r>
          </a:p>
        </p:txBody>
      </p:sp>
      <p:pic>
        <p:nvPicPr>
          <p:cNvPr id="12292" name="Picture 4" descr="j0254510"/>
          <p:cNvPicPr>
            <a:picLocks noChangeAspect="1" noChangeArrowheads="1" noCrop="1"/>
          </p:cNvPicPr>
          <p:nvPr/>
        </p:nvPicPr>
        <p:blipFill>
          <a:blip r:embed="rId3" cstate="print"/>
          <a:srcRect/>
          <a:stretch>
            <a:fillRect/>
          </a:stretch>
        </p:blipFill>
        <p:spPr bwMode="auto">
          <a:xfrm>
            <a:off x="2895600" y="3352800"/>
            <a:ext cx="3048000" cy="3048000"/>
          </a:xfrm>
          <a:prstGeom prst="rect">
            <a:avLst/>
          </a:prstGeom>
          <a:noFill/>
          <a:ln w="9525">
            <a:noFill/>
            <a:miter lim="800000"/>
            <a:headEnd/>
            <a:tailEnd/>
          </a:ln>
        </p:spPr>
      </p:pic>
    </p:spTree>
  </p:cSld>
  <p:clrMapOvr>
    <a:masterClrMapping/>
  </p:clrMapOvr>
  <p:transition spd="slow">
    <p:split dir="in"/>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3314" name="Rectangle 3"/>
          <p:cNvSpPr>
            <a:spLocks noChangeArrowheads="1"/>
          </p:cNvSpPr>
          <p:nvPr/>
        </p:nvSpPr>
        <p:spPr bwMode="auto">
          <a:xfrm>
            <a:off x="3810000" y="3200400"/>
            <a:ext cx="5105400" cy="2667000"/>
          </a:xfrm>
          <a:prstGeom prst="rect">
            <a:avLst/>
          </a:prstGeom>
          <a:solidFill>
            <a:srgbClr val="FF0000"/>
          </a:solidFill>
          <a:ln w="9525">
            <a:noFill/>
            <a:miter lim="800000"/>
            <a:headEnd/>
            <a:tailEnd/>
          </a:ln>
        </p:spPr>
        <p:txBody>
          <a:bodyPr wrap="none" anchor="ctr"/>
          <a:lstStyle/>
          <a:p>
            <a:endParaRPr lang="en-US"/>
          </a:p>
        </p:txBody>
      </p:sp>
      <p:sp>
        <p:nvSpPr>
          <p:cNvPr id="33794" name="Text Box 2"/>
          <p:cNvSpPr txBox="1">
            <a:spLocks noChangeArrowheads="1"/>
          </p:cNvSpPr>
          <p:nvPr/>
        </p:nvSpPr>
        <p:spPr bwMode="auto">
          <a:xfrm>
            <a:off x="228600" y="228600"/>
            <a:ext cx="8534400" cy="5453063"/>
          </a:xfrm>
          <a:prstGeom prst="rect">
            <a:avLst/>
          </a:prstGeom>
          <a:solidFill>
            <a:srgbClr val="00FFFF"/>
          </a:solidFill>
          <a:ln w="9525">
            <a:noFill/>
            <a:miter lim="800000"/>
            <a:headEnd/>
            <a:tailEnd/>
          </a:ln>
          <a:effectLst/>
        </p:spPr>
        <p:txBody>
          <a:bodyPr>
            <a:spAutoFit/>
          </a:bodyPr>
          <a:lstStyle/>
          <a:p>
            <a:pPr>
              <a:defRPr/>
            </a:pPr>
            <a:r>
              <a:rPr lang="en-US" sz="3200" b="1">
                <a:effectLst>
                  <a:outerShdw blurRad="38100" dist="38100" dir="2700000" algn="tl">
                    <a:srgbClr val="FFFFFF"/>
                  </a:outerShdw>
                </a:effectLst>
                <a:latin typeface="Maiandra GD" pitchFamily="34" charset="0"/>
              </a:rPr>
              <a:t>1 Kings 18:17-19 And it came about, when Ahab saw Elijah that Ahab said to him, "Is this you, you troubler of Israel?" And he said, "I have not troubled Israel, but you and your father's house have, because you have forsaken the commandments of the LORD, and you have followed the Baals. "Now then send and gather to me all Israel at Mount Carmel, together with 450 prophets of Baal and 400 prophets of the Asherah, who eat at Jezebel's table."</a:t>
            </a:r>
          </a:p>
        </p:txBody>
      </p:sp>
    </p:spTree>
  </p:cSld>
  <p:clrMapOvr>
    <a:masterClrMapping/>
  </p:clrMapOvr>
  <p:transition spd="slow">
    <p:newsflash/>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480</TotalTime>
  <Words>1661</Words>
  <Application>Microsoft Office PowerPoint</Application>
  <PresentationFormat>On-screen Show (4:3)</PresentationFormat>
  <Paragraphs>95</Paragraphs>
  <Slides>37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Arial</vt:lpstr>
      <vt:lpstr>LakeshoreDrive</vt:lpstr>
      <vt:lpstr>Hominis</vt:lpstr>
      <vt:lpstr>Maiandra GD</vt:lpstr>
      <vt:lpstr>CARTOON</vt:lpstr>
      <vt:lpstr>DALMATION</vt:lpstr>
      <vt:lpstr>Tahoma</vt:lpstr>
      <vt:lpstr>HighNoon</vt: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Mark Finney</dc:creator>
  <cp:lastModifiedBy>Olsen Park Pulpit Laptop</cp:lastModifiedBy>
  <cp:revision>54</cp:revision>
  <dcterms:created xsi:type="dcterms:W3CDTF">2006-04-05T18:49:40Z</dcterms:created>
  <dcterms:modified xsi:type="dcterms:W3CDTF">2011-04-16T04:14:52Z</dcterms:modified>
</cp:coreProperties>
</file>