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302" r:id="rId2"/>
    <p:sldId id="313" r:id="rId3"/>
    <p:sldId id="310" r:id="rId4"/>
    <p:sldId id="306" r:id="rId5"/>
    <p:sldId id="314" r:id="rId6"/>
    <p:sldId id="311" r:id="rId7"/>
    <p:sldId id="315" r:id="rId8"/>
    <p:sldId id="316" r:id="rId9"/>
    <p:sldId id="256" r:id="rId10"/>
    <p:sldId id="258" r:id="rId11"/>
    <p:sldId id="257" r:id="rId12"/>
    <p:sldId id="261" r:id="rId13"/>
    <p:sldId id="308" r:id="rId14"/>
    <p:sldId id="309" r:id="rId15"/>
    <p:sldId id="264" r:id="rId16"/>
    <p:sldId id="305" r:id="rId17"/>
    <p:sldId id="270" r:id="rId18"/>
    <p:sldId id="275" r:id="rId19"/>
    <p:sldId id="278" r:id="rId20"/>
    <p:sldId id="279" r:id="rId21"/>
    <p:sldId id="281" r:id="rId22"/>
    <p:sldId id="282" r:id="rId23"/>
    <p:sldId id="283" r:id="rId24"/>
    <p:sldId id="317" r:id="rId25"/>
    <p:sldId id="318" r:id="rId26"/>
    <p:sldId id="319" r:id="rId27"/>
    <p:sldId id="320" r:id="rId28"/>
    <p:sldId id="321" r:id="rId29"/>
    <p:sldId id="322" r:id="rId30"/>
    <p:sldId id="325" r:id="rId31"/>
    <p:sldId id="293" r:id="rId32"/>
    <p:sldId id="298" r:id="rId33"/>
    <p:sldId id="326" r:id="rId34"/>
    <p:sldId id="312" r:id="rId35"/>
  </p:sldIdLst>
  <p:sldSz cx="9144000" cy="6858000" type="screen4x3"/>
  <p:notesSz cx="6858000" cy="9144000"/>
  <p:embeddedFontLst>
    <p:embeddedFont>
      <p:font typeface="1 FatBoy DNA"/>
      <p:boldItalic r:id="rId37"/>
    </p:embeddedFont>
    <p:embeddedFont>
      <p:font typeface="Maiandra GD" charset="0"/>
      <p:regular r:id="rId38"/>
      <p:bold r:id="rId39"/>
      <p:italic r:id="rId40"/>
    </p:embeddedFont>
    <p:embeddedFont>
      <p:font typeface="Tahoma" pitchFamily="34" charset="0"/>
      <p:regular r:id="rId41"/>
      <p:bold r:id="rId42"/>
    </p:embeddedFont>
    <p:embeddedFont>
      <p:font typeface="Calibri" pitchFamily="34" charset="0"/>
      <p:regular r:id="rId43"/>
      <p:bold r:id="rId44"/>
      <p:italic r:id="rId45"/>
      <p:boldItalic r:id="rId46"/>
    </p:embeddedFont>
    <p:embeddedFont>
      <p:font typeface="CASMIRA"/>
      <p:regular r:id="rId47"/>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27" d="100"/>
          <a:sy n="127" d="100"/>
        </p:scale>
        <p:origin x="-116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A33C94DF-0CF2-44D4-B472-7ECC9363FEE9}" type="datetimeFigureOut">
              <a:rPr lang="en-US"/>
              <a:pPr>
                <a:defRPr/>
              </a:pPr>
              <a:t>4/15/2011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FF55B886-57BF-4252-B0F4-30C45DF1161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DF6873-C85B-4E9A-A0D8-FF4622094336}" type="slidenum">
              <a:rPr lang="en-US"/>
              <a:pPr fontAlgn="base">
                <a:spcBef>
                  <a:spcPct val="0"/>
                </a:spcBef>
                <a:spcAft>
                  <a:spcPct val="0"/>
                </a:spcAft>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7CA023B-5AB9-4537-B953-90A512C48DF3}" type="datetimeFigureOut">
              <a:rPr lang="en-US"/>
              <a:pPr>
                <a:defRPr/>
              </a:pPr>
              <a:t>4/15/2011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75478A-BF5B-4112-84E8-7166A72F611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B1884C-4CB7-4EED-B5D3-98399FCDB324}" type="datetimeFigureOut">
              <a:rPr lang="en-US"/>
              <a:pPr>
                <a:defRPr/>
              </a:pPr>
              <a:t>4/15/2011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9547AC-3A60-4E7C-8478-BF4280E6959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4E2A94-87EC-4442-9756-B3005575560A}" type="datetimeFigureOut">
              <a:rPr lang="en-US"/>
              <a:pPr>
                <a:defRPr/>
              </a:pPr>
              <a:t>4/15/2011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E1FB15-1024-4D12-8674-EA756BCB0DF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12BB62-52EB-4389-A682-2C29A79F0F21}" type="datetimeFigureOut">
              <a:rPr lang="en-US"/>
              <a:pPr>
                <a:defRPr/>
              </a:pPr>
              <a:t>4/15/2011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6309C1-D456-4256-BC7D-B2E99B83960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7548CB1-FFDE-4496-9237-6BCD21A436CF}" type="datetimeFigureOut">
              <a:rPr lang="en-US"/>
              <a:pPr>
                <a:defRPr/>
              </a:pPr>
              <a:t>4/15/2011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825A56-B64B-48D1-81A8-E4B165E653E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97B8EB9-2BE6-4E95-B176-81814E939F45}" type="datetimeFigureOut">
              <a:rPr lang="en-US"/>
              <a:pPr>
                <a:defRPr/>
              </a:pPr>
              <a:t>4/15/2011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465178-8DDF-4A8D-ABB9-DE3A04E217C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D32BEF0-27B9-486A-B632-DCA43D905F38}" type="datetimeFigureOut">
              <a:rPr lang="en-US"/>
              <a:pPr>
                <a:defRPr/>
              </a:pPr>
              <a:t>4/15/2011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3128558-4BF0-4B3F-AF59-686438A9D84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D992743-AB46-4476-BFE9-D73576E0DE95}" type="datetimeFigureOut">
              <a:rPr lang="en-US"/>
              <a:pPr>
                <a:defRPr/>
              </a:pPr>
              <a:t>4/15/2011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4161ADB-17B2-4E56-9A74-50DA906163B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DA2DBE-7BF4-452A-ADDF-A7B6876F847B}" type="datetimeFigureOut">
              <a:rPr lang="en-US"/>
              <a:pPr>
                <a:defRPr/>
              </a:pPr>
              <a:t>4/15/2011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0978083-418F-4B0D-A25A-08948F9FE37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BE668C6-B8B6-4FAB-B640-14672B091E1C}" type="datetimeFigureOut">
              <a:rPr lang="en-US"/>
              <a:pPr>
                <a:defRPr/>
              </a:pPr>
              <a:t>4/15/2011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D19148-0D59-409C-A8B6-912E8641369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18FCDE-FF08-44F6-B2F7-71E6B6CFCBA3}" type="datetimeFigureOut">
              <a:rPr lang="en-US"/>
              <a:pPr>
                <a:defRPr/>
              </a:pPr>
              <a:t>4/15/2011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58028F-7828-42C0-911A-3916CD90EAF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FFC7F66D-8520-4159-A2AE-098C96445336}" type="datetimeFigureOut">
              <a:rPr lang="en-US"/>
              <a:pPr>
                <a:defRPr/>
              </a:pPr>
              <a:t>4/15/2011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2E995D2-B32D-4812-BBFA-82C56C1E1A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hyperlink" Target="http://agoodhusband.net/wp-content/uploads/2008/12/forgiveness.jpg"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agoodhusband.net/wp-content/uploads/2008/12/forgiveness.jpg" TargetMode="External"/><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166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099" name="TextBox 3"/>
          <p:cNvSpPr txBox="1">
            <a:spLocks noChangeArrowheads="1"/>
          </p:cNvSpPr>
          <p:nvPr/>
        </p:nvSpPr>
        <p:spPr bwMode="auto">
          <a:xfrm>
            <a:off x="381000" y="685800"/>
            <a:ext cx="8458200" cy="708025"/>
          </a:xfrm>
          <a:prstGeom prst="rect">
            <a:avLst/>
          </a:prstGeom>
          <a:solidFill>
            <a:srgbClr val="FFFFFF">
              <a:alpha val="50195"/>
            </a:srgbClr>
          </a:solidFill>
          <a:ln w="9525">
            <a:solidFill>
              <a:schemeClr val="tx1"/>
            </a:solidFill>
            <a:miter lim="800000"/>
            <a:headEnd/>
            <a:tailEnd/>
          </a:ln>
        </p:spPr>
        <p:txBody>
          <a:bodyPr>
            <a:spAutoFit/>
          </a:bodyPr>
          <a:lstStyle/>
          <a:p>
            <a:pPr algn="ctr"/>
            <a:r>
              <a:rPr lang="en-US" sz="4000" dirty="0">
                <a:latin typeface="1 FatBoy DNA" pitchFamily="34" charset="0"/>
              </a:rPr>
              <a:t>God wants us to Forgive</a:t>
            </a:r>
          </a:p>
        </p:txBody>
      </p:sp>
      <p:sp>
        <p:nvSpPr>
          <p:cNvPr id="6" name="TextBox 5"/>
          <p:cNvSpPr txBox="1"/>
          <p:nvPr/>
        </p:nvSpPr>
        <p:spPr>
          <a:xfrm>
            <a:off x="304800" y="1676400"/>
            <a:ext cx="7010400" cy="4524375"/>
          </a:xfrm>
          <a:prstGeom prst="rect">
            <a:avLst/>
          </a:prstGeom>
          <a:solidFill>
            <a:srgbClr val="FFFFFF">
              <a:alpha val="50196"/>
            </a:srgbClr>
          </a:solidFill>
        </p:spPr>
        <p:txBody>
          <a:bodyPr>
            <a:spAutoFit/>
          </a:bodyPr>
          <a:lstStyle/>
          <a:p>
            <a:pPr fontAlgn="auto">
              <a:spcBef>
                <a:spcPts val="0"/>
              </a:spcBef>
              <a:spcAft>
                <a:spcPts val="0"/>
              </a:spcAft>
              <a:defRPr/>
            </a:pPr>
            <a:r>
              <a:rPr lang="en-US" sz="3200" b="1" dirty="0">
                <a:effectLst>
                  <a:outerShdw blurRad="38100" dist="38100" dir="2700000" algn="tl">
                    <a:srgbClr val="000000">
                      <a:alpha val="43137"/>
                    </a:srgbClr>
                  </a:outerShdw>
                </a:effectLst>
                <a:latin typeface="Maiandra GD" pitchFamily="34" charset="0"/>
                <a:ea typeface="Tahoma" pitchFamily="34" charset="0"/>
                <a:cs typeface="Tahoma" pitchFamily="34" charset="0"/>
              </a:rPr>
              <a:t>Mt 6:12, 14, 15 </a:t>
            </a:r>
            <a:r>
              <a:rPr lang="en-US" sz="3200" b="1" dirty="0">
                <a:effectLst>
                  <a:outerShdw blurRad="38100" dist="38100" dir="2700000" algn="tl">
                    <a:srgbClr val="000000">
                      <a:alpha val="43137"/>
                    </a:srgbClr>
                  </a:outerShdw>
                </a:effectLst>
                <a:latin typeface="Maiandra GD" pitchFamily="34" charset="0"/>
                <a:cs typeface="+mn-cs"/>
              </a:rPr>
              <a:t>‘And forgive us our debts, as we also have forgiven our debtors… “For if you forgive others for their transgressions, your heavenly Father will also forgive you. “But if you do not forgive others, then your Father will not forgive your transgressions.</a:t>
            </a:r>
            <a:endParaRPr lang="en-US" sz="3200" b="1" dirty="0">
              <a:effectLst>
                <a:outerShdw blurRad="38100" dist="38100" dir="2700000" algn="tl">
                  <a:srgbClr val="000000">
                    <a:alpha val="43137"/>
                  </a:srgbClr>
                </a:outerShdw>
              </a:effectLst>
              <a:latin typeface="Maiandra GD" pitchFamily="34" charset="0"/>
              <a:ea typeface="Tahoma" pitchFamily="34" charset="0"/>
              <a:cs typeface="Tahoma" pitchFamily="34" charset="0"/>
            </a:endParaRPr>
          </a:p>
        </p:txBody>
      </p:sp>
      <p:pic>
        <p:nvPicPr>
          <p:cNvPr id="4102" name="Picture 4" descr="quit"/>
          <p:cNvPicPr>
            <a:picLocks noChangeAspect="1" noChangeArrowheads="1"/>
          </p:cNvPicPr>
          <p:nvPr/>
        </p:nvPicPr>
        <p:blipFill>
          <a:blip r:embed="rId3" cstate="print"/>
          <a:srcRect t="28302"/>
          <a:stretch>
            <a:fillRect/>
          </a:stretch>
        </p:blipFill>
        <p:spPr bwMode="auto">
          <a:xfrm>
            <a:off x="7162800" y="1584325"/>
            <a:ext cx="1905000" cy="2149475"/>
          </a:xfrm>
          <a:prstGeom prst="rect">
            <a:avLst/>
          </a:prstGeom>
          <a:noFill/>
          <a:ln w="9525">
            <a:noFill/>
            <a:miter lim="800000"/>
            <a:headEnd/>
            <a:tailEnd/>
          </a:ln>
        </p:spPr>
      </p:pic>
      <p:pic>
        <p:nvPicPr>
          <p:cNvPr id="4103" name="Picture 4" descr="quit"/>
          <p:cNvPicPr>
            <a:picLocks noChangeAspect="1" noChangeArrowheads="1"/>
          </p:cNvPicPr>
          <p:nvPr/>
        </p:nvPicPr>
        <p:blipFill>
          <a:blip r:embed="rId3" cstate="print"/>
          <a:srcRect t="28302"/>
          <a:stretch>
            <a:fillRect/>
          </a:stretch>
        </p:blipFill>
        <p:spPr bwMode="auto">
          <a:xfrm>
            <a:off x="7162800" y="3794125"/>
            <a:ext cx="1905000" cy="2149475"/>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checkerboard(across)">
                                      <p:cBhvr>
                                        <p:cTn id="14"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descr="005_A_JuiceDrop"/>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304800" y="914400"/>
            <a:ext cx="8077200" cy="1077913"/>
          </a:xfrm>
          <a:prstGeom prst="rect">
            <a:avLst/>
          </a:prstGeom>
          <a:noFill/>
        </p:spPr>
        <p:txBody>
          <a:bodyPr>
            <a:spAutoFit/>
          </a:bodyPr>
          <a:lstStyle/>
          <a:p>
            <a:pPr fontAlgn="auto">
              <a:spcBef>
                <a:spcPts val="0"/>
              </a:spcBef>
              <a:spcAft>
                <a:spcPts val="0"/>
              </a:spcAft>
              <a:buFont typeface="Arial" pitchFamily="34" charset="0"/>
              <a:buChar char="•"/>
              <a:defRPr/>
            </a:pPr>
            <a:r>
              <a:rPr lang="en-US" sz="3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 We often get the idea that forgiveness is 	pretending that nothing happened </a:t>
            </a:r>
          </a:p>
        </p:txBody>
      </p:sp>
      <p:sp>
        <p:nvSpPr>
          <p:cNvPr id="3" name="TextBox 2"/>
          <p:cNvSpPr txBox="1"/>
          <p:nvPr/>
        </p:nvSpPr>
        <p:spPr>
          <a:xfrm>
            <a:off x="457200" y="228600"/>
            <a:ext cx="4114800" cy="708025"/>
          </a:xfrm>
          <a:prstGeom prst="rect">
            <a:avLst/>
          </a:prstGeom>
        </p:spPr>
        <p:style>
          <a:lnRef idx="3">
            <a:schemeClr val="lt1"/>
          </a:lnRef>
          <a:fillRef idx="1">
            <a:schemeClr val="accent5"/>
          </a:fillRef>
          <a:effectRef idx="1">
            <a:schemeClr val="accent5"/>
          </a:effectRef>
          <a:fontRef idx="minor">
            <a:schemeClr val="lt1"/>
          </a:fontRef>
        </p:style>
        <p:txBody>
          <a:bodyPr>
            <a:spAutoFit/>
          </a:bodyPr>
          <a:lstStyle/>
          <a:p>
            <a:pPr algn="ctr" fontAlgn="auto">
              <a:spcBef>
                <a:spcPts val="0"/>
              </a:spcBef>
              <a:spcAft>
                <a:spcPts val="0"/>
              </a:spcAft>
              <a:defRPr/>
            </a:pPr>
            <a:r>
              <a:rPr lang="en-US" sz="40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Urban Legends</a:t>
            </a:r>
          </a:p>
        </p:txBody>
      </p:sp>
      <p:sp>
        <p:nvSpPr>
          <p:cNvPr id="5" name="Rectangle 4"/>
          <p:cNvSpPr/>
          <p:nvPr/>
        </p:nvSpPr>
        <p:spPr>
          <a:xfrm>
            <a:off x="228600" y="2052638"/>
            <a:ext cx="8915400" cy="2062162"/>
          </a:xfrm>
          <a:prstGeom prst="rect">
            <a:avLst/>
          </a:prstGeom>
          <a:solidFill>
            <a:srgbClr val="FFFFFF">
              <a:alpha val="40000"/>
            </a:srgbClr>
          </a:solidFill>
        </p:spPr>
        <p:txBody>
          <a:bodyPr>
            <a:spAutoFit/>
          </a:bodyPr>
          <a:lstStyle/>
          <a:p>
            <a:pPr fontAlgn="auto">
              <a:spcBef>
                <a:spcPts val="0"/>
              </a:spcBef>
              <a:spcAft>
                <a:spcPts val="0"/>
              </a:spcAft>
              <a:buFont typeface="Arial" pitchFamily="34" charset="0"/>
              <a:buChar char="•"/>
              <a:defRPr/>
            </a:pPr>
            <a:r>
              <a:rPr lang="en-US" sz="3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 Others see forgiveness as the complete 	restoration of a broken relationship 	including the same levels of trust &amp; 	privileges</a:t>
            </a:r>
          </a:p>
        </p:txBody>
      </p:sp>
      <p:pic>
        <p:nvPicPr>
          <p:cNvPr id="10246" name="Picture 2" descr="72968765"/>
          <p:cNvPicPr>
            <a:picLocks noChangeAspect="1" noChangeArrowheads="1"/>
          </p:cNvPicPr>
          <p:nvPr/>
        </p:nvPicPr>
        <p:blipFill>
          <a:blip r:embed="rId4" cstate="print"/>
          <a:srcRect/>
          <a:stretch>
            <a:fillRect/>
          </a:stretch>
        </p:blipFill>
        <p:spPr bwMode="auto">
          <a:xfrm>
            <a:off x="6172200" y="4889500"/>
            <a:ext cx="2847975" cy="1892300"/>
          </a:xfrm>
          <a:prstGeom prst="rect">
            <a:avLst/>
          </a:prstGeom>
          <a:noFill/>
          <a:ln w="9525">
            <a:noFill/>
            <a:miter lim="800000"/>
            <a:headEnd/>
            <a:tailEnd/>
          </a:ln>
        </p:spPr>
      </p:pic>
      <p:pic>
        <p:nvPicPr>
          <p:cNvPr id="10247" name="Picture 2" descr="72968765"/>
          <p:cNvPicPr>
            <a:picLocks noChangeAspect="1" noChangeArrowheads="1"/>
          </p:cNvPicPr>
          <p:nvPr/>
        </p:nvPicPr>
        <p:blipFill>
          <a:blip r:embed="rId4" cstate="print"/>
          <a:srcRect/>
          <a:stretch>
            <a:fillRect/>
          </a:stretch>
        </p:blipFill>
        <p:spPr bwMode="auto">
          <a:xfrm>
            <a:off x="3124200" y="4876800"/>
            <a:ext cx="2847975" cy="1892300"/>
          </a:xfrm>
          <a:prstGeom prst="rect">
            <a:avLst/>
          </a:prstGeom>
          <a:noFill/>
          <a:ln w="9525">
            <a:noFill/>
            <a:miter lim="800000"/>
            <a:headEnd/>
            <a:tailEnd/>
          </a:ln>
        </p:spPr>
      </p:pic>
      <p:pic>
        <p:nvPicPr>
          <p:cNvPr id="10248" name="Picture 2" descr="72968765"/>
          <p:cNvPicPr>
            <a:picLocks noChangeAspect="1" noChangeArrowheads="1"/>
          </p:cNvPicPr>
          <p:nvPr/>
        </p:nvPicPr>
        <p:blipFill>
          <a:blip r:embed="rId4" cstate="print"/>
          <a:srcRect/>
          <a:stretch>
            <a:fillRect/>
          </a:stretch>
        </p:blipFill>
        <p:spPr bwMode="auto">
          <a:xfrm>
            <a:off x="76200" y="4876800"/>
            <a:ext cx="2847975" cy="1892300"/>
          </a:xfrm>
          <a:prstGeom prst="rect">
            <a:avLst/>
          </a:prstGeom>
          <a:noFill/>
          <a:ln w="9525">
            <a:noFill/>
            <a:miter lim="800000"/>
            <a:headEnd/>
            <a:tailEnd/>
          </a:ln>
        </p:spPr>
      </p:pic>
      <p:sp>
        <p:nvSpPr>
          <p:cNvPr id="6" name="Rectangle 5"/>
          <p:cNvSpPr/>
          <p:nvPr/>
        </p:nvSpPr>
        <p:spPr>
          <a:xfrm>
            <a:off x="228600" y="4103688"/>
            <a:ext cx="8229600" cy="1077912"/>
          </a:xfrm>
          <a:prstGeom prst="rect">
            <a:avLst/>
          </a:prstGeom>
        </p:spPr>
        <p:txBody>
          <a:bodyPr>
            <a:spAutoFit/>
          </a:bodyPr>
          <a:lstStyle/>
          <a:p>
            <a:pPr fontAlgn="auto">
              <a:spcBef>
                <a:spcPts val="0"/>
              </a:spcBef>
              <a:spcAft>
                <a:spcPts val="0"/>
              </a:spcAft>
              <a:buFont typeface="Arial" pitchFamily="34" charset="0"/>
              <a:buChar char="•"/>
              <a:defRPr/>
            </a:pPr>
            <a:r>
              <a:rPr lang="en-US" sz="3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 Others tell you that forgiveness means to 	literally forget what happened</a:t>
            </a:r>
          </a:p>
        </p:txBody>
      </p:sp>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224_W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381000" y="1981200"/>
            <a:ext cx="5867400" cy="2400300"/>
          </a:xfrm>
          <a:prstGeom prst="rect">
            <a:avLst/>
          </a:prstGeom>
          <a:noFill/>
        </p:spPr>
        <p:txBody>
          <a:bodyPr>
            <a:spAutoFit/>
          </a:bodyPr>
          <a:lstStyle/>
          <a:p>
            <a:pPr algn="ctr" fontAlgn="auto">
              <a:spcBef>
                <a:spcPts val="0"/>
              </a:spcBef>
              <a:spcAft>
                <a:spcPts val="0"/>
              </a:spcAft>
              <a:defRPr/>
            </a:pPr>
            <a:r>
              <a:rPr lang="en-US" sz="7500" dirty="0">
                <a:effectLst>
                  <a:outerShdw blurRad="38100" dist="38100" dir="2700000" algn="tl">
                    <a:srgbClr val="000000">
                      <a:alpha val="43137"/>
                    </a:srgbClr>
                  </a:outerShdw>
                </a:effectLst>
                <a:latin typeface="CASMIRA" pitchFamily="2" charset="2"/>
                <a:cs typeface="+mn-cs"/>
              </a:rPr>
              <a:t>Forgiving means Forgetting</a:t>
            </a:r>
          </a:p>
        </p:txBody>
      </p:sp>
      <p:pic>
        <p:nvPicPr>
          <p:cNvPr id="9220" name="Picture 2" descr="Can You Forgive Your Husband for Cheating?">
            <a:hlinkClick r:id="rId3"/>
          </p:cNvPr>
          <p:cNvPicPr>
            <a:picLocks noChangeAspect="1" noChangeArrowheads="1"/>
          </p:cNvPicPr>
          <p:nvPr/>
        </p:nvPicPr>
        <p:blipFill>
          <a:blip r:embed="rId4" cstate="print"/>
          <a:srcRect/>
          <a:stretch>
            <a:fillRect/>
          </a:stretch>
        </p:blipFill>
        <p:spPr bwMode="auto">
          <a:xfrm>
            <a:off x="6096000" y="76200"/>
            <a:ext cx="2857500" cy="2143125"/>
          </a:xfrm>
          <a:prstGeom prst="rect">
            <a:avLst/>
          </a:prstGeom>
          <a:noFill/>
          <a:ln w="9525">
            <a:noFill/>
            <a:miter lim="800000"/>
            <a:headEnd/>
            <a:tailEnd/>
          </a:ln>
        </p:spPr>
      </p:pic>
    </p:spTree>
  </p:cSld>
  <p:clrMapOvr>
    <a:masterClrMapping/>
  </p:clrMapOvr>
  <p:transition spd="slow">
    <p:check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descr="076_A_JuiceDrop"/>
          <p:cNvPicPr>
            <a:picLocks noChangeAspect="1" noChangeArrowheads="1"/>
          </p:cNvPicPr>
          <p:nvPr/>
        </p:nvPicPr>
        <p:blipFill>
          <a:blip r:embed="rId2" cstate="print"/>
          <a:srcRect/>
          <a:stretch>
            <a:fillRect/>
          </a:stretch>
        </p:blipFill>
        <p:spPr bwMode="auto">
          <a:xfrm>
            <a:off x="0" y="0"/>
            <a:ext cx="9296400" cy="6858000"/>
          </a:xfrm>
          <a:prstGeom prst="rect">
            <a:avLst/>
          </a:prstGeom>
          <a:noFill/>
          <a:ln w="9525">
            <a:noFill/>
            <a:miter lim="800000"/>
            <a:headEnd/>
            <a:tailEnd/>
          </a:ln>
        </p:spPr>
      </p:pic>
      <p:sp>
        <p:nvSpPr>
          <p:cNvPr id="9" name="Oval 8"/>
          <p:cNvSpPr/>
          <p:nvPr/>
        </p:nvSpPr>
        <p:spPr>
          <a:xfrm>
            <a:off x="7315200" y="838200"/>
            <a:ext cx="1752600" cy="220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Box 2"/>
          <p:cNvSpPr txBox="1"/>
          <p:nvPr/>
        </p:nvSpPr>
        <p:spPr>
          <a:xfrm>
            <a:off x="304800" y="304800"/>
            <a:ext cx="8382000" cy="1570038"/>
          </a:xfrm>
          <a:prstGeom prst="rect">
            <a:avLst/>
          </a:prstGeom>
          <a:noFill/>
        </p:spPr>
        <p:txBody>
          <a:bodyPr>
            <a:spAutoFit/>
          </a:bodyPr>
          <a:lstStyle/>
          <a:p>
            <a:pP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latin typeface="Maiandra GD" pitchFamily="34" charset="0"/>
                <a:cs typeface="+mn-cs"/>
              </a:rPr>
              <a:t>Ps 103:12  As far as the east is from the west, So far has He removed our transgressions from us.</a:t>
            </a:r>
          </a:p>
        </p:txBody>
      </p:sp>
      <p:sp>
        <p:nvSpPr>
          <p:cNvPr id="5" name="TextBox 4"/>
          <p:cNvSpPr txBox="1"/>
          <p:nvPr/>
        </p:nvSpPr>
        <p:spPr>
          <a:xfrm>
            <a:off x="304800" y="2438400"/>
            <a:ext cx="8001000" cy="1077913"/>
          </a:xfrm>
          <a:prstGeom prst="rect">
            <a:avLst/>
          </a:prstGeom>
          <a:noFill/>
        </p:spPr>
        <p:txBody>
          <a:bodyPr>
            <a:spAutoFit/>
          </a:bodyPr>
          <a:lstStyle/>
          <a:p>
            <a:pP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latin typeface="Maiandra GD" pitchFamily="34" charset="0"/>
                <a:cs typeface="+mn-cs"/>
              </a:rPr>
              <a:t>Isa 1:18 “Though your sins are as scarlet, They will be as white as snow;</a:t>
            </a:r>
          </a:p>
        </p:txBody>
      </p:sp>
      <p:sp>
        <p:nvSpPr>
          <p:cNvPr id="6" name="TextBox 5"/>
          <p:cNvSpPr txBox="1"/>
          <p:nvPr/>
        </p:nvSpPr>
        <p:spPr>
          <a:xfrm>
            <a:off x="304800" y="3962400"/>
            <a:ext cx="8382000" cy="1570038"/>
          </a:xfrm>
          <a:prstGeom prst="rect">
            <a:avLst/>
          </a:prstGeom>
          <a:noFill/>
        </p:spPr>
        <p:txBody>
          <a:bodyPr>
            <a:spAutoFit/>
          </a:bodyPr>
          <a:lstStyle/>
          <a:p>
            <a:pP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latin typeface="Maiandra GD" pitchFamily="34" charset="0"/>
                <a:cs typeface="+mn-cs"/>
              </a:rPr>
              <a:t>Micah 7:19b He will tread our iniquities under foot. Yes, You will cast all their sins into the depths of the sea.</a:t>
            </a:r>
          </a:p>
        </p:txBody>
      </p:sp>
      <p:sp>
        <p:nvSpPr>
          <p:cNvPr id="7" name="Oval 6"/>
          <p:cNvSpPr/>
          <p:nvPr/>
        </p:nvSpPr>
        <p:spPr>
          <a:xfrm>
            <a:off x="6934200" y="838200"/>
            <a:ext cx="2057400" cy="2133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7162800" y="1066800"/>
            <a:ext cx="1524000" cy="1477963"/>
          </a:xfrm>
          <a:prstGeom prst="rect">
            <a:avLst/>
          </a:prstGeom>
          <a:noFill/>
        </p:spPr>
        <p:txBody>
          <a:bodyPr>
            <a:spAutoFit/>
          </a:bodyPr>
          <a:lstStyle/>
          <a:p>
            <a:pPr algn="ctr" fontAlgn="auto">
              <a:spcBef>
                <a:spcPts val="0"/>
              </a:spcBef>
              <a:spcAft>
                <a:spcPts val="0"/>
              </a:spcAft>
              <a:defRPr/>
            </a:pPr>
            <a:r>
              <a:rPr lang="en-US" sz="4500" dirty="0">
                <a:solidFill>
                  <a:srgbClr val="FF0000"/>
                </a:solidFill>
                <a:effectLst>
                  <a:outerShdw blurRad="38100" dist="38100" dir="2700000" algn="tl">
                    <a:srgbClr val="000000">
                      <a:alpha val="43137"/>
                    </a:srgbClr>
                  </a:outerShdw>
                </a:effectLst>
                <a:latin typeface="CASMIRA" pitchFamily="2" charset="2"/>
                <a:cs typeface="+mn-cs"/>
              </a:rPr>
              <a:t>God forgives</a:t>
            </a: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descr="022_A_JuiceDrop"/>
          <p:cNvPicPr>
            <a:picLocks noChangeAspect="1" noChangeArrowheads="1"/>
          </p:cNvPicPr>
          <p:nvPr/>
        </p:nvPicPr>
        <p:blipFill>
          <a:blip r:embed="rId2" cstate="print"/>
          <a:srcRect/>
          <a:stretch>
            <a:fillRect/>
          </a:stretch>
        </p:blipFill>
        <p:spPr bwMode="auto">
          <a:xfrm>
            <a:off x="-762000" y="0"/>
            <a:ext cx="9906000" cy="6858000"/>
          </a:xfrm>
          <a:prstGeom prst="rect">
            <a:avLst/>
          </a:prstGeom>
          <a:noFill/>
          <a:ln w="9525">
            <a:noFill/>
            <a:miter lim="800000"/>
            <a:headEnd/>
            <a:tailEnd/>
          </a:ln>
        </p:spPr>
      </p:pic>
      <p:sp>
        <p:nvSpPr>
          <p:cNvPr id="9" name="Oval 8"/>
          <p:cNvSpPr/>
          <p:nvPr/>
        </p:nvSpPr>
        <p:spPr>
          <a:xfrm>
            <a:off x="7315200" y="838200"/>
            <a:ext cx="1752600" cy="220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p:nvPr/>
        </p:nvSpPr>
        <p:spPr>
          <a:xfrm>
            <a:off x="152400" y="2514600"/>
            <a:ext cx="8382000" cy="4032250"/>
          </a:xfrm>
          <a:prstGeom prst="rect">
            <a:avLst/>
          </a:prstGeom>
          <a:solidFill>
            <a:srgbClr val="FFFFFF">
              <a:alpha val="40000"/>
            </a:srgbClr>
          </a:solidFill>
        </p:spPr>
        <p:txBody>
          <a:bodyPr>
            <a:spAutoFit/>
          </a:bodyPr>
          <a:lstStyle/>
          <a:p>
            <a:pPr fontAlgn="auto">
              <a:spcBef>
                <a:spcPts val="0"/>
              </a:spcBef>
              <a:spcAft>
                <a:spcPts val="0"/>
              </a:spcAft>
              <a:defRPr/>
            </a:pPr>
            <a:r>
              <a:rPr lang="en-US" sz="3200" b="1" dirty="0" err="1">
                <a:solidFill>
                  <a:schemeClr val="bg1"/>
                </a:solidFill>
                <a:effectLst>
                  <a:outerShdw blurRad="38100" dist="38100" dir="2700000" algn="tl">
                    <a:srgbClr val="000000">
                      <a:alpha val="43137"/>
                    </a:srgbClr>
                  </a:outerShdw>
                </a:effectLst>
                <a:latin typeface="Maiandra GD" pitchFamily="34" charset="0"/>
                <a:cs typeface="+mn-cs"/>
              </a:rPr>
              <a:t>Jer</a:t>
            </a:r>
            <a:r>
              <a:rPr lang="en-US" sz="3200" b="1" dirty="0">
                <a:solidFill>
                  <a:schemeClr val="bg1"/>
                </a:solidFill>
                <a:effectLst>
                  <a:outerShdw blurRad="38100" dist="38100" dir="2700000" algn="tl">
                    <a:srgbClr val="000000">
                      <a:alpha val="43137"/>
                    </a:srgbClr>
                  </a:outerShdw>
                </a:effectLst>
                <a:latin typeface="Maiandra GD" pitchFamily="34" charset="0"/>
                <a:cs typeface="+mn-cs"/>
              </a:rPr>
              <a:t> 31:34 “They will not teach again, each man his neighbor and each man his brother, saying, ‘Know the LORD,’ for they will all know Me, from the least of them to the greatest of them,” declares the LORD, “for I will forgive their iniquity, and </a:t>
            </a:r>
            <a:r>
              <a:rPr lang="en-US" sz="3200" b="1" dirty="0">
                <a:solidFill>
                  <a:srgbClr val="00B0F0"/>
                </a:solidFill>
                <a:effectLst>
                  <a:outerShdw blurRad="38100" dist="38100" dir="2700000" algn="tl">
                    <a:srgbClr val="000000">
                      <a:alpha val="43137"/>
                    </a:srgbClr>
                  </a:outerShdw>
                </a:effectLst>
                <a:latin typeface="Maiandra GD" pitchFamily="34" charset="0"/>
                <a:cs typeface="+mn-cs"/>
              </a:rPr>
              <a:t>their sin I will remember no more.”</a:t>
            </a:r>
          </a:p>
        </p:txBody>
      </p:sp>
      <p:sp>
        <p:nvSpPr>
          <p:cNvPr id="7" name="Oval 6"/>
          <p:cNvSpPr/>
          <p:nvPr/>
        </p:nvSpPr>
        <p:spPr>
          <a:xfrm>
            <a:off x="6934200" y="838200"/>
            <a:ext cx="2057400" cy="2133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7162800" y="1066800"/>
            <a:ext cx="1524000" cy="1477963"/>
          </a:xfrm>
          <a:prstGeom prst="rect">
            <a:avLst/>
          </a:prstGeom>
          <a:noFill/>
        </p:spPr>
        <p:txBody>
          <a:bodyPr>
            <a:spAutoFit/>
          </a:bodyPr>
          <a:lstStyle/>
          <a:p>
            <a:pPr algn="ctr" fontAlgn="auto">
              <a:spcBef>
                <a:spcPts val="0"/>
              </a:spcBef>
              <a:spcAft>
                <a:spcPts val="0"/>
              </a:spcAft>
              <a:defRPr/>
            </a:pPr>
            <a:r>
              <a:rPr lang="en-US" sz="4500" dirty="0">
                <a:solidFill>
                  <a:srgbClr val="FF0000"/>
                </a:solidFill>
                <a:effectLst>
                  <a:outerShdw blurRad="38100" dist="38100" dir="2700000" algn="tl">
                    <a:srgbClr val="000000">
                      <a:alpha val="43137"/>
                    </a:srgbClr>
                  </a:outerShdw>
                </a:effectLst>
                <a:latin typeface="CASMIRA" pitchFamily="2" charset="2"/>
                <a:cs typeface="+mn-cs"/>
              </a:rPr>
              <a:t>God forgives</a:t>
            </a:r>
          </a:p>
        </p:txBody>
      </p:sp>
      <p:sp>
        <p:nvSpPr>
          <p:cNvPr id="10" name="TextBox 9"/>
          <p:cNvSpPr txBox="1"/>
          <p:nvPr/>
        </p:nvSpPr>
        <p:spPr>
          <a:xfrm>
            <a:off x="228600" y="152400"/>
            <a:ext cx="7086600" cy="2062163"/>
          </a:xfrm>
          <a:prstGeom prst="rect">
            <a:avLst/>
          </a:prstGeom>
          <a:solidFill>
            <a:srgbClr val="FFFFFF">
              <a:alpha val="40000"/>
            </a:srgbClr>
          </a:solidFill>
        </p:spPr>
        <p:txBody>
          <a:bodyPr>
            <a:spAutoFit/>
          </a:bodyPr>
          <a:lstStyle/>
          <a:p>
            <a:pP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latin typeface="Maiandra GD" pitchFamily="34" charset="0"/>
                <a:cs typeface="+mn-cs"/>
              </a:rPr>
              <a:t>Isa 43:25  “I, even I, am the one who wipes out your transgressions for My own sake, </a:t>
            </a:r>
            <a:r>
              <a:rPr lang="en-US" sz="3200" b="1" dirty="0">
                <a:solidFill>
                  <a:srgbClr val="00B0F0"/>
                </a:solidFill>
                <a:effectLst>
                  <a:outerShdw blurRad="38100" dist="38100" dir="2700000" algn="tl">
                    <a:srgbClr val="000000">
                      <a:alpha val="43137"/>
                    </a:srgbClr>
                  </a:outerShdw>
                </a:effectLst>
                <a:latin typeface="Maiandra GD" pitchFamily="34" charset="0"/>
                <a:cs typeface="+mn-cs"/>
              </a:rPr>
              <a:t>And I will not remember your sins. </a:t>
            </a: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7315200" y="838200"/>
            <a:ext cx="1752600" cy="2209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6934200" y="838200"/>
            <a:ext cx="2057400" cy="2133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7162800" y="1066800"/>
            <a:ext cx="1524000" cy="1477963"/>
          </a:xfrm>
          <a:prstGeom prst="rect">
            <a:avLst/>
          </a:prstGeom>
          <a:noFill/>
        </p:spPr>
        <p:txBody>
          <a:bodyPr>
            <a:spAutoFit/>
          </a:bodyPr>
          <a:lstStyle/>
          <a:p>
            <a:pPr algn="ctr" fontAlgn="auto">
              <a:spcBef>
                <a:spcPts val="0"/>
              </a:spcBef>
              <a:spcAft>
                <a:spcPts val="0"/>
              </a:spcAft>
              <a:defRPr/>
            </a:pPr>
            <a:r>
              <a:rPr lang="en-US" sz="4500" dirty="0">
                <a:solidFill>
                  <a:srgbClr val="FF0000"/>
                </a:solidFill>
                <a:effectLst>
                  <a:outerShdw blurRad="38100" dist="38100" dir="2700000" algn="tl">
                    <a:srgbClr val="000000">
                      <a:alpha val="43137"/>
                    </a:srgbClr>
                  </a:outerShdw>
                </a:effectLst>
                <a:latin typeface="CASMIRA" pitchFamily="2" charset="2"/>
                <a:cs typeface="+mn-cs"/>
              </a:rPr>
              <a:t>God forgives</a:t>
            </a:r>
          </a:p>
        </p:txBody>
      </p:sp>
      <p:pic>
        <p:nvPicPr>
          <p:cNvPr id="13317" name="Picture 7" descr="fall 7"/>
          <p:cNvPicPr>
            <a:picLocks noChangeAspect="1" noChangeArrowheads="1"/>
          </p:cNvPicPr>
          <p:nvPr/>
        </p:nvPicPr>
        <p:blipFill>
          <a:blip r:embed="rId2" cstate="print"/>
          <a:srcRect/>
          <a:stretch>
            <a:fillRect/>
          </a:stretch>
        </p:blipFill>
        <p:spPr bwMode="auto">
          <a:xfrm>
            <a:off x="-76200" y="-76200"/>
            <a:ext cx="5638800" cy="7010400"/>
          </a:xfrm>
          <a:prstGeom prst="rect">
            <a:avLst/>
          </a:prstGeom>
          <a:noFill/>
          <a:ln w="9525">
            <a:noFill/>
            <a:miter lim="800000"/>
            <a:headEnd/>
            <a:tailEnd/>
          </a:ln>
        </p:spPr>
      </p:pic>
      <p:sp>
        <p:nvSpPr>
          <p:cNvPr id="10" name="TextBox 9"/>
          <p:cNvSpPr txBox="1"/>
          <p:nvPr/>
        </p:nvSpPr>
        <p:spPr>
          <a:xfrm>
            <a:off x="228600" y="152400"/>
            <a:ext cx="5410200" cy="2554288"/>
          </a:xfrm>
          <a:prstGeom prst="rect">
            <a:avLst/>
          </a:prstGeom>
          <a:solidFill>
            <a:srgbClr val="FFFFFF">
              <a:alpha val="50196"/>
            </a:srgbClr>
          </a:solidFill>
        </p:spPr>
        <p:txBody>
          <a:bodyPr>
            <a:spAutoFit/>
          </a:bodyPr>
          <a:lstStyle/>
          <a:p>
            <a:pPr fontAlgn="auto">
              <a:spcBef>
                <a:spcPts val="0"/>
              </a:spcBef>
              <a:spcAft>
                <a:spcPts val="0"/>
              </a:spcAft>
              <a:defRPr/>
            </a:pPr>
            <a:r>
              <a:rPr lang="en-US" sz="3200" b="1" dirty="0">
                <a:solidFill>
                  <a:schemeClr val="bg1"/>
                </a:solidFill>
                <a:effectLst>
                  <a:outerShdw blurRad="38100" dist="38100" dir="2700000" algn="tl">
                    <a:srgbClr val="000000">
                      <a:alpha val="43137"/>
                    </a:srgbClr>
                  </a:outerShdw>
                </a:effectLst>
                <a:latin typeface="Maiandra GD" pitchFamily="34" charset="0"/>
                <a:cs typeface="+mn-cs"/>
              </a:rPr>
              <a:t>Heb 8:12 “</a:t>
            </a:r>
            <a:r>
              <a:rPr lang="en-US" sz="3200" b="1" cap="small" dirty="0">
                <a:solidFill>
                  <a:schemeClr val="bg1"/>
                </a:solidFill>
                <a:effectLst>
                  <a:outerShdw blurRad="38100" dist="38100" dir="2700000" algn="tl">
                    <a:srgbClr val="000000">
                      <a:alpha val="43137"/>
                    </a:srgbClr>
                  </a:outerShdw>
                </a:effectLst>
                <a:latin typeface="Maiandra GD" pitchFamily="34" charset="0"/>
                <a:cs typeface="+mn-cs"/>
              </a:rPr>
              <a:t>For I will be merciful to their iniquities,</a:t>
            </a:r>
            <a:r>
              <a:rPr lang="en-US" sz="3200" b="1" dirty="0">
                <a:solidFill>
                  <a:schemeClr val="bg1"/>
                </a:solidFill>
                <a:effectLst>
                  <a:outerShdw blurRad="38100" dist="38100" dir="2700000" algn="tl">
                    <a:srgbClr val="000000">
                      <a:alpha val="43137"/>
                    </a:srgbClr>
                  </a:outerShdw>
                </a:effectLst>
                <a:latin typeface="Maiandra GD" pitchFamily="34" charset="0"/>
                <a:cs typeface="+mn-cs"/>
              </a:rPr>
              <a:t> </a:t>
            </a:r>
            <a:r>
              <a:rPr lang="en-US" sz="3200" b="1" cap="small" dirty="0">
                <a:solidFill>
                  <a:srgbClr val="00B0F0"/>
                </a:solidFill>
                <a:effectLst>
                  <a:outerShdw blurRad="38100" dist="38100" dir="2700000" algn="tl">
                    <a:srgbClr val="000000">
                      <a:alpha val="43137"/>
                    </a:srgbClr>
                  </a:outerShdw>
                </a:effectLst>
                <a:latin typeface="Maiandra GD" pitchFamily="34" charset="0"/>
                <a:cs typeface="+mn-cs"/>
              </a:rPr>
              <a:t>And I will remember their sins no more</a:t>
            </a:r>
            <a:r>
              <a:rPr lang="en-US" sz="3200" b="1" cap="small" dirty="0">
                <a:solidFill>
                  <a:schemeClr val="bg1"/>
                </a:solidFill>
                <a:effectLst>
                  <a:outerShdw blurRad="38100" dist="38100" dir="2700000" algn="tl">
                    <a:srgbClr val="000000">
                      <a:alpha val="43137"/>
                    </a:srgbClr>
                  </a:outerShdw>
                </a:effectLst>
                <a:latin typeface="Maiandra GD" pitchFamily="34" charset="0"/>
                <a:cs typeface="+mn-cs"/>
              </a:rPr>
              <a:t>.”</a:t>
            </a:r>
            <a:endParaRPr lang="en-US" sz="3200" b="1" dirty="0">
              <a:solidFill>
                <a:schemeClr val="bg1"/>
              </a:solidFill>
              <a:effectLst>
                <a:outerShdw blurRad="38100" dist="38100" dir="2700000" algn="tl">
                  <a:srgbClr val="000000">
                    <a:alpha val="43137"/>
                  </a:srgbClr>
                </a:outerShdw>
              </a:effectLst>
              <a:latin typeface="Maiandra GD" pitchFamily="34" charset="0"/>
              <a:cs typeface="+mn-cs"/>
            </a:endParaRPr>
          </a:p>
        </p:txBody>
      </p:sp>
    </p:spTree>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079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339" name="TextBox 3"/>
          <p:cNvSpPr txBox="1">
            <a:spLocks noChangeArrowheads="1"/>
          </p:cNvSpPr>
          <p:nvPr/>
        </p:nvSpPr>
        <p:spPr bwMode="auto">
          <a:xfrm>
            <a:off x="0" y="304800"/>
            <a:ext cx="8839200" cy="584200"/>
          </a:xfrm>
          <a:prstGeom prst="rect">
            <a:avLst/>
          </a:prstGeom>
          <a:noFill/>
          <a:ln w="9525">
            <a:noFill/>
            <a:miter lim="800000"/>
            <a:headEnd/>
            <a:tailEnd/>
          </a:ln>
        </p:spPr>
        <p:txBody>
          <a:bodyPr>
            <a:spAutoFit/>
          </a:bodyPr>
          <a:lstStyle/>
          <a:p>
            <a:pPr algn="ctr"/>
            <a:r>
              <a:rPr lang="en-US" sz="3200">
                <a:solidFill>
                  <a:schemeClr val="bg1"/>
                </a:solidFill>
                <a:latin typeface="Tahoma" pitchFamily="34" charset="0"/>
                <a:cs typeface="Tahoma" pitchFamily="34" charset="0"/>
              </a:rPr>
              <a:t>When God forgives He forgets</a:t>
            </a:r>
          </a:p>
        </p:txBody>
      </p:sp>
      <p:sp>
        <p:nvSpPr>
          <p:cNvPr id="3" name="Rectangle 2"/>
          <p:cNvSpPr/>
          <p:nvPr/>
        </p:nvSpPr>
        <p:spPr>
          <a:xfrm>
            <a:off x="228600" y="1219200"/>
            <a:ext cx="8366125" cy="769938"/>
          </a:xfrm>
          <a:prstGeom prst="rect">
            <a:avLst/>
          </a:prstGeom>
          <a:solidFill>
            <a:srgbClr val="FFFFFF"/>
          </a:solidFill>
          <a:ln>
            <a:solidFill>
              <a:schemeClr val="tx1"/>
            </a:solidFill>
          </a:ln>
        </p:spPr>
        <p:txBody>
          <a:bodyPr wrap="none">
            <a:spAutoFit/>
          </a:bodyPr>
          <a:lstStyle/>
          <a:p>
            <a:pPr algn="ctr" fontAlgn="auto">
              <a:spcBef>
                <a:spcPts val="0"/>
              </a:spcBef>
              <a:spcAft>
                <a:spcPts val="0"/>
              </a:spcAft>
              <a:defRPr/>
            </a:pPr>
            <a:r>
              <a:rPr lang="en-US" sz="4400" dirty="0">
                <a:effectLst>
                  <a:outerShdw blurRad="38100" dist="38100" dir="2700000" algn="tl">
                    <a:srgbClr val="000000">
                      <a:alpha val="43137"/>
                    </a:srgbClr>
                  </a:outerShdw>
                </a:effectLst>
                <a:latin typeface="CASMIRA" pitchFamily="2" charset="2"/>
                <a:cs typeface="+mn-cs"/>
              </a:rPr>
              <a:t>It puts us into some real theological problems</a:t>
            </a:r>
          </a:p>
        </p:txBody>
      </p:sp>
      <p:sp>
        <p:nvSpPr>
          <p:cNvPr id="5" name="Rectangle 4"/>
          <p:cNvSpPr/>
          <p:nvPr/>
        </p:nvSpPr>
        <p:spPr>
          <a:xfrm>
            <a:off x="457200" y="2057400"/>
            <a:ext cx="8534400" cy="1077913"/>
          </a:xfrm>
          <a:prstGeom prst="rect">
            <a:avLst/>
          </a:prstGeom>
        </p:spPr>
        <p:txBody>
          <a:bodyPr>
            <a:spAutoFit/>
          </a:bodyPr>
          <a:lstStyle/>
          <a:p>
            <a:pPr fontAlgn="auto">
              <a:spcBef>
                <a:spcPts val="0"/>
              </a:spcBef>
              <a:spcAft>
                <a:spcPts val="0"/>
              </a:spcAft>
              <a:buFont typeface="Arial" pitchFamily="34" charset="0"/>
              <a:buChar char="•"/>
              <a:defRPr/>
            </a:pPr>
            <a:r>
              <a:rPr lang="en-US" sz="32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It means that you and I know things God 	doesn’t</a:t>
            </a:r>
          </a:p>
        </p:txBody>
      </p:sp>
      <p:sp>
        <p:nvSpPr>
          <p:cNvPr id="6" name="Rectangle 5"/>
          <p:cNvSpPr/>
          <p:nvPr/>
        </p:nvSpPr>
        <p:spPr>
          <a:xfrm>
            <a:off x="4495800" y="3352800"/>
            <a:ext cx="4419600" cy="1570038"/>
          </a:xfrm>
          <a:prstGeom prst="rect">
            <a:avLst/>
          </a:prstGeom>
        </p:spPr>
        <p:txBody>
          <a:bodyPr>
            <a:spAutoFit/>
          </a:bodyPr>
          <a:lstStyle/>
          <a:p>
            <a:pPr fontAlgn="auto">
              <a:spcBef>
                <a:spcPts val="0"/>
              </a:spcBef>
              <a:spcAft>
                <a:spcPts val="0"/>
              </a:spcAft>
              <a:defRPr/>
            </a:pPr>
            <a:r>
              <a:rPr lang="en-US" sz="3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2 Sam 12:13 </a:t>
            </a:r>
            <a:r>
              <a:rPr lang="en-US" sz="3200" i="1"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“The Lord also has taken 	away your sin…”</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500" autoRev="1" fill="hold">
                                          <p:stCondLst>
                                            <p:cond delay="0"/>
                                          </p:stCondLst>
                                        </p:cTn>
                                        <p:tgtEl>
                                          <p:spTgt spid="5"/>
                                        </p:tgtEl>
                                        <p:attrNameLst>
                                          <p:attrName>ppt_w</p:attrName>
                                        </p:attrNameLst>
                                      </p:cBhvr>
                                    </p:anim>
                                    <p:anim by="(#ppt_w*0.50)" calcmode="lin" valueType="num">
                                      <p:cBhvr>
                                        <p:cTn id="13" dur="500" decel="50000" autoRev="1" fill="hold">
                                          <p:stCondLst>
                                            <p:cond delay="0"/>
                                          </p:stCondLst>
                                        </p:cTn>
                                        <p:tgtEl>
                                          <p:spTgt spid="5"/>
                                        </p:tgtEl>
                                        <p:attrNameLst>
                                          <p:attrName>ppt_x</p:attrName>
                                        </p:attrNameLst>
                                      </p:cBhvr>
                                    </p:anim>
                                    <p:anim from="(-#ppt_h/2)" to="(#ppt_y)" calcmode="lin" valueType="num">
                                      <p:cBhvr>
                                        <p:cTn id="14" dur="1000" fill="hold">
                                          <p:stCondLst>
                                            <p:cond delay="0"/>
                                          </p:stCondLst>
                                        </p:cTn>
                                        <p:tgtEl>
                                          <p:spTgt spid="5"/>
                                        </p:tgtEl>
                                        <p:attrNameLst>
                                          <p:attrName>ppt_y</p:attrName>
                                        </p:attrNameLst>
                                      </p:cBhvr>
                                    </p:anim>
                                    <p:animRot by="21600000">
                                      <p:cBhvr>
                                        <p:cTn id="15" dur="1000" fill="hold">
                                          <p:stCondLst>
                                            <p:cond delay="0"/>
                                          </p:stCondLst>
                                        </p:cTn>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 descr="094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363" name="TextBox 3"/>
          <p:cNvSpPr txBox="1">
            <a:spLocks noChangeArrowheads="1"/>
          </p:cNvSpPr>
          <p:nvPr/>
        </p:nvSpPr>
        <p:spPr bwMode="auto">
          <a:xfrm>
            <a:off x="381000" y="635000"/>
            <a:ext cx="8839200" cy="584200"/>
          </a:xfrm>
          <a:prstGeom prst="rect">
            <a:avLst/>
          </a:prstGeom>
          <a:noFill/>
          <a:ln w="9525">
            <a:noFill/>
            <a:miter lim="800000"/>
            <a:headEnd/>
            <a:tailEnd/>
          </a:ln>
        </p:spPr>
        <p:txBody>
          <a:bodyPr>
            <a:spAutoFit/>
          </a:bodyPr>
          <a:lstStyle/>
          <a:p>
            <a:pPr algn="ctr"/>
            <a:r>
              <a:rPr lang="en-US" sz="3200">
                <a:latin typeface="Tahoma" pitchFamily="34" charset="0"/>
                <a:cs typeface="Tahoma" pitchFamily="34" charset="0"/>
              </a:rPr>
              <a:t>When God forgives He forgets</a:t>
            </a:r>
          </a:p>
        </p:txBody>
      </p:sp>
      <p:sp>
        <p:nvSpPr>
          <p:cNvPr id="3" name="Rectangle 2"/>
          <p:cNvSpPr/>
          <p:nvPr/>
        </p:nvSpPr>
        <p:spPr>
          <a:xfrm>
            <a:off x="625475" y="1363663"/>
            <a:ext cx="8366125" cy="769937"/>
          </a:xfrm>
          <a:prstGeom prst="rect">
            <a:avLst/>
          </a:prstGeom>
          <a:solidFill>
            <a:srgbClr val="FFFFFF"/>
          </a:solidFill>
          <a:ln>
            <a:solidFill>
              <a:schemeClr val="tx1"/>
            </a:solidFill>
          </a:ln>
        </p:spPr>
        <p:txBody>
          <a:bodyPr wrap="none">
            <a:spAutoFit/>
          </a:bodyPr>
          <a:lstStyle/>
          <a:p>
            <a:pPr algn="ctr" fontAlgn="auto">
              <a:spcBef>
                <a:spcPts val="0"/>
              </a:spcBef>
              <a:spcAft>
                <a:spcPts val="0"/>
              </a:spcAft>
              <a:defRPr/>
            </a:pPr>
            <a:r>
              <a:rPr lang="en-US" sz="4400" dirty="0">
                <a:effectLst>
                  <a:outerShdw blurRad="38100" dist="38100" dir="2700000" algn="tl">
                    <a:srgbClr val="000000">
                      <a:alpha val="43137"/>
                    </a:srgbClr>
                  </a:outerShdw>
                </a:effectLst>
                <a:latin typeface="CASMIRA" pitchFamily="2" charset="2"/>
                <a:cs typeface="+mn-cs"/>
              </a:rPr>
              <a:t>It puts us into some real theological problems</a:t>
            </a:r>
          </a:p>
        </p:txBody>
      </p:sp>
      <p:sp>
        <p:nvSpPr>
          <p:cNvPr id="7" name="Rectangle 6"/>
          <p:cNvSpPr/>
          <p:nvPr/>
        </p:nvSpPr>
        <p:spPr>
          <a:xfrm>
            <a:off x="1828800" y="2286000"/>
            <a:ext cx="3810000" cy="1570038"/>
          </a:xfrm>
          <a:prstGeom prst="rect">
            <a:avLst/>
          </a:prstGeom>
        </p:spPr>
        <p:txBody>
          <a:bodyPr>
            <a:spAutoFit/>
          </a:bodyPr>
          <a:lstStyle/>
          <a:p>
            <a:pPr fontAlgn="auto">
              <a:spcBef>
                <a:spcPts val="0"/>
              </a:spcBef>
              <a:spcAft>
                <a:spcPts val="0"/>
              </a:spcAft>
              <a:buFont typeface="Arial" pitchFamily="34" charset="0"/>
              <a:buChar char="•"/>
              <a:defRPr/>
            </a:pPr>
            <a:r>
              <a:rPr lang="en-US" sz="32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 It also creates a problem with how God inspired people</a:t>
            </a:r>
          </a:p>
        </p:txBody>
      </p:sp>
      <p:pic>
        <p:nvPicPr>
          <p:cNvPr id="15366" name="Picture 7" descr="paul.jpg"/>
          <p:cNvPicPr>
            <a:picLocks noChangeAspect="1"/>
          </p:cNvPicPr>
          <p:nvPr/>
        </p:nvPicPr>
        <p:blipFill>
          <a:blip r:embed="rId3" cstate="print"/>
          <a:srcRect/>
          <a:stretch>
            <a:fillRect/>
          </a:stretch>
        </p:blipFill>
        <p:spPr bwMode="auto">
          <a:xfrm rot="-550766">
            <a:off x="5791200" y="2209800"/>
            <a:ext cx="3238500" cy="4173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9" descr="081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762000" y="762000"/>
            <a:ext cx="5334000" cy="4032250"/>
          </a:xfrm>
          <a:prstGeom prst="rect">
            <a:avLst/>
          </a:prstGeom>
          <a:noFill/>
        </p:spPr>
        <p:txBody>
          <a:bodyPr>
            <a:spAutoFit/>
          </a:bodyPr>
          <a:lstStyle/>
          <a:p>
            <a:pPr fontAlgn="auto">
              <a:spcBef>
                <a:spcPts val="0"/>
              </a:spcBef>
              <a:spcAft>
                <a:spcPts val="0"/>
              </a:spcAft>
              <a:defRPr/>
            </a:pPr>
            <a:r>
              <a:rPr lang="en-US" sz="3200" b="1" dirty="0">
                <a:effectLst>
                  <a:outerShdw blurRad="38100" dist="38100" dir="2700000" algn="tl">
                    <a:srgbClr val="000000">
                      <a:alpha val="43137"/>
                    </a:srgbClr>
                  </a:outerShdw>
                </a:effectLst>
                <a:latin typeface="Maiandra GD" pitchFamily="34" charset="0"/>
                <a:cs typeface="+mn-cs"/>
              </a:rPr>
              <a:t>1 Tim 1:13 even though I was formerly a blasphemer and a persecutor and a violent aggressor. Yet I was shown mercy because I acted ignorantly in unbelief;</a:t>
            </a:r>
          </a:p>
        </p:txBody>
      </p:sp>
      <p:sp>
        <p:nvSpPr>
          <p:cNvPr id="3" name="Rounded Rectangle 2"/>
          <p:cNvSpPr/>
          <p:nvPr/>
        </p:nvSpPr>
        <p:spPr>
          <a:xfrm>
            <a:off x="5943600" y="762000"/>
            <a:ext cx="2438400" cy="32766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389" name="TextBox 4"/>
          <p:cNvSpPr txBox="1">
            <a:spLocks noChangeArrowheads="1"/>
          </p:cNvSpPr>
          <p:nvPr/>
        </p:nvSpPr>
        <p:spPr bwMode="auto">
          <a:xfrm>
            <a:off x="6248400" y="1219200"/>
            <a:ext cx="1905000" cy="2062163"/>
          </a:xfrm>
          <a:prstGeom prst="rect">
            <a:avLst/>
          </a:prstGeom>
          <a:solidFill>
            <a:srgbClr val="FFFFFF">
              <a:alpha val="39999"/>
            </a:srgbClr>
          </a:solidFill>
          <a:ln w="9525">
            <a:solidFill>
              <a:schemeClr val="bg1"/>
            </a:solidFill>
            <a:miter lim="800000"/>
            <a:headEnd/>
            <a:tailEnd/>
          </a:ln>
        </p:spPr>
        <p:txBody>
          <a:bodyPr>
            <a:spAutoFit/>
          </a:bodyPr>
          <a:lstStyle/>
          <a:p>
            <a:pPr algn="ctr"/>
            <a:r>
              <a:rPr lang="en-US" sz="3200">
                <a:solidFill>
                  <a:schemeClr val="bg1"/>
                </a:solidFill>
                <a:latin typeface="Tahoma" pitchFamily="34" charset="0"/>
                <a:cs typeface="Tahoma" pitchFamily="34" charset="0"/>
              </a:rPr>
              <a:t>God Forgets When He Forgives</a:t>
            </a:r>
          </a:p>
        </p:txBody>
      </p:sp>
    </p:spTree>
  </p:cSld>
  <p:clrMapOvr>
    <a:masterClrMapping/>
  </p:clrMapOvr>
  <p:transition spd="slow">
    <p:plu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2" descr="012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304800" y="228600"/>
            <a:ext cx="8153400" cy="1077913"/>
          </a:xfrm>
          <a:prstGeom prst="rect">
            <a:avLst/>
          </a:prstGeom>
          <a:noFill/>
        </p:spPr>
        <p:txBody>
          <a:bodyPr>
            <a:spAutoFit/>
          </a:bodyPr>
          <a:lstStyle/>
          <a:p>
            <a:pPr algn="ctr" fontAlgn="auto">
              <a:spcBef>
                <a:spcPts val="0"/>
              </a:spcBef>
              <a:spcAft>
                <a:spcPts val="0"/>
              </a:spcAft>
              <a:defRPr/>
            </a:pPr>
            <a:r>
              <a:rPr lang="en-US" sz="3200" b="1" dirty="0">
                <a:effectLst>
                  <a:outerShdw blurRad="38100" dist="38100" dir="2700000" algn="tl">
                    <a:srgbClr val="000000">
                      <a:alpha val="43137"/>
                    </a:srgbClr>
                  </a:outerShdw>
                </a:effectLst>
                <a:latin typeface="Tahoma" pitchFamily="34" charset="0"/>
                <a:ea typeface="Tahoma" pitchFamily="34" charset="0"/>
                <a:cs typeface="Tahoma" pitchFamily="34" charset="0"/>
              </a:rPr>
              <a:t>The word “remember” is much more than the opposite of “forget”</a:t>
            </a:r>
          </a:p>
        </p:txBody>
      </p:sp>
      <p:sp>
        <p:nvSpPr>
          <p:cNvPr id="3" name="Rectangle 2"/>
          <p:cNvSpPr>
            <a:spLocks noChangeArrowheads="1"/>
          </p:cNvSpPr>
          <p:nvPr/>
        </p:nvSpPr>
        <p:spPr bwMode="auto">
          <a:xfrm>
            <a:off x="228600" y="1524000"/>
            <a:ext cx="5867400" cy="1570038"/>
          </a:xfrm>
          <a:prstGeom prst="rect">
            <a:avLst/>
          </a:prstGeom>
          <a:noFill/>
          <a:ln w="9525">
            <a:noFill/>
            <a:miter lim="800000"/>
            <a:headEnd/>
            <a:tailEnd/>
          </a:ln>
        </p:spPr>
        <p:txBody>
          <a:bodyPr>
            <a:spAutoFit/>
          </a:bodyPr>
          <a:lstStyle/>
          <a:p>
            <a:pPr>
              <a:buFont typeface="Arial" charset="0"/>
              <a:buChar char="•"/>
            </a:pPr>
            <a:r>
              <a:rPr lang="en-US" sz="3200">
                <a:latin typeface="Tahoma" pitchFamily="34" charset="0"/>
                <a:cs typeface="Tahoma" pitchFamily="34" charset="0"/>
              </a:rPr>
              <a:t> When God uses the word “remember” it 	means to renew His work with a person</a:t>
            </a:r>
          </a:p>
        </p:txBody>
      </p:sp>
      <p:sp>
        <p:nvSpPr>
          <p:cNvPr id="4" name="Rectangle 3"/>
          <p:cNvSpPr/>
          <p:nvPr/>
        </p:nvSpPr>
        <p:spPr>
          <a:xfrm>
            <a:off x="914400" y="3429000"/>
            <a:ext cx="2720975" cy="584200"/>
          </a:xfrm>
          <a:prstGeom prst="rect">
            <a:avLst/>
          </a:prstGeom>
        </p:spPr>
        <p:txBody>
          <a:bodyPr wrap="none">
            <a:spAutoFit/>
          </a:bodyPr>
          <a:lstStyle/>
          <a:p>
            <a:pPr fontAlgn="auto">
              <a:spcBef>
                <a:spcPts val="0"/>
              </a:spcBef>
              <a:spcAft>
                <a:spcPts val="0"/>
              </a:spcAft>
              <a:defRPr/>
            </a:pPr>
            <a:r>
              <a:rPr lang="en-US" sz="3200" b="1" dirty="0">
                <a:effectLst>
                  <a:outerShdw blurRad="38100" dist="38100" dir="2700000" algn="tl">
                    <a:srgbClr val="000000">
                      <a:alpha val="43137"/>
                    </a:srgbClr>
                  </a:outerShdw>
                </a:effectLst>
                <a:latin typeface="Maiandra GD" pitchFamily="34" charset="0"/>
                <a:cs typeface="+mn-cs"/>
              </a:rPr>
              <a:t>Gen 7:23-8:1</a:t>
            </a:r>
          </a:p>
        </p:txBody>
      </p:sp>
      <p:sp>
        <p:nvSpPr>
          <p:cNvPr id="6" name="Rectangle 5"/>
          <p:cNvSpPr/>
          <p:nvPr/>
        </p:nvSpPr>
        <p:spPr>
          <a:xfrm>
            <a:off x="2971800" y="4267200"/>
            <a:ext cx="5943600" cy="2062163"/>
          </a:xfrm>
          <a:prstGeom prst="rect">
            <a:avLst/>
          </a:prstGeom>
          <a:solidFill>
            <a:srgbClr val="FFFFFF">
              <a:alpha val="50196"/>
            </a:srgbClr>
          </a:solidFill>
        </p:spPr>
        <p:txBody>
          <a:bodyPr>
            <a:spAutoFit/>
          </a:bodyPr>
          <a:lstStyle/>
          <a:p>
            <a:pPr fontAlgn="auto">
              <a:spcBef>
                <a:spcPts val="0"/>
              </a:spcBef>
              <a:spcAft>
                <a:spcPts val="0"/>
              </a:spcAft>
              <a:defRPr/>
            </a:pPr>
            <a:r>
              <a:rPr lang="en-US" sz="3200" b="1" dirty="0">
                <a:effectLst>
                  <a:outerShdw blurRad="38100" dist="38100" dir="2700000" algn="tl">
                    <a:srgbClr val="000000">
                      <a:alpha val="43137"/>
                    </a:srgbClr>
                  </a:outerShdw>
                </a:effectLst>
                <a:latin typeface="Maiandra GD" pitchFamily="34" charset="0"/>
                <a:cs typeface="+mn-cs"/>
              </a:rPr>
              <a:t>But </a:t>
            </a:r>
            <a:r>
              <a:rPr lang="en-US" sz="3200" b="1" u="sng" dirty="0">
                <a:solidFill>
                  <a:srgbClr val="FF0000"/>
                </a:solidFill>
                <a:effectLst>
                  <a:outerShdw blurRad="38100" dist="38100" dir="2700000" algn="tl">
                    <a:srgbClr val="000000">
                      <a:alpha val="43137"/>
                    </a:srgbClr>
                  </a:outerShdw>
                </a:effectLst>
                <a:latin typeface="Maiandra GD" pitchFamily="34" charset="0"/>
                <a:cs typeface="+mn-cs"/>
              </a:rPr>
              <a:t>God remembered Noah</a:t>
            </a:r>
            <a:r>
              <a:rPr lang="en-US" sz="3200" b="1" dirty="0">
                <a:solidFill>
                  <a:srgbClr val="FF0000"/>
                </a:solidFill>
                <a:effectLst>
                  <a:outerShdw blurRad="38100" dist="38100" dir="2700000" algn="tl">
                    <a:srgbClr val="000000">
                      <a:alpha val="43137"/>
                    </a:srgbClr>
                  </a:outerShdw>
                </a:effectLst>
                <a:latin typeface="Maiandra GD" pitchFamily="34" charset="0"/>
                <a:cs typeface="+mn-cs"/>
              </a:rPr>
              <a:t> </a:t>
            </a:r>
            <a:r>
              <a:rPr lang="en-US" sz="3200" b="1" dirty="0">
                <a:effectLst>
                  <a:outerShdw blurRad="38100" dist="38100" dir="2700000" algn="tl">
                    <a:srgbClr val="000000">
                      <a:alpha val="43137"/>
                    </a:srgbClr>
                  </a:outerShdw>
                </a:effectLst>
                <a:latin typeface="Maiandra GD" pitchFamily="34" charset="0"/>
                <a:cs typeface="+mn-cs"/>
              </a:rPr>
              <a:t>and all the beasts and all the cattle that were with him in the ark;</a:t>
            </a:r>
          </a:p>
        </p:txBody>
      </p:sp>
      <p:pic>
        <p:nvPicPr>
          <p:cNvPr id="18439" name="Picture 7" descr="Prodigal son.bmp"/>
          <p:cNvPicPr>
            <a:picLocks noChangeAspect="1"/>
          </p:cNvPicPr>
          <p:nvPr/>
        </p:nvPicPr>
        <p:blipFill>
          <a:blip r:embed="rId3" cstate="print"/>
          <a:srcRect b="14799"/>
          <a:stretch>
            <a:fillRect/>
          </a:stretch>
        </p:blipFill>
        <p:spPr bwMode="auto">
          <a:xfrm>
            <a:off x="5943600" y="1371600"/>
            <a:ext cx="2981325" cy="2138363"/>
          </a:xfrm>
          <a:prstGeom prst="rect">
            <a:avLst/>
          </a:prstGeom>
          <a:noFill/>
          <a:ln w="9525">
            <a:noFill/>
            <a:miter lim="800000"/>
            <a:headEnd/>
            <a:tailEnd/>
          </a:ln>
        </p:spPr>
      </p:pic>
      <p:pic>
        <p:nvPicPr>
          <p:cNvPr id="11266" name="Picture 2" descr="artist's impression of the Ark during the Flood, from 'Creation Ex Nihilo' 21(3):49"/>
          <p:cNvPicPr>
            <a:picLocks noChangeAspect="1" noChangeArrowheads="1"/>
          </p:cNvPicPr>
          <p:nvPr/>
        </p:nvPicPr>
        <p:blipFill>
          <a:blip r:embed="rId4" cstate="print"/>
          <a:srcRect/>
          <a:stretch>
            <a:fillRect/>
          </a:stretch>
        </p:blipFill>
        <p:spPr bwMode="auto">
          <a:xfrm>
            <a:off x="36052" y="4191000"/>
            <a:ext cx="2935748" cy="199288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008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ounded Rectangle 2"/>
          <p:cNvSpPr/>
          <p:nvPr/>
        </p:nvSpPr>
        <p:spPr>
          <a:xfrm>
            <a:off x="1524000" y="381000"/>
            <a:ext cx="6553200" cy="54102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Box 3"/>
          <p:cNvSpPr txBox="1"/>
          <p:nvPr/>
        </p:nvSpPr>
        <p:spPr>
          <a:xfrm>
            <a:off x="1905000" y="920750"/>
            <a:ext cx="5715000" cy="3540125"/>
          </a:xfrm>
          <a:prstGeom prst="rect">
            <a:avLst/>
          </a:prstGeom>
          <a:solidFill>
            <a:srgbClr val="FFFFFF">
              <a:alpha val="40000"/>
            </a:srgbClr>
          </a:solidFill>
          <a:ln>
            <a:solidFill>
              <a:schemeClr val="bg1"/>
            </a:solidFill>
          </a:ln>
        </p:spPr>
        <p:txBody>
          <a:bodyPr>
            <a:spAutoFit/>
          </a:bodyPr>
          <a:lstStyle/>
          <a:p>
            <a:pPr algn="ctr" fontAlgn="auto">
              <a:spcBef>
                <a:spcPts val="0"/>
              </a:spcBef>
              <a:spcAft>
                <a:spcPts val="0"/>
              </a:spcAft>
              <a:defRPr/>
            </a:pPr>
            <a:r>
              <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rPr>
              <a:t>When God remembers our sins “no more” it means that he no longer responds to us in light of those sins…they no longer </a:t>
            </a:r>
            <a:r>
              <a:rPr lang="en-US" sz="32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derail </a:t>
            </a:r>
            <a:r>
              <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rPr>
              <a:t>our relationship with Him.  They no longer </a:t>
            </a:r>
            <a:r>
              <a:rPr lang="en-US" sz="32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garner</a:t>
            </a:r>
            <a:r>
              <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rPr>
              <a:t> His wrath.  </a:t>
            </a:r>
            <a:endParaRPr lang="en-US" sz="3200" dirty="0">
              <a:latin typeface="Tahoma" pitchFamily="34" charset="0"/>
              <a:ea typeface="Tahoma" pitchFamily="34" charset="0"/>
              <a:cs typeface="Tahoma" pitchFamily="34" charset="0"/>
            </a:endParaRPr>
          </a:p>
        </p:txBody>
      </p:sp>
    </p:spTree>
  </p:cSld>
  <p:clrMapOvr>
    <a:masterClrMapping/>
  </p:clrMapOvr>
  <p:transition spd="slow">
    <p:split orient="vert" dir="in"/>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D:\Multimedia\A_Original\089_A_ThemeDrop.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387" name="Text Box 2"/>
          <p:cNvSpPr txBox="1">
            <a:spLocks noChangeArrowheads="1"/>
          </p:cNvSpPr>
          <p:nvPr/>
        </p:nvSpPr>
        <p:spPr bwMode="auto">
          <a:xfrm>
            <a:off x="1981200" y="1905000"/>
            <a:ext cx="5029200" cy="3749675"/>
          </a:xfrm>
          <a:prstGeom prst="rect">
            <a:avLst/>
          </a:prstGeom>
          <a:noFill/>
          <a:ln w="9525">
            <a:noFill/>
            <a:miter lim="800000"/>
            <a:headEnd/>
            <a:tailEnd/>
          </a:ln>
        </p:spPr>
        <p:txBody>
          <a:bodyPr>
            <a:spAutoFit/>
          </a:bodyPr>
          <a:lstStyle/>
          <a:p>
            <a:pPr algn="ctr">
              <a:spcBef>
                <a:spcPct val="50000"/>
              </a:spcBef>
            </a:pPr>
            <a:r>
              <a:rPr lang="en-US" sz="4000">
                <a:latin typeface="Cooper Black" pitchFamily="18" charset="0"/>
              </a:rPr>
              <a:t>C.S. Lewis: “Forgiveness is a beautiful word until you have something to forgive.”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042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0483" name="TextBox 3"/>
          <p:cNvSpPr txBox="1">
            <a:spLocks noChangeArrowheads="1"/>
          </p:cNvSpPr>
          <p:nvPr/>
        </p:nvSpPr>
        <p:spPr bwMode="auto">
          <a:xfrm>
            <a:off x="1600200" y="914400"/>
            <a:ext cx="7543800" cy="1570038"/>
          </a:xfrm>
          <a:prstGeom prst="rect">
            <a:avLst/>
          </a:prstGeom>
          <a:noFill/>
          <a:ln w="9525">
            <a:noFill/>
            <a:miter lim="800000"/>
            <a:headEnd/>
            <a:tailEnd/>
          </a:ln>
        </p:spPr>
        <p:txBody>
          <a:bodyPr>
            <a:spAutoFit/>
          </a:bodyPr>
          <a:lstStyle/>
          <a:p>
            <a:r>
              <a:rPr lang="en-US" sz="3200">
                <a:latin typeface="Tahoma" pitchFamily="34" charset="0"/>
                <a:cs typeface="Tahoma" pitchFamily="34" charset="0"/>
              </a:rPr>
              <a:t>All the things associated with sin (need for justice; separation; punishment) are gone</a:t>
            </a:r>
          </a:p>
        </p:txBody>
      </p:sp>
      <p:sp>
        <p:nvSpPr>
          <p:cNvPr id="3" name="Rectangle 2"/>
          <p:cNvSpPr/>
          <p:nvPr/>
        </p:nvSpPr>
        <p:spPr>
          <a:xfrm>
            <a:off x="1676400" y="3810000"/>
            <a:ext cx="6934200" cy="1077913"/>
          </a:xfrm>
          <a:prstGeom prst="rect">
            <a:avLst/>
          </a:prstGeom>
        </p:spPr>
        <p:txBody>
          <a:bodyPr>
            <a:spAutoFit/>
          </a:bodyPr>
          <a:lstStyle/>
          <a:p>
            <a:pPr fontAlgn="auto">
              <a:spcBef>
                <a:spcPts val="0"/>
              </a:spcBef>
              <a:spcAft>
                <a:spcPts val="0"/>
              </a:spcAft>
              <a:defRPr/>
            </a:pPr>
            <a:r>
              <a:rPr lang="en-US" sz="3200" b="1" dirty="0">
                <a:effectLst>
                  <a:outerShdw blurRad="38100" dist="38100" dir="2700000" algn="tl">
                    <a:srgbClr val="000000">
                      <a:alpha val="43137"/>
                    </a:srgbClr>
                  </a:outerShdw>
                </a:effectLst>
                <a:latin typeface="Maiandra GD" pitchFamily="34" charset="0"/>
                <a:cs typeface="+mn-cs"/>
              </a:rPr>
              <a:t>Mt 18:27 “released him and forgave him the debt”</a:t>
            </a:r>
          </a:p>
        </p:txBody>
      </p:sp>
      <p:pic>
        <p:nvPicPr>
          <p:cNvPr id="20485" name="Picture 2" descr="http://www.preparingyouforeternity.org/images/62624/PaidInFull_Soft_Edge.png"/>
          <p:cNvPicPr>
            <a:picLocks noChangeAspect="1" noChangeArrowheads="1"/>
          </p:cNvPicPr>
          <p:nvPr/>
        </p:nvPicPr>
        <p:blipFill>
          <a:blip r:embed="rId3" cstate="print"/>
          <a:srcRect/>
          <a:stretch>
            <a:fillRect/>
          </a:stretch>
        </p:blipFill>
        <p:spPr bwMode="auto">
          <a:xfrm>
            <a:off x="4419600" y="1524000"/>
            <a:ext cx="2743200" cy="2743200"/>
          </a:xfrm>
          <a:prstGeom prst="rect">
            <a:avLst/>
          </a:prstGeom>
          <a:noFill/>
          <a:ln w="9525">
            <a:noFill/>
            <a:miter lim="800000"/>
            <a:headEnd/>
            <a:tailEnd/>
          </a:ln>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8" descr="031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228600" y="381000"/>
            <a:ext cx="6477000" cy="584200"/>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algn="ctr" fontAlgn="auto">
              <a:spcBef>
                <a:spcPts val="0"/>
              </a:spcBef>
              <a:spcAft>
                <a:spcPts val="0"/>
              </a:spcAft>
              <a:defRPr/>
            </a:pPr>
            <a:r>
              <a:rPr lang="en-US" sz="3200" b="1" i="1" dirty="0">
                <a:effectLst>
                  <a:outerShdw blurRad="38100" dist="38100" dir="2700000" algn="tl">
                    <a:srgbClr val="000000">
                      <a:alpha val="43137"/>
                    </a:srgbClr>
                  </a:outerShdw>
                </a:effectLst>
                <a:latin typeface="Tahoma" pitchFamily="34" charset="0"/>
                <a:ea typeface="Tahoma" pitchFamily="34" charset="0"/>
                <a:cs typeface="Tahoma" pitchFamily="34" charset="0"/>
              </a:rPr>
              <a:t>The opposite of this is true</a:t>
            </a:r>
          </a:p>
        </p:txBody>
      </p:sp>
      <p:pic>
        <p:nvPicPr>
          <p:cNvPr id="21508" name="Picture 2" descr="prison_bars2"/>
          <p:cNvPicPr>
            <a:picLocks noChangeAspect="1" noChangeArrowheads="1"/>
          </p:cNvPicPr>
          <p:nvPr/>
        </p:nvPicPr>
        <p:blipFill>
          <a:blip r:embed="rId3" cstate="print"/>
          <a:srcRect/>
          <a:stretch>
            <a:fillRect/>
          </a:stretch>
        </p:blipFill>
        <p:spPr bwMode="auto">
          <a:xfrm>
            <a:off x="6781800" y="152400"/>
            <a:ext cx="2200275" cy="2200275"/>
          </a:xfrm>
          <a:prstGeom prst="rect">
            <a:avLst/>
          </a:prstGeom>
          <a:noFill/>
          <a:ln w="9525">
            <a:noFill/>
            <a:miter lim="800000"/>
            <a:headEnd/>
            <a:tailEnd/>
          </a:ln>
        </p:spPr>
      </p:pic>
      <p:sp>
        <p:nvSpPr>
          <p:cNvPr id="3" name="TextBox 2"/>
          <p:cNvSpPr txBox="1"/>
          <p:nvPr/>
        </p:nvSpPr>
        <p:spPr>
          <a:xfrm>
            <a:off x="304800" y="1143000"/>
            <a:ext cx="8382000" cy="4524375"/>
          </a:xfrm>
          <a:prstGeom prst="rect">
            <a:avLst/>
          </a:prstGeom>
          <a:solidFill>
            <a:srgbClr val="FFFFFF">
              <a:alpha val="50196"/>
            </a:srgbClr>
          </a:solidFill>
        </p:spPr>
        <p:txBody>
          <a:bodyPr>
            <a:spAutoFit/>
          </a:bodyPr>
          <a:lstStyle/>
          <a:p>
            <a:pPr fontAlgn="auto">
              <a:spcBef>
                <a:spcPts val="0"/>
              </a:spcBef>
              <a:spcAft>
                <a:spcPts val="0"/>
              </a:spcAft>
              <a:defRPr/>
            </a:pPr>
            <a:r>
              <a:rPr lang="en-US" sz="3200" b="1" dirty="0">
                <a:effectLst>
                  <a:outerShdw blurRad="38100" dist="38100" dir="2700000" algn="tl">
                    <a:srgbClr val="000000">
                      <a:alpha val="43137"/>
                    </a:srgbClr>
                  </a:outerShdw>
                </a:effectLst>
                <a:latin typeface="Maiandra GD" pitchFamily="34" charset="0"/>
                <a:cs typeface="+mn-cs"/>
              </a:rPr>
              <a:t>Rev 18:4-6a I heard another voice from heaven, saying, “Come out of her, my people, so that you will not participate in her sins and receive of her plagues; for her sins have piled up as high as heaven, and </a:t>
            </a:r>
            <a:r>
              <a:rPr lang="en-US" sz="3200" b="1" dirty="0">
                <a:solidFill>
                  <a:srgbClr val="FF0000"/>
                </a:solidFill>
                <a:effectLst>
                  <a:outerShdw blurRad="38100" dist="38100" dir="2700000" algn="tl">
                    <a:srgbClr val="000000">
                      <a:alpha val="43137"/>
                    </a:srgbClr>
                  </a:outerShdw>
                </a:effectLst>
                <a:latin typeface="Maiandra GD" pitchFamily="34" charset="0"/>
                <a:cs typeface="+mn-cs"/>
              </a:rPr>
              <a:t>God has remembered her iniquities</a:t>
            </a:r>
            <a:r>
              <a:rPr lang="en-US" sz="3200" b="1" dirty="0">
                <a:effectLst>
                  <a:outerShdw blurRad="38100" dist="38100" dir="2700000" algn="tl">
                    <a:srgbClr val="000000">
                      <a:alpha val="43137"/>
                    </a:srgbClr>
                  </a:outerShdw>
                </a:effectLst>
                <a:latin typeface="Maiandra GD" pitchFamily="34" charset="0"/>
                <a:cs typeface="+mn-cs"/>
              </a:rPr>
              <a:t>. “</a:t>
            </a:r>
            <a:r>
              <a:rPr lang="en-US" sz="3200" b="1" dirty="0">
                <a:solidFill>
                  <a:srgbClr val="FF0000"/>
                </a:solidFill>
                <a:effectLst>
                  <a:outerShdw blurRad="38100" dist="38100" dir="2700000" algn="tl">
                    <a:srgbClr val="000000">
                      <a:alpha val="43137"/>
                    </a:srgbClr>
                  </a:outerShdw>
                </a:effectLst>
                <a:latin typeface="Maiandra GD" pitchFamily="34" charset="0"/>
                <a:cs typeface="+mn-cs"/>
              </a:rPr>
              <a:t>Pay her back even as she has paid</a:t>
            </a:r>
            <a:r>
              <a:rPr lang="en-US" sz="3200" b="1" dirty="0">
                <a:effectLst>
                  <a:outerShdw blurRad="38100" dist="38100" dir="2700000" algn="tl">
                    <a:srgbClr val="000000">
                      <a:alpha val="43137"/>
                    </a:srgbClr>
                  </a:outerShdw>
                </a:effectLst>
                <a:latin typeface="Maiandra GD" pitchFamily="34" charset="0"/>
                <a:cs typeface="+mn-cs"/>
              </a:rPr>
              <a:t>, and give back </a:t>
            </a:r>
            <a:r>
              <a:rPr lang="en-US" sz="3200" b="1" i="1" dirty="0">
                <a:effectLst>
                  <a:outerShdw blurRad="38100" dist="38100" dir="2700000" algn="tl">
                    <a:srgbClr val="000000">
                      <a:alpha val="43137"/>
                    </a:srgbClr>
                  </a:outerShdw>
                </a:effectLst>
                <a:latin typeface="Maiandra GD" pitchFamily="34" charset="0"/>
                <a:cs typeface="+mn-cs"/>
              </a:rPr>
              <a:t>to her</a:t>
            </a:r>
            <a:r>
              <a:rPr lang="en-US" sz="3200" b="1" dirty="0">
                <a:effectLst>
                  <a:outerShdw blurRad="38100" dist="38100" dir="2700000" algn="tl">
                    <a:srgbClr val="000000">
                      <a:alpha val="43137"/>
                    </a:srgbClr>
                  </a:outerShdw>
                </a:effectLst>
                <a:latin typeface="Maiandra GD" pitchFamily="34" charset="0"/>
                <a:cs typeface="+mn-cs"/>
              </a:rPr>
              <a:t> double according to her deeds; </a:t>
            </a: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Two old tombstones"/>
          <p:cNvPicPr>
            <a:picLocks noChangeAspect="1" noChangeArrowheads="1"/>
          </p:cNvPicPr>
          <p:nvPr/>
        </p:nvPicPr>
        <p:blipFill>
          <a:blip r:embed="rId2" cstate="print"/>
          <a:srcRect/>
          <a:stretch>
            <a:fillRect/>
          </a:stretch>
        </p:blipFill>
        <p:spPr bwMode="auto">
          <a:xfrm>
            <a:off x="457200" y="228600"/>
            <a:ext cx="6096000" cy="4572000"/>
          </a:xfrm>
          <a:prstGeom prst="rect">
            <a:avLst/>
          </a:prstGeom>
          <a:noFill/>
          <a:effectLst>
            <a:glow rad="228600">
              <a:schemeClr val="accent6">
                <a:satMod val="175000"/>
                <a:alpha val="40000"/>
              </a:schemeClr>
            </a:glow>
          </a:effectLst>
        </p:spPr>
      </p:pic>
      <p:sp>
        <p:nvSpPr>
          <p:cNvPr id="4" name="TextBox 3"/>
          <p:cNvSpPr txBox="1"/>
          <p:nvPr/>
        </p:nvSpPr>
        <p:spPr>
          <a:xfrm>
            <a:off x="5638800" y="346770"/>
            <a:ext cx="3352800" cy="3539430"/>
          </a:xfrm>
          <a:prstGeom prst="rect">
            <a:avLst/>
          </a:prstGeom>
          <a:solidFill>
            <a:srgbClr val="FFFFFF">
              <a:alpha val="50196"/>
            </a:srgbClr>
          </a:solidFill>
        </p:spPr>
        <p:txBody>
          <a:bodyPr wrap="square">
            <a:spAutoFit/>
          </a:bodyPr>
          <a:lstStyle/>
          <a:p>
            <a:pPr fontAlgn="auto">
              <a:spcBef>
                <a:spcPts val="0"/>
              </a:spcBef>
              <a:spcAft>
                <a:spcPts val="0"/>
              </a:spcAft>
              <a:defRPr/>
            </a:pPr>
            <a:r>
              <a:rPr lang="en-US" sz="3200" b="1" dirty="0">
                <a:effectLst>
                  <a:outerShdw blurRad="38100" dist="38100" dir="2700000" algn="tl">
                    <a:srgbClr val="000000">
                      <a:alpha val="43137"/>
                    </a:srgbClr>
                  </a:outerShdw>
                </a:effectLst>
                <a:latin typeface="Maiandra GD" pitchFamily="34" charset="0"/>
                <a:ea typeface="Tahoma" pitchFamily="34" charset="0"/>
                <a:cs typeface="Tahoma" pitchFamily="34" charset="0"/>
              </a:rPr>
              <a:t>Rom 6:23 For the wages of sin is death, but the free gift of God is eternal life in Christ Jesus our Lord.</a:t>
            </a:r>
          </a:p>
        </p:txBody>
      </p:sp>
    </p:spTree>
  </p:cSld>
  <p:clrMapOvr>
    <a:masterClrMapping/>
  </p:clrMapOvr>
  <p:transition spd="slow">
    <p:spli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248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304800" y="3417888"/>
            <a:ext cx="7772400" cy="1077912"/>
          </a:xfrm>
          <a:prstGeom prst="rect">
            <a:avLst/>
          </a:prstGeom>
        </p:spPr>
        <p:txBody>
          <a:bodyPr>
            <a:spAutoFit/>
          </a:bodyPr>
          <a:lstStyle/>
          <a:p>
            <a:pPr fontAlgn="auto">
              <a:spcBef>
                <a:spcPts val="0"/>
              </a:spcBef>
              <a:spcAft>
                <a:spcPts val="0"/>
              </a:spcAft>
              <a:defRPr/>
            </a:pPr>
            <a:r>
              <a:rPr lang="en-US" sz="3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3.  To forget is not to ignore, but rather to 	restore</a:t>
            </a:r>
          </a:p>
        </p:txBody>
      </p:sp>
      <p:pic>
        <p:nvPicPr>
          <p:cNvPr id="23556" name="Picture 2" descr="forgetful guy"/>
          <p:cNvPicPr>
            <a:picLocks noChangeAspect="1" noChangeArrowheads="1"/>
          </p:cNvPicPr>
          <p:nvPr/>
        </p:nvPicPr>
        <p:blipFill>
          <a:blip r:embed="rId3" cstate="print"/>
          <a:srcRect/>
          <a:stretch>
            <a:fillRect/>
          </a:stretch>
        </p:blipFill>
        <p:spPr bwMode="auto">
          <a:xfrm>
            <a:off x="6858000" y="152400"/>
            <a:ext cx="2143125" cy="2133600"/>
          </a:xfrm>
          <a:prstGeom prst="rect">
            <a:avLst/>
          </a:prstGeom>
          <a:noFill/>
          <a:ln w="9525">
            <a:noFill/>
            <a:miter lim="800000"/>
            <a:headEnd/>
            <a:tailEnd/>
          </a:ln>
        </p:spPr>
      </p:pic>
      <p:sp>
        <p:nvSpPr>
          <p:cNvPr id="4" name="TextBox 3"/>
          <p:cNvSpPr txBox="1"/>
          <p:nvPr/>
        </p:nvSpPr>
        <p:spPr>
          <a:xfrm>
            <a:off x="304800" y="304800"/>
            <a:ext cx="6705600" cy="1077913"/>
          </a:xfrm>
          <a:prstGeom prst="rect">
            <a:avLst/>
          </a:prstGeom>
          <a:noFill/>
        </p:spPr>
        <p:txBody>
          <a:bodyPr>
            <a:spAutoFit/>
          </a:bodyPr>
          <a:lstStyle/>
          <a:p>
            <a:pPr fontAlgn="auto">
              <a:spcBef>
                <a:spcPts val="0"/>
              </a:spcBef>
              <a:spcAft>
                <a:spcPts val="0"/>
              </a:spcAft>
              <a:defRPr/>
            </a:pPr>
            <a:r>
              <a:rPr lang="en-US" sz="3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1.  To forget is not a memory issue, 	but a relationship issue</a:t>
            </a:r>
          </a:p>
        </p:txBody>
      </p:sp>
      <p:sp>
        <p:nvSpPr>
          <p:cNvPr id="3" name="Rectangle 2"/>
          <p:cNvSpPr/>
          <p:nvPr/>
        </p:nvSpPr>
        <p:spPr>
          <a:xfrm>
            <a:off x="304800" y="2122488"/>
            <a:ext cx="8610600" cy="1077912"/>
          </a:xfrm>
          <a:prstGeom prst="rect">
            <a:avLst/>
          </a:prstGeom>
        </p:spPr>
        <p:txBody>
          <a:bodyPr>
            <a:spAutoFit/>
          </a:bodyPr>
          <a:lstStyle/>
          <a:p>
            <a:pPr fontAlgn="auto">
              <a:spcBef>
                <a:spcPts val="0"/>
              </a:spcBef>
              <a:spcAft>
                <a:spcPts val="0"/>
              </a:spcAft>
              <a:defRPr/>
            </a:pPr>
            <a:r>
              <a:rPr lang="en-US" sz="3200" dirty="0">
                <a:solidFill>
                  <a:schemeClr val="bg1"/>
                </a:solidFill>
                <a:effectLst>
                  <a:outerShdw blurRad="38100" dist="38100" dir="2700000" algn="tl">
                    <a:srgbClr val="000000">
                      <a:alpha val="43137"/>
                    </a:srgbClr>
                  </a:outerShdw>
                </a:effectLst>
                <a:latin typeface="Tahoma" pitchFamily="34" charset="0"/>
                <a:ea typeface="Tahoma" pitchFamily="34" charset="0"/>
                <a:cs typeface="Tahoma" pitchFamily="34" charset="0"/>
              </a:rPr>
              <a:t>2.  To forget is not a deficiency of the mind, 	but a choice of the heart</a:t>
            </a:r>
          </a:p>
        </p:txBody>
      </p:sp>
      <p:pic>
        <p:nvPicPr>
          <p:cNvPr id="23559" name="Picture 4" descr="http://bp2.blogger.com/_ukWQw9Seh44/R34ESlmgCnI/AAAAAAAAAE8/JA3HljNO2vY/s320/wilted+flower.jpg"/>
          <p:cNvPicPr>
            <a:picLocks noChangeAspect="1" noChangeArrowheads="1"/>
          </p:cNvPicPr>
          <p:nvPr/>
        </p:nvPicPr>
        <p:blipFill>
          <a:blip r:embed="rId4" cstate="print"/>
          <a:srcRect/>
          <a:stretch>
            <a:fillRect/>
          </a:stretch>
        </p:blipFill>
        <p:spPr bwMode="auto">
          <a:xfrm>
            <a:off x="3200400" y="4419600"/>
            <a:ext cx="3048000" cy="2219325"/>
          </a:xfrm>
          <a:prstGeom prst="rect">
            <a:avLst/>
          </a:prstGeom>
          <a:noFill/>
          <a:ln w="9525">
            <a:noFill/>
            <a:miter lim="800000"/>
            <a:headEnd/>
            <a:tailEnd/>
          </a:ln>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ntr" presetSubtype="0" accel="10000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D:\Multimedia\A_Original\166_A_BonusDrop.jpg"/>
          <p:cNvPicPr>
            <a:picLocks noChangeAspect="1" noChangeArrowheads="1"/>
          </p:cNvPicPr>
          <p:nvPr/>
        </p:nvPicPr>
        <p:blipFill>
          <a:blip r:embed="rId2" cstate="print"/>
          <a:srcRect/>
          <a:stretch>
            <a:fillRect/>
          </a:stretch>
        </p:blipFill>
        <p:spPr bwMode="auto">
          <a:xfrm>
            <a:off x="0" y="-1588"/>
            <a:ext cx="9144000" cy="6862763"/>
          </a:xfrm>
          <a:prstGeom prst="rect">
            <a:avLst/>
          </a:prstGeom>
          <a:noFill/>
          <a:ln w="9525">
            <a:noFill/>
            <a:miter lim="800000"/>
            <a:headEnd/>
            <a:tailEnd/>
          </a:ln>
        </p:spPr>
      </p:pic>
      <p:sp>
        <p:nvSpPr>
          <p:cNvPr id="17411" name="Text Box 2"/>
          <p:cNvSpPr txBox="1">
            <a:spLocks noChangeArrowheads="1"/>
          </p:cNvSpPr>
          <p:nvPr/>
        </p:nvSpPr>
        <p:spPr bwMode="auto">
          <a:xfrm>
            <a:off x="381000" y="76200"/>
            <a:ext cx="8458200" cy="882650"/>
          </a:xfrm>
          <a:prstGeom prst="rect">
            <a:avLst/>
          </a:prstGeom>
          <a:solidFill>
            <a:srgbClr val="FFFF00"/>
          </a:solidFill>
          <a:ln w="28575">
            <a:solidFill>
              <a:srgbClr val="FF0000"/>
            </a:solidFill>
            <a:miter lim="800000"/>
            <a:headEnd/>
            <a:tailEnd/>
          </a:ln>
        </p:spPr>
        <p:txBody>
          <a:bodyPr>
            <a:spAutoFit/>
          </a:bodyPr>
          <a:lstStyle/>
          <a:p>
            <a:pPr algn="ctr">
              <a:spcBef>
                <a:spcPct val="50000"/>
              </a:spcBef>
              <a:defRPr/>
            </a:pPr>
            <a:r>
              <a:rPr lang="en-US" sz="5000" dirty="0">
                <a:latin typeface="Cooper Black" pitchFamily="18" charset="0"/>
              </a:rPr>
              <a:t>Forgiveness is </a:t>
            </a:r>
            <a:r>
              <a:rPr lang="en-US" sz="5000" dirty="0">
                <a:solidFill>
                  <a:srgbClr val="FF0000"/>
                </a:solidFill>
                <a:effectLst>
                  <a:outerShdw blurRad="38100" dist="38100" dir="2700000" algn="tl">
                    <a:srgbClr val="000000">
                      <a:alpha val="43137"/>
                    </a:srgbClr>
                  </a:outerShdw>
                </a:effectLst>
                <a:latin typeface="Cooper Black" pitchFamily="18" charset="0"/>
              </a:rPr>
              <a:t>NOT</a:t>
            </a:r>
            <a:r>
              <a:rPr lang="en-US" sz="5000" dirty="0">
                <a:latin typeface="Cooper Black" pitchFamily="18" charset="0"/>
              </a:rPr>
              <a:t>:</a:t>
            </a:r>
          </a:p>
        </p:txBody>
      </p:sp>
      <p:sp>
        <p:nvSpPr>
          <p:cNvPr id="21507" name="Text Box 3"/>
          <p:cNvSpPr txBox="1">
            <a:spLocks noChangeArrowheads="1"/>
          </p:cNvSpPr>
          <p:nvPr/>
        </p:nvSpPr>
        <p:spPr bwMode="auto">
          <a:xfrm>
            <a:off x="304800" y="1219200"/>
            <a:ext cx="8839200" cy="579438"/>
          </a:xfrm>
          <a:prstGeom prst="rect">
            <a:avLst/>
          </a:prstGeom>
          <a:noFill/>
          <a:ln w="9525">
            <a:noFill/>
            <a:miter lim="800000"/>
            <a:headEnd/>
            <a:tailEnd/>
          </a:ln>
        </p:spPr>
        <p:txBody>
          <a:bodyPr>
            <a:spAutoFit/>
          </a:bodyPr>
          <a:lstStyle/>
          <a:p>
            <a:pPr>
              <a:spcBef>
                <a:spcPct val="50000"/>
              </a:spcBef>
              <a:defRPr/>
            </a:pPr>
            <a:r>
              <a:rPr lang="en-US" sz="3200" b="1" dirty="0">
                <a:solidFill>
                  <a:schemeClr val="bg1"/>
                </a:solidFill>
                <a:effectLst>
                  <a:outerShdw blurRad="38100" dist="38100" dir="2700000" algn="tl">
                    <a:srgbClr val="000000">
                      <a:alpha val="43137"/>
                    </a:srgbClr>
                  </a:outerShdw>
                </a:effectLst>
                <a:latin typeface="Tahoma" pitchFamily="34" charset="0"/>
              </a:rPr>
              <a:t>1. Saying “It’s alright.”</a:t>
            </a:r>
          </a:p>
        </p:txBody>
      </p:sp>
      <p:sp>
        <p:nvSpPr>
          <p:cNvPr id="21508" name="Text Box 4"/>
          <p:cNvSpPr txBox="1">
            <a:spLocks noChangeArrowheads="1"/>
          </p:cNvSpPr>
          <p:nvPr/>
        </p:nvSpPr>
        <p:spPr bwMode="auto">
          <a:xfrm>
            <a:off x="304800" y="1782763"/>
            <a:ext cx="8610600" cy="579437"/>
          </a:xfrm>
          <a:prstGeom prst="rect">
            <a:avLst/>
          </a:prstGeom>
          <a:noFill/>
          <a:ln w="9525">
            <a:noFill/>
            <a:miter lim="800000"/>
            <a:headEnd/>
            <a:tailEnd/>
          </a:ln>
        </p:spPr>
        <p:txBody>
          <a:bodyPr>
            <a:spAutoFit/>
          </a:bodyPr>
          <a:lstStyle/>
          <a:p>
            <a:pPr>
              <a:spcBef>
                <a:spcPct val="50000"/>
              </a:spcBef>
              <a:defRPr/>
            </a:pPr>
            <a:r>
              <a:rPr lang="en-US" sz="3200" b="1">
                <a:solidFill>
                  <a:schemeClr val="bg1"/>
                </a:solidFill>
                <a:effectLst>
                  <a:outerShdw blurRad="38100" dist="38100" dir="2700000" algn="tl">
                    <a:srgbClr val="000000">
                      <a:alpha val="43137"/>
                    </a:srgbClr>
                  </a:outerShdw>
                </a:effectLst>
                <a:latin typeface="Tahoma" pitchFamily="34" charset="0"/>
              </a:rPr>
              <a:t>2. Ignoring a person</a:t>
            </a:r>
          </a:p>
        </p:txBody>
      </p:sp>
      <p:sp>
        <p:nvSpPr>
          <p:cNvPr id="21509" name="Text Box 5"/>
          <p:cNvSpPr txBox="1">
            <a:spLocks noChangeArrowheads="1"/>
          </p:cNvSpPr>
          <p:nvPr/>
        </p:nvSpPr>
        <p:spPr bwMode="auto">
          <a:xfrm>
            <a:off x="304800" y="2392363"/>
            <a:ext cx="7239000" cy="579437"/>
          </a:xfrm>
          <a:prstGeom prst="rect">
            <a:avLst/>
          </a:prstGeom>
          <a:noFill/>
          <a:ln w="9525">
            <a:noFill/>
            <a:miter lim="800000"/>
            <a:headEnd/>
            <a:tailEnd/>
          </a:ln>
        </p:spPr>
        <p:txBody>
          <a:bodyPr>
            <a:spAutoFit/>
          </a:bodyPr>
          <a:lstStyle/>
          <a:p>
            <a:pPr>
              <a:spcBef>
                <a:spcPct val="50000"/>
              </a:spcBef>
              <a:defRPr/>
            </a:pPr>
            <a:r>
              <a:rPr lang="en-US" sz="3200" b="1" dirty="0">
                <a:solidFill>
                  <a:schemeClr val="bg1"/>
                </a:solidFill>
                <a:effectLst>
                  <a:outerShdw blurRad="38100" dist="38100" dir="2700000" algn="tl">
                    <a:srgbClr val="000000">
                      <a:alpha val="43137"/>
                    </a:srgbClr>
                  </a:outerShdw>
                </a:effectLst>
                <a:latin typeface="Tahoma" pitchFamily="34" charset="0"/>
              </a:rPr>
              <a:t>3. Simply withholding retribution</a:t>
            </a:r>
          </a:p>
        </p:txBody>
      </p:sp>
      <p:sp>
        <p:nvSpPr>
          <p:cNvPr id="21510" name="Text Box 6"/>
          <p:cNvSpPr txBox="1">
            <a:spLocks noChangeArrowheads="1"/>
          </p:cNvSpPr>
          <p:nvPr/>
        </p:nvSpPr>
        <p:spPr bwMode="auto">
          <a:xfrm>
            <a:off x="304800" y="3001963"/>
            <a:ext cx="8915400" cy="579437"/>
          </a:xfrm>
          <a:prstGeom prst="rect">
            <a:avLst/>
          </a:prstGeom>
          <a:noFill/>
          <a:ln w="9525">
            <a:noFill/>
            <a:miter lim="800000"/>
            <a:headEnd/>
            <a:tailEnd/>
          </a:ln>
        </p:spPr>
        <p:txBody>
          <a:bodyPr>
            <a:spAutoFit/>
          </a:bodyPr>
          <a:lstStyle/>
          <a:p>
            <a:pPr>
              <a:spcBef>
                <a:spcPct val="50000"/>
              </a:spcBef>
              <a:defRPr/>
            </a:pPr>
            <a:r>
              <a:rPr lang="en-US" sz="3200" b="1" dirty="0">
                <a:solidFill>
                  <a:schemeClr val="bg1"/>
                </a:solidFill>
                <a:effectLst>
                  <a:outerShdw blurRad="38100" dist="38100" dir="2700000" algn="tl">
                    <a:srgbClr val="000000">
                      <a:alpha val="43137"/>
                    </a:srgbClr>
                  </a:outerShdw>
                </a:effectLst>
                <a:latin typeface="Tahoma" pitchFamily="34" charset="0"/>
              </a:rPr>
              <a:t>4. Denial</a:t>
            </a:r>
          </a:p>
        </p:txBody>
      </p:sp>
      <p:sp>
        <p:nvSpPr>
          <p:cNvPr id="21511" name="Text Box 7"/>
          <p:cNvSpPr txBox="1">
            <a:spLocks noChangeArrowheads="1"/>
          </p:cNvSpPr>
          <p:nvPr/>
        </p:nvSpPr>
        <p:spPr bwMode="auto">
          <a:xfrm>
            <a:off x="304800" y="3687763"/>
            <a:ext cx="7543800" cy="579437"/>
          </a:xfrm>
          <a:prstGeom prst="rect">
            <a:avLst/>
          </a:prstGeom>
          <a:noFill/>
          <a:ln w="9525">
            <a:noFill/>
            <a:miter lim="800000"/>
            <a:headEnd/>
            <a:tailEnd/>
          </a:ln>
        </p:spPr>
        <p:txBody>
          <a:bodyPr>
            <a:spAutoFit/>
          </a:bodyPr>
          <a:lstStyle/>
          <a:p>
            <a:pPr>
              <a:spcBef>
                <a:spcPct val="50000"/>
              </a:spcBef>
              <a:defRPr/>
            </a:pPr>
            <a:r>
              <a:rPr lang="en-US" sz="3200" b="1" dirty="0">
                <a:solidFill>
                  <a:schemeClr val="bg1"/>
                </a:solidFill>
                <a:effectLst>
                  <a:outerShdw blurRad="38100" dist="38100" dir="2700000" algn="tl">
                    <a:srgbClr val="000000">
                      <a:alpha val="43137"/>
                    </a:srgbClr>
                  </a:outerShdw>
                </a:effectLst>
                <a:latin typeface="Tahoma" pitchFamily="34" charset="0"/>
              </a:rPr>
              <a:t>5. The same as reconciliation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utoUpdateAnimBg="0"/>
      <p:bldP spid="21508" grpId="0" autoUpdateAnimBg="0"/>
      <p:bldP spid="21509" grpId="0" autoUpdateAnimBg="0"/>
      <p:bldP spid="21510" grpId="0" autoUpdateAnimBg="0"/>
      <p:bldP spid="2151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D:\Multimedia\A_Original\157_A_BonusDrop.jpg"/>
          <p:cNvPicPr>
            <a:picLocks noChangeAspect="1" noChangeArrowheads="1"/>
          </p:cNvPicPr>
          <p:nvPr/>
        </p:nvPicPr>
        <p:blipFill>
          <a:blip r:embed="rId2" cstate="print"/>
          <a:srcRect/>
          <a:stretch>
            <a:fillRect/>
          </a:stretch>
        </p:blipFill>
        <p:spPr bwMode="auto">
          <a:xfrm>
            <a:off x="0" y="-3175"/>
            <a:ext cx="9144000" cy="6862763"/>
          </a:xfrm>
          <a:prstGeom prst="rect">
            <a:avLst/>
          </a:prstGeom>
          <a:noFill/>
          <a:ln w="9525">
            <a:noFill/>
            <a:miter lim="800000"/>
            <a:headEnd/>
            <a:tailEnd/>
          </a:ln>
        </p:spPr>
      </p:pic>
      <p:sp>
        <p:nvSpPr>
          <p:cNvPr id="21507" name="Text Box 2"/>
          <p:cNvSpPr txBox="1">
            <a:spLocks noChangeArrowheads="1"/>
          </p:cNvSpPr>
          <p:nvPr/>
        </p:nvSpPr>
        <p:spPr bwMode="auto">
          <a:xfrm>
            <a:off x="609600" y="441325"/>
            <a:ext cx="7315200" cy="1323439"/>
          </a:xfrm>
          <a:prstGeom prst="rect">
            <a:avLst/>
          </a:prstGeom>
          <a:solidFill>
            <a:srgbClr val="66FF33"/>
          </a:solidFill>
          <a:ln w="9525">
            <a:noFill/>
            <a:miter lim="800000"/>
            <a:headEnd/>
            <a:tailEnd/>
          </a:ln>
        </p:spPr>
        <p:txBody>
          <a:bodyPr>
            <a:spAutoFit/>
          </a:bodyPr>
          <a:lstStyle/>
          <a:p>
            <a:pPr algn="ctr">
              <a:spcBef>
                <a:spcPct val="50000"/>
              </a:spcBef>
            </a:pPr>
            <a:r>
              <a:rPr lang="en-US" sz="4000" dirty="0">
                <a:effectLst>
                  <a:outerShdw blurRad="38100" dist="38100" dir="2700000" algn="tl">
                    <a:srgbClr val="000000">
                      <a:alpha val="43137"/>
                    </a:srgbClr>
                  </a:outerShdw>
                </a:effectLst>
                <a:latin typeface="Tahoma" pitchFamily="34" charset="0"/>
                <a:ea typeface="Tahoma" pitchFamily="34" charset="0"/>
                <a:cs typeface="Tahoma" pitchFamily="34" charset="0"/>
              </a:rPr>
              <a:t>When You Have Been Hurt You Have Three Options…</a:t>
            </a:r>
          </a:p>
        </p:txBody>
      </p:sp>
      <p:sp>
        <p:nvSpPr>
          <p:cNvPr id="22531" name="Text Box 3"/>
          <p:cNvSpPr txBox="1">
            <a:spLocks noChangeArrowheads="1"/>
          </p:cNvSpPr>
          <p:nvPr/>
        </p:nvSpPr>
        <p:spPr bwMode="auto">
          <a:xfrm>
            <a:off x="762000" y="2362200"/>
            <a:ext cx="6096000" cy="579438"/>
          </a:xfrm>
          <a:prstGeom prst="rect">
            <a:avLst/>
          </a:prstGeom>
          <a:noFill/>
          <a:ln w="9525">
            <a:noFill/>
            <a:miter lim="800000"/>
            <a:headEnd/>
            <a:tailEnd/>
          </a:ln>
        </p:spPr>
        <p:txBody>
          <a:bodyPr>
            <a:spAutoFit/>
          </a:bodyPr>
          <a:lstStyle/>
          <a:p>
            <a:pPr>
              <a:spcBef>
                <a:spcPct val="50000"/>
              </a:spcBef>
            </a:pPr>
            <a:r>
              <a:rPr lang="en-US" sz="3200" b="1">
                <a:solidFill>
                  <a:schemeClr val="bg1"/>
                </a:solidFill>
                <a:latin typeface="Tahoma" pitchFamily="34" charset="0"/>
              </a:rPr>
              <a:t>1. Get Even (Rom 12:17-21)</a:t>
            </a:r>
          </a:p>
        </p:txBody>
      </p:sp>
      <p:pic>
        <p:nvPicPr>
          <p:cNvPr id="21509" name="Picture 7" descr="D:\Multimedia\A_Original\122_A_Photo.jpg"/>
          <p:cNvPicPr>
            <a:picLocks noChangeAspect="1" noChangeArrowheads="1"/>
          </p:cNvPicPr>
          <p:nvPr/>
        </p:nvPicPr>
        <p:blipFill>
          <a:blip r:embed="rId3" cstate="print"/>
          <a:srcRect b="4666"/>
          <a:stretch>
            <a:fillRect/>
          </a:stretch>
        </p:blipFill>
        <p:spPr bwMode="auto">
          <a:xfrm>
            <a:off x="5638800" y="4351338"/>
            <a:ext cx="3505200" cy="2506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farm1.static.flickr.com/40/121753394_875c4e0818.jpg?v=0"/>
          <p:cNvPicPr>
            <a:picLocks noChangeAspect="1" noChangeArrowheads="1"/>
          </p:cNvPicPr>
          <p:nvPr/>
        </p:nvPicPr>
        <p:blipFill>
          <a:blip r:embed="rId2" cstate="print"/>
          <a:srcRect/>
          <a:stretch>
            <a:fillRect/>
          </a:stretch>
        </p:blipFill>
        <p:spPr bwMode="auto">
          <a:xfrm>
            <a:off x="2209800" y="457200"/>
            <a:ext cx="4762500" cy="3171825"/>
          </a:xfrm>
          <a:prstGeom prst="rect">
            <a:avLst/>
          </a:prstGeom>
          <a:noFill/>
          <a:ln w="9525">
            <a:noFill/>
            <a:miter lim="800000"/>
            <a:headEnd/>
            <a:tailEnd/>
          </a:ln>
        </p:spPr>
      </p:pic>
      <p:sp>
        <p:nvSpPr>
          <p:cNvPr id="22531" name="TextBox 3"/>
          <p:cNvSpPr txBox="1">
            <a:spLocks noChangeArrowheads="1"/>
          </p:cNvSpPr>
          <p:nvPr/>
        </p:nvSpPr>
        <p:spPr bwMode="auto">
          <a:xfrm>
            <a:off x="304800" y="3657600"/>
            <a:ext cx="8610600" cy="2862263"/>
          </a:xfrm>
          <a:prstGeom prst="rect">
            <a:avLst/>
          </a:prstGeom>
          <a:solidFill>
            <a:srgbClr val="FFFFFF">
              <a:alpha val="39999"/>
            </a:srgbClr>
          </a:solidFill>
          <a:ln w="9525">
            <a:noFill/>
            <a:miter lim="800000"/>
            <a:headEnd/>
            <a:tailEnd/>
          </a:ln>
        </p:spPr>
        <p:txBody>
          <a:bodyPr>
            <a:spAutoFit/>
          </a:bodyPr>
          <a:lstStyle/>
          <a:p>
            <a:pPr algn="ctr"/>
            <a:r>
              <a:rPr lang="en-US" sz="4500">
                <a:latin typeface="African" pitchFamily="2" charset="0"/>
              </a:rPr>
              <a:t>Nigerian Expression: “When two elephants fight, the grass suffers</a:t>
            </a:r>
            <a:r>
              <a:rPr lang="en-US">
                <a:latin typeface="African" pitchFamily="2" charset="0"/>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D:\Multimedia\A_Original\157_A_BonusDrop.jpg"/>
          <p:cNvPicPr>
            <a:picLocks noChangeAspect="1" noChangeArrowheads="1"/>
          </p:cNvPicPr>
          <p:nvPr/>
        </p:nvPicPr>
        <p:blipFill>
          <a:blip r:embed="rId2" cstate="print"/>
          <a:srcRect/>
          <a:stretch>
            <a:fillRect/>
          </a:stretch>
        </p:blipFill>
        <p:spPr bwMode="auto">
          <a:xfrm>
            <a:off x="0" y="-3175"/>
            <a:ext cx="9144000" cy="6862763"/>
          </a:xfrm>
          <a:prstGeom prst="rect">
            <a:avLst/>
          </a:prstGeom>
          <a:noFill/>
          <a:ln w="9525">
            <a:noFill/>
            <a:miter lim="800000"/>
            <a:headEnd/>
            <a:tailEnd/>
          </a:ln>
        </p:spPr>
      </p:pic>
      <p:sp>
        <p:nvSpPr>
          <p:cNvPr id="23555" name="Text Box 2"/>
          <p:cNvSpPr txBox="1">
            <a:spLocks noChangeArrowheads="1"/>
          </p:cNvSpPr>
          <p:nvPr/>
        </p:nvSpPr>
        <p:spPr bwMode="auto">
          <a:xfrm>
            <a:off x="609600" y="441325"/>
            <a:ext cx="7315200" cy="1323439"/>
          </a:xfrm>
          <a:prstGeom prst="rect">
            <a:avLst/>
          </a:prstGeom>
          <a:solidFill>
            <a:srgbClr val="66FF33"/>
          </a:solidFill>
          <a:ln w="9525">
            <a:noFill/>
            <a:miter lim="800000"/>
            <a:headEnd/>
            <a:tailEnd/>
          </a:ln>
        </p:spPr>
        <p:txBody>
          <a:bodyPr>
            <a:spAutoFit/>
          </a:bodyPr>
          <a:lstStyle/>
          <a:p>
            <a:pPr algn="ctr">
              <a:spcBef>
                <a:spcPct val="50000"/>
              </a:spcBef>
            </a:pPr>
            <a:r>
              <a:rPr lang="en-US" sz="4000" dirty="0">
                <a:effectLst>
                  <a:outerShdw blurRad="38100" dist="38100" dir="2700000" algn="tl">
                    <a:srgbClr val="000000">
                      <a:alpha val="43137"/>
                    </a:srgbClr>
                  </a:outerShdw>
                </a:effectLst>
                <a:latin typeface="Tahoma" pitchFamily="34" charset="0"/>
                <a:ea typeface="Tahoma" pitchFamily="34" charset="0"/>
                <a:cs typeface="Tahoma" pitchFamily="34" charset="0"/>
              </a:rPr>
              <a:t>When You Have Been Hurt You Have Three Options…</a:t>
            </a:r>
          </a:p>
        </p:txBody>
      </p:sp>
      <p:sp>
        <p:nvSpPr>
          <p:cNvPr id="23556" name="Text Box 3"/>
          <p:cNvSpPr txBox="1">
            <a:spLocks noChangeArrowheads="1"/>
          </p:cNvSpPr>
          <p:nvPr/>
        </p:nvSpPr>
        <p:spPr bwMode="auto">
          <a:xfrm>
            <a:off x="762000" y="2362200"/>
            <a:ext cx="6096000" cy="579438"/>
          </a:xfrm>
          <a:prstGeom prst="rect">
            <a:avLst/>
          </a:prstGeom>
          <a:noFill/>
          <a:ln w="9525">
            <a:noFill/>
            <a:miter lim="800000"/>
            <a:headEnd/>
            <a:tailEnd/>
          </a:ln>
        </p:spPr>
        <p:txBody>
          <a:bodyPr>
            <a:spAutoFit/>
          </a:bodyPr>
          <a:lstStyle/>
          <a:p>
            <a:pPr>
              <a:spcBef>
                <a:spcPct val="50000"/>
              </a:spcBef>
            </a:pPr>
            <a:r>
              <a:rPr lang="en-US" sz="3200" b="1">
                <a:solidFill>
                  <a:schemeClr val="bg1"/>
                </a:solidFill>
                <a:latin typeface="Tahoma" pitchFamily="34" charset="0"/>
              </a:rPr>
              <a:t>1. Get Even (Rom 12:17-21)</a:t>
            </a:r>
          </a:p>
        </p:txBody>
      </p:sp>
      <p:sp>
        <p:nvSpPr>
          <p:cNvPr id="22532" name="Text Box 4"/>
          <p:cNvSpPr txBox="1">
            <a:spLocks noChangeArrowheads="1"/>
          </p:cNvSpPr>
          <p:nvPr/>
        </p:nvSpPr>
        <p:spPr bwMode="auto">
          <a:xfrm>
            <a:off x="1600200" y="3124200"/>
            <a:ext cx="7772400" cy="579438"/>
          </a:xfrm>
          <a:prstGeom prst="rect">
            <a:avLst/>
          </a:prstGeom>
          <a:noFill/>
          <a:ln w="9525">
            <a:noFill/>
            <a:miter lim="800000"/>
            <a:headEnd/>
            <a:tailEnd/>
          </a:ln>
        </p:spPr>
        <p:txBody>
          <a:bodyPr>
            <a:spAutoFit/>
          </a:bodyPr>
          <a:lstStyle/>
          <a:p>
            <a:pPr>
              <a:spcBef>
                <a:spcPct val="50000"/>
              </a:spcBef>
            </a:pPr>
            <a:r>
              <a:rPr lang="en-US" sz="3200" b="1">
                <a:solidFill>
                  <a:srgbClr val="FFFF00"/>
                </a:solidFill>
                <a:latin typeface="Tahoma" pitchFamily="34" charset="0"/>
              </a:rPr>
              <a:t>2. Do nothing</a:t>
            </a:r>
          </a:p>
        </p:txBody>
      </p:sp>
      <p:sp>
        <p:nvSpPr>
          <p:cNvPr id="22533" name="Text Box 5"/>
          <p:cNvSpPr txBox="1">
            <a:spLocks noChangeArrowheads="1"/>
          </p:cNvSpPr>
          <p:nvPr/>
        </p:nvSpPr>
        <p:spPr bwMode="auto">
          <a:xfrm>
            <a:off x="3200400" y="3840163"/>
            <a:ext cx="5181600" cy="579437"/>
          </a:xfrm>
          <a:prstGeom prst="rect">
            <a:avLst/>
          </a:prstGeom>
          <a:noFill/>
          <a:ln w="9525">
            <a:noFill/>
            <a:miter lim="800000"/>
            <a:headEnd/>
            <a:tailEnd/>
          </a:ln>
        </p:spPr>
        <p:txBody>
          <a:bodyPr>
            <a:spAutoFit/>
          </a:bodyPr>
          <a:lstStyle/>
          <a:p>
            <a:pPr>
              <a:spcBef>
                <a:spcPct val="50000"/>
              </a:spcBef>
            </a:pPr>
            <a:r>
              <a:rPr lang="en-US" sz="3200" b="1">
                <a:solidFill>
                  <a:srgbClr val="66FF33"/>
                </a:solidFill>
                <a:latin typeface="Tahoma" pitchFamily="34" charset="0"/>
              </a:rPr>
              <a:t>3. To Forgive</a:t>
            </a:r>
          </a:p>
        </p:txBody>
      </p:sp>
      <p:pic>
        <p:nvPicPr>
          <p:cNvPr id="23559" name="Picture 7" descr="D:\Multimedia\A_Original\122_A_Photo.jpg"/>
          <p:cNvPicPr>
            <a:picLocks noChangeAspect="1" noChangeArrowheads="1"/>
          </p:cNvPicPr>
          <p:nvPr/>
        </p:nvPicPr>
        <p:blipFill>
          <a:blip r:embed="rId3" cstate="print"/>
          <a:srcRect b="4666"/>
          <a:stretch>
            <a:fillRect/>
          </a:stretch>
        </p:blipFill>
        <p:spPr bwMode="auto">
          <a:xfrm>
            <a:off x="5638800" y="4351338"/>
            <a:ext cx="3505200" cy="25066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utoUpdateAnimBg="0"/>
      <p:bldP spid="22533"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762000" y="868363"/>
            <a:ext cx="2895600" cy="579437"/>
          </a:xfrm>
          <a:prstGeom prst="rect">
            <a:avLst/>
          </a:prstGeom>
          <a:solidFill>
            <a:srgbClr val="FF0000"/>
          </a:solidFill>
          <a:ln w="9525">
            <a:noFill/>
            <a:miter lim="800000"/>
            <a:headEnd/>
            <a:tailEnd/>
          </a:ln>
        </p:spPr>
        <p:txBody>
          <a:bodyPr>
            <a:spAutoFit/>
          </a:bodyPr>
          <a:lstStyle/>
          <a:p>
            <a:pPr algn="ctr">
              <a:spcBef>
                <a:spcPct val="50000"/>
              </a:spcBef>
            </a:pPr>
            <a:r>
              <a:rPr lang="en-US" sz="3200" b="1">
                <a:solidFill>
                  <a:schemeClr val="bg1"/>
                </a:solidFill>
                <a:latin typeface="Tahoma" pitchFamily="34" charset="0"/>
              </a:rPr>
              <a:t>Mt 18:21-35</a:t>
            </a:r>
          </a:p>
        </p:txBody>
      </p:sp>
      <p:sp>
        <p:nvSpPr>
          <p:cNvPr id="23556" name="Text Box 4"/>
          <p:cNvSpPr txBox="1">
            <a:spLocks noChangeArrowheads="1"/>
          </p:cNvSpPr>
          <p:nvPr/>
        </p:nvSpPr>
        <p:spPr bwMode="auto">
          <a:xfrm>
            <a:off x="457200" y="1600200"/>
            <a:ext cx="3733800" cy="1066800"/>
          </a:xfrm>
          <a:prstGeom prst="rect">
            <a:avLst/>
          </a:prstGeom>
          <a:noFill/>
          <a:ln w="9525">
            <a:noFill/>
            <a:miter lim="800000"/>
            <a:headEnd/>
            <a:tailEnd/>
          </a:ln>
        </p:spPr>
        <p:txBody>
          <a:bodyPr>
            <a:spAutoFit/>
          </a:bodyPr>
          <a:lstStyle/>
          <a:p>
            <a:pPr>
              <a:spcBef>
                <a:spcPct val="50000"/>
              </a:spcBef>
              <a:buFontTx/>
              <a:buChar char="•"/>
            </a:pPr>
            <a:r>
              <a:rPr lang="en-US" sz="3200" b="1" dirty="0">
                <a:latin typeface="Tahoma" pitchFamily="34" charset="0"/>
              </a:rPr>
              <a:t> Release of my </a:t>
            </a:r>
            <a:r>
              <a:rPr lang="en-US" sz="3200" b="1" dirty="0" smtClean="0">
                <a:latin typeface="Tahoma" pitchFamily="34" charset="0"/>
              </a:rPr>
              <a:t>	feelings</a:t>
            </a:r>
            <a:endParaRPr lang="en-US" sz="3200" b="1" dirty="0">
              <a:latin typeface="Tahoma" pitchFamily="34" charset="0"/>
            </a:endParaRPr>
          </a:p>
        </p:txBody>
      </p:sp>
      <p:sp>
        <p:nvSpPr>
          <p:cNvPr id="23557" name="Text Box 5"/>
          <p:cNvSpPr txBox="1">
            <a:spLocks noChangeArrowheads="1"/>
          </p:cNvSpPr>
          <p:nvPr/>
        </p:nvSpPr>
        <p:spPr bwMode="auto">
          <a:xfrm>
            <a:off x="381000" y="2743200"/>
            <a:ext cx="3886200" cy="2062103"/>
          </a:xfrm>
          <a:prstGeom prst="rect">
            <a:avLst/>
          </a:prstGeom>
          <a:noFill/>
          <a:ln w="9525">
            <a:noFill/>
            <a:miter lim="800000"/>
            <a:headEnd/>
            <a:tailEnd/>
          </a:ln>
        </p:spPr>
        <p:txBody>
          <a:bodyPr>
            <a:spAutoFit/>
          </a:bodyPr>
          <a:lstStyle/>
          <a:p>
            <a:pPr>
              <a:spcBef>
                <a:spcPct val="50000"/>
              </a:spcBef>
              <a:buFontTx/>
              <a:buChar char="•"/>
            </a:pPr>
            <a:r>
              <a:rPr lang="en-US" sz="3200" b="1" dirty="0">
                <a:latin typeface="Tahoma" pitchFamily="34" charset="0"/>
              </a:rPr>
              <a:t> Release of my </a:t>
            </a:r>
            <a:r>
              <a:rPr lang="en-US" sz="3200" b="1" dirty="0" smtClean="0">
                <a:latin typeface="Tahoma" pitchFamily="34" charset="0"/>
              </a:rPr>
              <a:t>	right </a:t>
            </a:r>
            <a:r>
              <a:rPr lang="en-US" sz="3200" b="1" dirty="0">
                <a:latin typeface="Tahoma" pitchFamily="34" charset="0"/>
              </a:rPr>
              <a:t>to hurt </a:t>
            </a:r>
            <a:r>
              <a:rPr lang="en-US" sz="3200" b="1" dirty="0" smtClean="0">
                <a:latin typeface="Tahoma" pitchFamily="34" charset="0"/>
              </a:rPr>
              <a:t>	you </a:t>
            </a:r>
            <a:r>
              <a:rPr lang="en-US" sz="3200" b="1" dirty="0">
                <a:latin typeface="Tahoma" pitchFamily="34" charset="0"/>
              </a:rPr>
              <a:t>for </a:t>
            </a:r>
            <a:r>
              <a:rPr lang="en-US" sz="3200" b="1" dirty="0" smtClean="0">
                <a:latin typeface="Tahoma" pitchFamily="34" charset="0"/>
              </a:rPr>
              <a:t>	hurting </a:t>
            </a:r>
            <a:r>
              <a:rPr lang="en-US" sz="3200" b="1" dirty="0">
                <a:latin typeface="Tahoma" pitchFamily="34" charset="0"/>
              </a:rPr>
              <a:t>me</a:t>
            </a:r>
          </a:p>
        </p:txBody>
      </p:sp>
      <p:sp>
        <p:nvSpPr>
          <p:cNvPr id="23558" name="Text Box 6"/>
          <p:cNvSpPr txBox="1">
            <a:spLocks noChangeArrowheads="1"/>
          </p:cNvSpPr>
          <p:nvPr/>
        </p:nvSpPr>
        <p:spPr bwMode="auto">
          <a:xfrm>
            <a:off x="381000" y="4831140"/>
            <a:ext cx="3810000" cy="1569660"/>
          </a:xfrm>
          <a:prstGeom prst="rect">
            <a:avLst/>
          </a:prstGeom>
          <a:noFill/>
          <a:ln w="9525">
            <a:noFill/>
            <a:miter lim="800000"/>
            <a:headEnd/>
            <a:tailEnd/>
          </a:ln>
        </p:spPr>
        <p:txBody>
          <a:bodyPr>
            <a:spAutoFit/>
          </a:bodyPr>
          <a:lstStyle/>
          <a:p>
            <a:pPr>
              <a:spcBef>
                <a:spcPct val="50000"/>
              </a:spcBef>
              <a:buFontTx/>
              <a:buChar char="•"/>
            </a:pPr>
            <a:r>
              <a:rPr lang="en-US" sz="3200" b="1" dirty="0">
                <a:latin typeface="Tahoma" pitchFamily="34" charset="0"/>
              </a:rPr>
              <a:t> Release of your </a:t>
            </a:r>
            <a:r>
              <a:rPr lang="en-US" sz="3200" b="1" dirty="0" smtClean="0">
                <a:latin typeface="Tahoma" pitchFamily="34" charset="0"/>
              </a:rPr>
              <a:t>	obligation </a:t>
            </a:r>
            <a:r>
              <a:rPr lang="en-US" sz="3200" b="1" dirty="0">
                <a:latin typeface="Tahoma" pitchFamily="34" charset="0"/>
              </a:rPr>
              <a:t>to </a:t>
            </a:r>
            <a:r>
              <a:rPr lang="en-US" sz="3200" b="1" dirty="0" smtClean="0">
                <a:latin typeface="Tahoma" pitchFamily="34" charset="0"/>
              </a:rPr>
              <a:t>	me</a:t>
            </a:r>
            <a:endParaRPr lang="en-US" sz="3200" b="1" dirty="0">
              <a:latin typeface="Tahoma" pitchFamily="34" charset="0"/>
            </a:endParaRPr>
          </a:p>
        </p:txBody>
      </p:sp>
      <p:pic>
        <p:nvPicPr>
          <p:cNvPr id="24582" name="Picture 7" descr="C:\My Documents\Pics for powerpoint\Forgiveness 2.bmp"/>
          <p:cNvPicPr>
            <a:picLocks noChangeAspect="1" noChangeArrowheads="1"/>
          </p:cNvPicPr>
          <p:nvPr/>
        </p:nvPicPr>
        <p:blipFill>
          <a:blip r:embed="rId2" cstate="print"/>
          <a:srcRect b="5556"/>
          <a:stretch>
            <a:fillRect/>
          </a:stretch>
        </p:blipFill>
        <p:spPr bwMode="auto">
          <a:xfrm>
            <a:off x="4259263" y="0"/>
            <a:ext cx="4884737" cy="6858000"/>
          </a:xfrm>
          <a:prstGeom prst="rect">
            <a:avLst/>
          </a:prstGeom>
          <a:noFill/>
          <a:ln w="9525">
            <a:noFill/>
            <a:miter lim="800000"/>
            <a:headEnd/>
            <a:tailEnd/>
          </a:ln>
        </p:spPr>
      </p:pic>
      <p:sp>
        <p:nvSpPr>
          <p:cNvPr id="24583" name="Text Box 2"/>
          <p:cNvSpPr txBox="1">
            <a:spLocks noChangeArrowheads="1"/>
          </p:cNvSpPr>
          <p:nvPr/>
        </p:nvSpPr>
        <p:spPr bwMode="auto">
          <a:xfrm>
            <a:off x="304800" y="87313"/>
            <a:ext cx="7543800" cy="598487"/>
          </a:xfrm>
          <a:prstGeom prst="rect">
            <a:avLst/>
          </a:prstGeom>
          <a:solidFill>
            <a:schemeClr val="bg1"/>
          </a:solidFill>
          <a:ln w="19050">
            <a:solidFill>
              <a:schemeClr val="tx1"/>
            </a:solidFill>
            <a:miter lim="800000"/>
            <a:headEnd/>
            <a:tailEnd/>
          </a:ln>
        </p:spPr>
        <p:txBody>
          <a:bodyPr>
            <a:spAutoFit/>
          </a:bodyPr>
          <a:lstStyle/>
          <a:p>
            <a:pPr algn="ctr">
              <a:spcBef>
                <a:spcPct val="50000"/>
              </a:spcBef>
            </a:pPr>
            <a:r>
              <a:rPr lang="en-US" sz="3200" b="1">
                <a:latin typeface="Calibri" pitchFamily="34" charset="0"/>
              </a:rPr>
              <a:t>The word “forgive” means to “release”</a:t>
            </a:r>
          </a:p>
        </p:txBody>
      </p:sp>
      <p:pic>
        <p:nvPicPr>
          <p:cNvPr id="24584" name="Picture 8" descr="D:\Multimedia\A_Original\138_A_Photo.jpg"/>
          <p:cNvPicPr>
            <a:picLocks noChangeAspect="1" noChangeArrowheads="1"/>
          </p:cNvPicPr>
          <p:nvPr/>
        </p:nvPicPr>
        <p:blipFill>
          <a:blip r:embed="rId3" cstate="print"/>
          <a:srcRect/>
          <a:stretch>
            <a:fillRect/>
          </a:stretch>
        </p:blipFill>
        <p:spPr bwMode="auto">
          <a:xfrm>
            <a:off x="4114800" y="5467350"/>
            <a:ext cx="1752600" cy="1314450"/>
          </a:xfrm>
          <a:prstGeom prst="rect">
            <a:avLst/>
          </a:prstGeom>
          <a:noFill/>
          <a:ln w="9525">
            <a:noFill/>
            <a:miter lim="800000"/>
            <a:headEnd/>
            <a:tailEnd/>
          </a:ln>
        </p:spPr>
      </p:pic>
      <p:sp>
        <p:nvSpPr>
          <p:cNvPr id="24585" name="Rectangle 9"/>
          <p:cNvSpPr>
            <a:spLocks noChangeArrowheads="1"/>
          </p:cNvSpPr>
          <p:nvPr/>
        </p:nvSpPr>
        <p:spPr bwMode="auto">
          <a:xfrm>
            <a:off x="76200" y="0"/>
            <a:ext cx="152400" cy="6858000"/>
          </a:xfrm>
          <a:prstGeom prst="rect">
            <a:avLst/>
          </a:prstGeom>
          <a:solidFill>
            <a:schemeClr val="accent2"/>
          </a:solidFill>
          <a:ln w="9525">
            <a:solidFill>
              <a:schemeClr val="tx1"/>
            </a:solidFill>
            <a:miter lim="800000"/>
            <a:headEnd/>
            <a:tailEnd/>
          </a:ln>
        </p:spPr>
        <p:txBody>
          <a:bodyPr wrap="none" anchor="ctr"/>
          <a:lstStyle/>
          <a:p>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3556"/>
                                        </p:tgtEl>
                                        <p:attrNameLst>
                                          <p:attrName>style.visibility</p:attrName>
                                        </p:attrNameLst>
                                      </p:cBhvr>
                                      <p:to>
                                        <p:strVal val="visible"/>
                                      </p:to>
                                    </p:set>
                                    <p:animEffect transition="in" filter="blinds(horizontal)">
                                      <p:cBhvr>
                                        <p:cTn id="11" dur="500"/>
                                        <p:tgtEl>
                                          <p:spTgt spid="23556"/>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23557"/>
                                        </p:tgtEl>
                                        <p:attrNameLst>
                                          <p:attrName>style.visibility</p:attrName>
                                        </p:attrNameLst>
                                      </p:cBhvr>
                                      <p:to>
                                        <p:strVal val="visible"/>
                                      </p:to>
                                    </p:set>
                                    <p:anim calcmode="lin" valueType="num">
                                      <p:cBhvr>
                                        <p:cTn id="16" dur="500" fill="hold"/>
                                        <p:tgtEl>
                                          <p:spTgt spid="23557"/>
                                        </p:tgtEl>
                                        <p:attrNameLst>
                                          <p:attrName>ppt_w</p:attrName>
                                        </p:attrNameLst>
                                      </p:cBhvr>
                                      <p:tavLst>
                                        <p:tav tm="0">
                                          <p:val>
                                            <p:fltVal val="0"/>
                                          </p:val>
                                        </p:tav>
                                        <p:tav tm="100000">
                                          <p:val>
                                            <p:strVal val="#ppt_w"/>
                                          </p:val>
                                        </p:tav>
                                      </p:tavLst>
                                    </p:anim>
                                    <p:anim calcmode="lin" valueType="num">
                                      <p:cBhvr>
                                        <p:cTn id="17" dur="500" fill="hold"/>
                                        <p:tgtEl>
                                          <p:spTgt spid="23557"/>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528" fill="hold" grpId="0" nodeType="clickEffect">
                                  <p:stCondLst>
                                    <p:cond delay="0"/>
                                  </p:stCondLst>
                                  <p:childTnLst>
                                    <p:set>
                                      <p:cBhvr>
                                        <p:cTn id="21" dur="1" fill="hold">
                                          <p:stCondLst>
                                            <p:cond delay="0"/>
                                          </p:stCondLst>
                                        </p:cTn>
                                        <p:tgtEl>
                                          <p:spTgt spid="23558"/>
                                        </p:tgtEl>
                                        <p:attrNameLst>
                                          <p:attrName>style.visibility</p:attrName>
                                        </p:attrNameLst>
                                      </p:cBhvr>
                                      <p:to>
                                        <p:strVal val="visible"/>
                                      </p:to>
                                    </p:set>
                                    <p:anim calcmode="lin" valueType="num">
                                      <p:cBhvr>
                                        <p:cTn id="22" dur="500" fill="hold"/>
                                        <p:tgtEl>
                                          <p:spTgt spid="23558"/>
                                        </p:tgtEl>
                                        <p:attrNameLst>
                                          <p:attrName>ppt_w</p:attrName>
                                        </p:attrNameLst>
                                      </p:cBhvr>
                                      <p:tavLst>
                                        <p:tav tm="0">
                                          <p:val>
                                            <p:fltVal val="0"/>
                                          </p:val>
                                        </p:tav>
                                        <p:tav tm="100000">
                                          <p:val>
                                            <p:strVal val="#ppt_w"/>
                                          </p:val>
                                        </p:tav>
                                      </p:tavLst>
                                    </p:anim>
                                    <p:anim calcmode="lin" valueType="num">
                                      <p:cBhvr>
                                        <p:cTn id="23" dur="500" fill="hold"/>
                                        <p:tgtEl>
                                          <p:spTgt spid="23558"/>
                                        </p:tgtEl>
                                        <p:attrNameLst>
                                          <p:attrName>ppt_h</p:attrName>
                                        </p:attrNameLst>
                                      </p:cBhvr>
                                      <p:tavLst>
                                        <p:tav tm="0">
                                          <p:val>
                                            <p:fltVal val="0"/>
                                          </p:val>
                                        </p:tav>
                                        <p:tav tm="100000">
                                          <p:val>
                                            <p:strVal val="#ppt_h"/>
                                          </p:val>
                                        </p:tav>
                                      </p:tavLst>
                                    </p:anim>
                                    <p:anim calcmode="lin" valueType="num">
                                      <p:cBhvr>
                                        <p:cTn id="24" dur="500" fill="hold"/>
                                        <p:tgtEl>
                                          <p:spTgt spid="23558"/>
                                        </p:tgtEl>
                                        <p:attrNameLst>
                                          <p:attrName>ppt_x</p:attrName>
                                        </p:attrNameLst>
                                      </p:cBhvr>
                                      <p:tavLst>
                                        <p:tav tm="0">
                                          <p:val>
                                            <p:fltVal val="0.5"/>
                                          </p:val>
                                        </p:tav>
                                        <p:tav tm="100000">
                                          <p:val>
                                            <p:strVal val="#ppt_x"/>
                                          </p:val>
                                        </p:tav>
                                      </p:tavLst>
                                    </p:anim>
                                    <p:anim calcmode="lin" valueType="num">
                                      <p:cBhvr>
                                        <p:cTn id="25" dur="500" fill="hold"/>
                                        <p:tgtEl>
                                          <p:spTgt spid="2355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autoUpdateAnimBg="0"/>
      <p:bldP spid="23556" grpId="0" autoUpdateAnimBg="0"/>
      <p:bldP spid="23557" grpId="0" autoUpdateAnimBg="0"/>
      <p:bldP spid="23558"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C:\My Documents\Pics for powerpoint\Forgiveness 1.bm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4578" name="Text Box 2"/>
          <p:cNvSpPr txBox="1">
            <a:spLocks noChangeArrowheads="1"/>
          </p:cNvSpPr>
          <p:nvPr/>
        </p:nvSpPr>
        <p:spPr bwMode="auto">
          <a:xfrm>
            <a:off x="381000" y="609600"/>
            <a:ext cx="6629400" cy="579438"/>
          </a:xfrm>
          <a:prstGeom prst="rect">
            <a:avLst/>
          </a:prstGeom>
          <a:solidFill>
            <a:srgbClr val="66FF33"/>
          </a:solidFill>
          <a:ln w="9525">
            <a:noFill/>
            <a:miter lim="800000"/>
            <a:headEnd/>
            <a:tailEnd/>
          </a:ln>
        </p:spPr>
        <p:txBody>
          <a:bodyPr>
            <a:spAutoFit/>
          </a:bodyPr>
          <a:lstStyle/>
          <a:p>
            <a:pPr>
              <a:spcBef>
                <a:spcPct val="50000"/>
              </a:spcBef>
              <a:defRPr/>
            </a:pPr>
            <a:r>
              <a:rPr lang="en-US" sz="3200" b="1" dirty="0">
                <a:effectLst>
                  <a:outerShdw blurRad="38100" dist="38100" dir="2700000" algn="tl">
                    <a:srgbClr val="000000">
                      <a:alpha val="43137"/>
                    </a:srgbClr>
                  </a:outerShdw>
                </a:effectLst>
                <a:latin typeface="Tahoma" pitchFamily="34" charset="0"/>
              </a:rPr>
              <a:t>Forgiveness is an attitude</a:t>
            </a:r>
          </a:p>
        </p:txBody>
      </p:sp>
      <p:sp>
        <p:nvSpPr>
          <p:cNvPr id="24579" name="Text Box 3"/>
          <p:cNvSpPr txBox="1">
            <a:spLocks noChangeArrowheads="1"/>
          </p:cNvSpPr>
          <p:nvPr/>
        </p:nvSpPr>
        <p:spPr bwMode="auto">
          <a:xfrm>
            <a:off x="381000" y="1249363"/>
            <a:ext cx="6629400" cy="579437"/>
          </a:xfrm>
          <a:prstGeom prst="rect">
            <a:avLst/>
          </a:prstGeom>
          <a:solidFill>
            <a:srgbClr val="66FF33"/>
          </a:solidFill>
          <a:ln w="9525">
            <a:noFill/>
            <a:miter lim="800000"/>
            <a:headEnd/>
            <a:tailEnd/>
          </a:ln>
        </p:spPr>
        <p:txBody>
          <a:bodyPr>
            <a:spAutoFit/>
          </a:bodyPr>
          <a:lstStyle/>
          <a:p>
            <a:pPr>
              <a:spcBef>
                <a:spcPct val="50000"/>
              </a:spcBef>
              <a:defRPr/>
            </a:pPr>
            <a:r>
              <a:rPr lang="en-US" sz="3200" b="1" dirty="0">
                <a:effectLst>
                  <a:outerShdw blurRad="38100" dist="38100" dir="2700000" algn="tl">
                    <a:srgbClr val="000000">
                      <a:alpha val="43137"/>
                    </a:srgbClr>
                  </a:outerShdw>
                </a:effectLst>
                <a:latin typeface="Tahoma" pitchFamily="34" charset="0"/>
              </a:rPr>
              <a:t>Forgiveness is an act of Grace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4579"/>
                                        </p:tgtEl>
                                        <p:attrNameLst>
                                          <p:attrName>style.visibility</p:attrName>
                                        </p:attrNameLst>
                                      </p:cBhvr>
                                      <p:to>
                                        <p:strVal val="visible"/>
                                      </p:to>
                                    </p:set>
                                    <p:animEffect transition="in" filter="blinds(horizontal)">
                                      <p:cBhvr>
                                        <p:cTn id="13" dur="5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nimBg="1" autoUpdateAnimBg="0"/>
      <p:bldP spid="24579"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endParaRPr lang="en-US" smtClean="0"/>
          </a:p>
        </p:txBody>
      </p:sp>
      <p:sp>
        <p:nvSpPr>
          <p:cNvPr id="3075" name="Content Placeholder 2"/>
          <p:cNvSpPr>
            <a:spLocks noGrp="1"/>
          </p:cNvSpPr>
          <p:nvPr>
            <p:ph idx="1"/>
          </p:nvPr>
        </p:nvSpPr>
        <p:spPr/>
        <p:txBody>
          <a:bodyPr/>
          <a:lstStyle/>
          <a:p>
            <a:endParaRPr lang="en-US" smtClean="0"/>
          </a:p>
        </p:txBody>
      </p:sp>
      <p:pic>
        <p:nvPicPr>
          <p:cNvPr id="3076" name="Picture 2" descr="Broken heart"/>
          <p:cNvPicPr>
            <a:picLocks noChangeAspect="1" noChangeArrowheads="1"/>
          </p:cNvPicPr>
          <p:nvPr/>
        </p:nvPicPr>
        <p:blipFill>
          <a:blip r:embed="rId2" cstate="print"/>
          <a:srcRect/>
          <a:stretch>
            <a:fillRect/>
          </a:stretch>
        </p:blipFill>
        <p:spPr bwMode="auto">
          <a:xfrm>
            <a:off x="0" y="-304800"/>
            <a:ext cx="9144000" cy="7620000"/>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descr="D:\Multimedia\A_Original\079_A_ThemeDrop.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8675" name="Text Box 2"/>
          <p:cNvSpPr txBox="1">
            <a:spLocks noChangeArrowheads="1"/>
          </p:cNvSpPr>
          <p:nvPr/>
        </p:nvSpPr>
        <p:spPr bwMode="auto">
          <a:xfrm>
            <a:off x="2743200" y="517525"/>
            <a:ext cx="6019800" cy="1920875"/>
          </a:xfrm>
          <a:prstGeom prst="rect">
            <a:avLst/>
          </a:prstGeom>
          <a:noFill/>
          <a:ln w="9525">
            <a:noFill/>
            <a:miter lim="800000"/>
            <a:headEnd/>
            <a:tailEnd/>
          </a:ln>
        </p:spPr>
        <p:txBody>
          <a:bodyPr>
            <a:spAutoFit/>
          </a:bodyPr>
          <a:lstStyle/>
          <a:p>
            <a:pPr algn="ctr">
              <a:spcBef>
                <a:spcPct val="50000"/>
              </a:spcBef>
            </a:pPr>
            <a:r>
              <a:rPr lang="en-US" sz="6000">
                <a:solidFill>
                  <a:srgbClr val="FFFF00"/>
                </a:solidFill>
                <a:latin typeface="Cooper Black" pitchFamily="18" charset="0"/>
              </a:rPr>
              <a:t>The Choice of Forgiveness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descr="005_E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533400" y="304800"/>
            <a:ext cx="8229600" cy="584775"/>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lgn="ctr" fontAlgn="auto">
              <a:spcBef>
                <a:spcPts val="0"/>
              </a:spcBef>
              <a:spcAft>
                <a:spcPts val="0"/>
              </a:spcAft>
              <a:defRPr/>
            </a:pPr>
            <a:r>
              <a:rPr lang="en-US" sz="3200" dirty="0">
                <a:effectLst>
                  <a:outerShdw blurRad="38100" dist="38100" dir="2700000" algn="tl">
                    <a:srgbClr val="000000">
                      <a:alpha val="43137"/>
                    </a:srgbClr>
                  </a:outerShdw>
                </a:effectLst>
                <a:latin typeface="Tahoma" pitchFamily="34" charset="0"/>
                <a:ea typeface="Tahoma" pitchFamily="34" charset="0"/>
                <a:cs typeface="Tahoma" pitchFamily="34" charset="0"/>
              </a:rPr>
              <a:t>Three things God’s Forgiveness does not do</a:t>
            </a:r>
          </a:p>
        </p:txBody>
      </p:sp>
      <p:sp>
        <p:nvSpPr>
          <p:cNvPr id="3" name="Rectangle 2"/>
          <p:cNvSpPr/>
          <p:nvPr/>
        </p:nvSpPr>
        <p:spPr>
          <a:xfrm>
            <a:off x="2362200" y="1284288"/>
            <a:ext cx="6781800" cy="585787"/>
          </a:xfrm>
          <a:prstGeom prst="rect">
            <a:avLst/>
          </a:prstGeom>
        </p:spPr>
        <p:txBody>
          <a:bodyPr>
            <a:spAutoFit/>
          </a:bodyPr>
          <a:lstStyle/>
          <a:p>
            <a:pPr fontAlgn="auto">
              <a:spcBef>
                <a:spcPts val="0"/>
              </a:spcBef>
              <a:spcAft>
                <a:spcPts val="0"/>
              </a:spcAft>
              <a:defRPr/>
            </a:pPr>
            <a:r>
              <a:rPr lang="en-US" sz="32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1. It does not remove consequences</a:t>
            </a:r>
          </a:p>
        </p:txBody>
      </p:sp>
      <p:sp>
        <p:nvSpPr>
          <p:cNvPr id="5" name="Rectangle 4"/>
          <p:cNvSpPr/>
          <p:nvPr/>
        </p:nvSpPr>
        <p:spPr>
          <a:xfrm>
            <a:off x="1905000" y="2362200"/>
            <a:ext cx="7239000" cy="584200"/>
          </a:xfrm>
          <a:prstGeom prst="rect">
            <a:avLst/>
          </a:prstGeom>
        </p:spPr>
        <p:txBody>
          <a:bodyPr>
            <a:spAutoFit/>
          </a:bodyPr>
          <a:lstStyle/>
          <a:p>
            <a:pPr fontAlgn="auto">
              <a:spcBef>
                <a:spcPts val="0"/>
              </a:spcBef>
              <a:spcAft>
                <a:spcPts val="0"/>
              </a:spcAft>
              <a:defRPr/>
            </a:pPr>
            <a:r>
              <a:rPr lang="en-US" sz="32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2. It does not fix everything broken</a:t>
            </a:r>
          </a:p>
        </p:txBody>
      </p:sp>
      <p:sp>
        <p:nvSpPr>
          <p:cNvPr id="6" name="Rectangle 5"/>
          <p:cNvSpPr/>
          <p:nvPr/>
        </p:nvSpPr>
        <p:spPr>
          <a:xfrm>
            <a:off x="1828800" y="3417888"/>
            <a:ext cx="7086600" cy="1077912"/>
          </a:xfrm>
          <a:prstGeom prst="rect">
            <a:avLst/>
          </a:prstGeom>
        </p:spPr>
        <p:txBody>
          <a:bodyPr>
            <a:spAutoFit/>
          </a:bodyPr>
          <a:lstStyle/>
          <a:p>
            <a:pPr fontAlgn="auto">
              <a:spcBef>
                <a:spcPts val="0"/>
              </a:spcBef>
              <a:spcAft>
                <a:spcPts val="0"/>
              </a:spcAft>
              <a:defRPr/>
            </a:pPr>
            <a:r>
              <a:rPr lang="en-US" sz="32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3. It does not mean people will 	forgive you</a:t>
            </a:r>
          </a:p>
        </p:txBody>
      </p:sp>
      <p:pic>
        <p:nvPicPr>
          <p:cNvPr id="27657" name="Picture 7" descr="782386_eye.jpg"/>
          <p:cNvPicPr>
            <a:picLocks noChangeAspect="1"/>
          </p:cNvPicPr>
          <p:nvPr/>
        </p:nvPicPr>
        <p:blipFill>
          <a:blip r:embed="rId3" cstate="print"/>
          <a:srcRect/>
          <a:stretch>
            <a:fillRect/>
          </a:stretch>
        </p:blipFill>
        <p:spPr bwMode="auto">
          <a:xfrm>
            <a:off x="5562600" y="4267200"/>
            <a:ext cx="2857500" cy="1762125"/>
          </a:xfrm>
          <a:prstGeom prst="rect">
            <a:avLst/>
          </a:prstGeom>
          <a:noFill/>
          <a:ln w="9525">
            <a:noFill/>
            <a:miter lim="800000"/>
            <a:headEnd/>
            <a:tailEnd/>
          </a:ln>
        </p:spPr>
      </p:pic>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cross_on_blue"/>
          <p:cNvPicPr>
            <a:picLocks noChangeAspect="1" noChangeArrowheads="1"/>
          </p:cNvPicPr>
          <p:nvPr/>
        </p:nvPicPr>
        <p:blipFill>
          <a:blip r:embed="rId2" cstate="print"/>
          <a:srcRect b="4666"/>
          <a:stretch>
            <a:fillRect/>
          </a:stretch>
        </p:blipFill>
        <p:spPr bwMode="auto">
          <a:xfrm>
            <a:off x="0" y="6350"/>
            <a:ext cx="9144000" cy="6851650"/>
          </a:xfrm>
          <a:prstGeom prst="rect">
            <a:avLst/>
          </a:prstGeom>
          <a:noFill/>
          <a:ln w="9525">
            <a:noFill/>
            <a:miter lim="800000"/>
            <a:headEnd/>
            <a:tailEnd/>
          </a:ln>
        </p:spPr>
      </p:pic>
      <p:sp>
        <p:nvSpPr>
          <p:cNvPr id="4" name="TextBox 3"/>
          <p:cNvSpPr txBox="1"/>
          <p:nvPr/>
        </p:nvSpPr>
        <p:spPr>
          <a:xfrm>
            <a:off x="457200" y="381000"/>
            <a:ext cx="8458200" cy="1077913"/>
          </a:xfrm>
          <a:prstGeom prst="rect">
            <a:avLst/>
          </a:prstGeom>
          <a:noFill/>
        </p:spPr>
        <p:txBody>
          <a:bodyPr>
            <a:spAutoFit/>
          </a:bodyPr>
          <a:lstStyle/>
          <a:p>
            <a:pPr fontAlgn="auto">
              <a:spcBef>
                <a:spcPts val="0"/>
              </a:spcBef>
              <a:spcAft>
                <a:spcPts val="0"/>
              </a:spcAft>
              <a:defRPr/>
            </a:pPr>
            <a:r>
              <a:rPr lang="en-US" sz="32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It helps to remember that I have been 	forgiven</a:t>
            </a:r>
          </a:p>
        </p:txBody>
      </p:sp>
      <p:sp>
        <p:nvSpPr>
          <p:cNvPr id="3" name="TextBox 2"/>
          <p:cNvSpPr txBox="1"/>
          <p:nvPr/>
        </p:nvSpPr>
        <p:spPr>
          <a:xfrm>
            <a:off x="609600" y="1893888"/>
            <a:ext cx="8077200" cy="1077912"/>
          </a:xfrm>
          <a:prstGeom prst="rect">
            <a:avLst/>
          </a:prstGeom>
          <a:noFill/>
        </p:spPr>
        <p:txBody>
          <a:bodyPr>
            <a:spAutoFit/>
          </a:bodyPr>
          <a:lstStyle/>
          <a:p>
            <a:pPr fontAlgn="auto">
              <a:spcBef>
                <a:spcPts val="0"/>
              </a:spcBef>
              <a:spcAft>
                <a:spcPts val="0"/>
              </a:spcAft>
              <a:defRPr/>
            </a:pPr>
            <a:r>
              <a:rPr lang="en-US" sz="32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It helps to want the best and spend time 	with the Lord</a:t>
            </a:r>
          </a:p>
        </p:txBody>
      </p:sp>
      <p:sp>
        <p:nvSpPr>
          <p:cNvPr id="5" name="TextBox 4"/>
          <p:cNvSpPr txBox="1"/>
          <p:nvPr/>
        </p:nvSpPr>
        <p:spPr>
          <a:xfrm>
            <a:off x="685800" y="3454400"/>
            <a:ext cx="8153400" cy="584200"/>
          </a:xfrm>
          <a:prstGeom prst="rect">
            <a:avLst/>
          </a:prstGeom>
          <a:noFill/>
        </p:spPr>
        <p:txBody>
          <a:bodyPr>
            <a:spAutoFit/>
          </a:bodyPr>
          <a:lstStyle/>
          <a:p>
            <a:pPr fontAlgn="auto">
              <a:spcBef>
                <a:spcPts val="0"/>
              </a:spcBef>
              <a:spcAft>
                <a:spcPts val="0"/>
              </a:spcAft>
              <a:defRPr/>
            </a:pPr>
            <a:r>
              <a:rPr lang="en-US" sz="3200"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rPr>
              <a:t>It helps to leave room for God to be God</a:t>
            </a:r>
          </a:p>
        </p:txBody>
      </p:sp>
      <p:pic>
        <p:nvPicPr>
          <p:cNvPr id="28678" name="Picture 8" descr="cross 1.jpg"/>
          <p:cNvPicPr>
            <a:picLocks noChangeAspect="1"/>
          </p:cNvPicPr>
          <p:nvPr/>
        </p:nvPicPr>
        <p:blipFill>
          <a:blip r:embed="rId3" cstate="print"/>
          <a:srcRect/>
          <a:stretch>
            <a:fillRect/>
          </a:stretch>
        </p:blipFill>
        <p:spPr bwMode="auto">
          <a:xfrm>
            <a:off x="3048000" y="4191000"/>
            <a:ext cx="2667000" cy="1804988"/>
          </a:xfrm>
          <a:prstGeom prst="rect">
            <a:avLst/>
          </a:prstGeom>
          <a:noFill/>
          <a:ln w="9525">
            <a:noFill/>
            <a:miter lim="800000"/>
            <a:headEnd/>
            <a:tailEnd/>
          </a:ln>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descr="Prodigal son.bmp"/>
          <p:cNvPicPr>
            <a:picLocks noChangeAspect="1"/>
          </p:cNvPicPr>
          <p:nvPr/>
        </p:nvPicPr>
        <p:blipFill>
          <a:blip r:embed="rId2" cstate="print"/>
          <a:srcRect b="16718"/>
          <a:stretch>
            <a:fillRect/>
          </a:stretch>
        </p:blipFill>
        <p:spPr bwMode="auto">
          <a:xfrm>
            <a:off x="0" y="0"/>
            <a:ext cx="9601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en-US" smtClean="0"/>
          </a:p>
        </p:txBody>
      </p:sp>
      <p:sp>
        <p:nvSpPr>
          <p:cNvPr id="29699" name="Content Placeholder 2"/>
          <p:cNvSpPr>
            <a:spLocks noGrp="1"/>
          </p:cNvSpPr>
          <p:nvPr>
            <p:ph idx="1"/>
          </p:nvPr>
        </p:nvSpPr>
        <p:spPr/>
        <p:txBody>
          <a:bodyPr/>
          <a:lstStyle/>
          <a:p>
            <a:endParaRPr lang="en-US" smtClean="0"/>
          </a:p>
        </p:txBody>
      </p:sp>
      <p:pic>
        <p:nvPicPr>
          <p:cNvPr id="29700" name="Picture 2" descr="Broken heart"/>
          <p:cNvPicPr>
            <a:picLocks noChangeAspect="1" noChangeArrowheads="1"/>
          </p:cNvPicPr>
          <p:nvPr/>
        </p:nvPicPr>
        <p:blipFill>
          <a:blip r:embed="rId2" cstate="print"/>
          <a:srcRect/>
          <a:stretch>
            <a:fillRect/>
          </a:stretch>
        </p:blipFill>
        <p:spPr bwMode="auto">
          <a:xfrm>
            <a:off x="0" y="-304800"/>
            <a:ext cx="9144000" cy="7620000"/>
          </a:xfrm>
          <a:prstGeom prst="rect">
            <a:avLst/>
          </a:prstGeom>
          <a:noFill/>
          <a:ln w="9525">
            <a:noFill/>
            <a:miter lim="800000"/>
            <a:headEnd/>
            <a:tailEnd/>
          </a:ln>
        </p:spPr>
      </p:pic>
    </p:spTree>
  </p:cSld>
  <p:clrMapOvr>
    <a:masterClrMapping/>
  </p:clrMapOvr>
  <p:transition spd="slow">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223_S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123" name="TextBox 3"/>
          <p:cNvSpPr txBox="1">
            <a:spLocks noChangeArrowheads="1"/>
          </p:cNvSpPr>
          <p:nvPr/>
        </p:nvSpPr>
        <p:spPr bwMode="auto">
          <a:xfrm>
            <a:off x="304800" y="152400"/>
            <a:ext cx="8458200" cy="708025"/>
          </a:xfrm>
          <a:prstGeom prst="rect">
            <a:avLst/>
          </a:prstGeom>
          <a:noFill/>
          <a:ln w="9525">
            <a:noFill/>
            <a:miter lim="800000"/>
            <a:headEnd/>
            <a:tailEnd/>
          </a:ln>
        </p:spPr>
        <p:txBody>
          <a:bodyPr>
            <a:spAutoFit/>
          </a:bodyPr>
          <a:lstStyle/>
          <a:p>
            <a:pPr algn="ctr"/>
            <a:r>
              <a:rPr lang="en-US" sz="4000" dirty="0">
                <a:latin typeface="1 FatBoy DNA" pitchFamily="34" charset="0"/>
              </a:rPr>
              <a:t>God wants us to Forgive</a:t>
            </a:r>
          </a:p>
        </p:txBody>
      </p:sp>
      <p:sp>
        <p:nvSpPr>
          <p:cNvPr id="5" name="TextBox 4"/>
          <p:cNvSpPr txBox="1"/>
          <p:nvPr/>
        </p:nvSpPr>
        <p:spPr>
          <a:xfrm>
            <a:off x="762000" y="1066800"/>
            <a:ext cx="4648200" cy="584200"/>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fontAlgn="auto">
              <a:spcBef>
                <a:spcPts val="0"/>
              </a:spcBef>
              <a:spcAft>
                <a:spcPts val="0"/>
              </a:spcAft>
              <a:buFont typeface="Arial" pitchFamily="34" charset="0"/>
              <a:buChar char="•"/>
              <a:defRPr/>
            </a:pPr>
            <a:r>
              <a:rPr lang="en-US" sz="3200" dirty="0">
                <a:latin typeface="Tahoma" pitchFamily="34" charset="0"/>
                <a:ea typeface="Tahoma" pitchFamily="34" charset="0"/>
                <a:cs typeface="Tahoma" pitchFamily="34" charset="0"/>
              </a:rPr>
              <a:t> Jesus said that</a:t>
            </a:r>
          </a:p>
        </p:txBody>
      </p:sp>
      <p:sp>
        <p:nvSpPr>
          <p:cNvPr id="7" name="TextBox 6"/>
          <p:cNvSpPr txBox="1"/>
          <p:nvPr/>
        </p:nvSpPr>
        <p:spPr>
          <a:xfrm>
            <a:off x="762000" y="1828800"/>
            <a:ext cx="4648200" cy="584200"/>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fontAlgn="auto">
              <a:spcBef>
                <a:spcPts val="0"/>
              </a:spcBef>
              <a:spcAft>
                <a:spcPts val="0"/>
              </a:spcAft>
              <a:buFont typeface="Arial" pitchFamily="34" charset="0"/>
              <a:buChar char="•"/>
              <a:defRPr/>
            </a:pPr>
            <a:r>
              <a:rPr lang="en-US" sz="3200" dirty="0">
                <a:latin typeface="Tahoma" pitchFamily="34" charset="0"/>
                <a:ea typeface="Tahoma" pitchFamily="34" charset="0"/>
                <a:cs typeface="Tahoma" pitchFamily="34" charset="0"/>
              </a:rPr>
              <a:t> Paul said that</a:t>
            </a:r>
          </a:p>
        </p:txBody>
      </p:sp>
      <p:sp>
        <p:nvSpPr>
          <p:cNvPr id="8" name="TextBox 7"/>
          <p:cNvSpPr txBox="1"/>
          <p:nvPr/>
        </p:nvSpPr>
        <p:spPr>
          <a:xfrm>
            <a:off x="3429000" y="2590800"/>
            <a:ext cx="5562600" cy="2554288"/>
          </a:xfrm>
          <a:prstGeom prst="rect">
            <a:avLst/>
          </a:prstGeom>
          <a:solidFill>
            <a:srgbClr val="FFFFFF"/>
          </a:solidFill>
          <a:ln>
            <a:solidFill>
              <a:srgbClr val="FF0000"/>
            </a:solidFill>
          </a:ln>
        </p:spPr>
        <p:txBody>
          <a:bodyPr>
            <a:spAutoFit/>
          </a:bodyPr>
          <a:lstStyle/>
          <a:p>
            <a:pPr fontAlgn="auto">
              <a:spcBef>
                <a:spcPts val="0"/>
              </a:spcBef>
              <a:spcAft>
                <a:spcPts val="0"/>
              </a:spcAft>
              <a:defRPr/>
            </a:pPr>
            <a:r>
              <a:rPr lang="en-US" sz="3200" b="1" dirty="0">
                <a:effectLst>
                  <a:outerShdw blurRad="38100" dist="38100" dir="2700000" algn="tl">
                    <a:srgbClr val="000000">
                      <a:alpha val="43137"/>
                    </a:srgbClr>
                  </a:outerShdw>
                </a:effectLst>
                <a:latin typeface="Maiandra GD" pitchFamily="34" charset="0"/>
                <a:cs typeface="+mn-cs"/>
              </a:rPr>
              <a:t>Eph 4:32 Be kind to one another, tender-hearted, forgiving each other, just as God in Christ also has forgiven you.</a:t>
            </a:r>
          </a:p>
        </p:txBody>
      </p:sp>
      <p:pic>
        <p:nvPicPr>
          <p:cNvPr id="5127" name="Picture 7" descr="news_stress240403"/>
          <p:cNvPicPr>
            <a:picLocks noChangeAspect="1" noChangeArrowheads="1"/>
          </p:cNvPicPr>
          <p:nvPr/>
        </p:nvPicPr>
        <p:blipFill>
          <a:blip r:embed="rId3" cstate="print"/>
          <a:srcRect l="3429" t="2597" r="3999" b="9091"/>
          <a:stretch>
            <a:fillRect/>
          </a:stretch>
        </p:blipFill>
        <p:spPr bwMode="auto">
          <a:xfrm>
            <a:off x="1143000" y="2590800"/>
            <a:ext cx="2057400" cy="259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1295400" y="228600"/>
            <a:ext cx="6477000" cy="2400300"/>
          </a:xfrm>
          <a:prstGeom prst="rect">
            <a:avLst/>
          </a:prstGeom>
          <a:noFill/>
          <a:ln w="9525">
            <a:noFill/>
            <a:miter lim="800000"/>
            <a:headEnd/>
            <a:tailEnd/>
          </a:ln>
        </p:spPr>
        <p:txBody>
          <a:bodyPr>
            <a:spAutoFit/>
          </a:bodyPr>
          <a:lstStyle/>
          <a:p>
            <a:pPr algn="ctr"/>
            <a:r>
              <a:rPr lang="en-US" sz="7500" dirty="0" err="1">
                <a:solidFill>
                  <a:schemeClr val="bg1"/>
                </a:solidFill>
                <a:latin typeface="AcidDreamer" pitchFamily="2" charset="0"/>
              </a:rPr>
              <a:t>Unforgiveness</a:t>
            </a:r>
            <a:r>
              <a:rPr lang="en-US" sz="7500" dirty="0">
                <a:solidFill>
                  <a:schemeClr val="bg1"/>
                </a:solidFill>
                <a:latin typeface="AcidDreamer" pitchFamily="2" charset="0"/>
              </a:rPr>
              <a:t> is a TOXIN</a:t>
            </a:r>
          </a:p>
        </p:txBody>
      </p:sp>
      <p:pic>
        <p:nvPicPr>
          <p:cNvPr id="17411" name="Picture 2" descr="http://petulina.euweb.cz/obrazky/57/polluted_water.jpg"/>
          <p:cNvPicPr>
            <a:picLocks noChangeAspect="1" noChangeArrowheads="1"/>
          </p:cNvPicPr>
          <p:nvPr/>
        </p:nvPicPr>
        <p:blipFill>
          <a:blip r:embed="rId2" cstate="print"/>
          <a:srcRect/>
          <a:stretch>
            <a:fillRect/>
          </a:stretch>
        </p:blipFill>
        <p:spPr bwMode="auto">
          <a:xfrm>
            <a:off x="1828800" y="2819400"/>
            <a:ext cx="5076825" cy="336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ore toxic waste seized"/>
          <p:cNvPicPr>
            <a:picLocks noChangeAspect="1" noChangeArrowheads="1"/>
          </p:cNvPicPr>
          <p:nvPr/>
        </p:nvPicPr>
        <p:blipFill>
          <a:blip r:embed="rId2" cstate="print"/>
          <a:srcRect/>
          <a:stretch>
            <a:fillRect/>
          </a:stretch>
        </p:blipFill>
        <p:spPr bwMode="auto">
          <a:xfrm>
            <a:off x="304800" y="609600"/>
            <a:ext cx="1438275" cy="1428750"/>
          </a:xfrm>
          <a:prstGeom prst="rect">
            <a:avLst/>
          </a:prstGeom>
          <a:noFill/>
          <a:ln w="9525">
            <a:noFill/>
            <a:miter lim="800000"/>
            <a:headEnd/>
            <a:tailEnd/>
          </a:ln>
        </p:spPr>
      </p:pic>
      <p:pic>
        <p:nvPicPr>
          <p:cNvPr id="6147" name="Picture 2" descr="More toxic waste seized"/>
          <p:cNvPicPr>
            <a:picLocks noChangeAspect="1" noChangeArrowheads="1"/>
          </p:cNvPicPr>
          <p:nvPr/>
        </p:nvPicPr>
        <p:blipFill>
          <a:blip r:embed="rId2" cstate="print"/>
          <a:srcRect/>
          <a:stretch>
            <a:fillRect/>
          </a:stretch>
        </p:blipFill>
        <p:spPr bwMode="auto">
          <a:xfrm>
            <a:off x="304800" y="2133600"/>
            <a:ext cx="1438275" cy="1428750"/>
          </a:xfrm>
          <a:prstGeom prst="rect">
            <a:avLst/>
          </a:prstGeom>
          <a:noFill/>
          <a:ln w="9525">
            <a:noFill/>
            <a:miter lim="800000"/>
            <a:headEnd/>
            <a:tailEnd/>
          </a:ln>
        </p:spPr>
      </p:pic>
      <p:pic>
        <p:nvPicPr>
          <p:cNvPr id="6148" name="Picture 2" descr="More toxic waste seized"/>
          <p:cNvPicPr>
            <a:picLocks noChangeAspect="1" noChangeArrowheads="1"/>
          </p:cNvPicPr>
          <p:nvPr/>
        </p:nvPicPr>
        <p:blipFill>
          <a:blip r:embed="rId2" cstate="print"/>
          <a:srcRect/>
          <a:stretch>
            <a:fillRect/>
          </a:stretch>
        </p:blipFill>
        <p:spPr bwMode="auto">
          <a:xfrm>
            <a:off x="304800" y="3657600"/>
            <a:ext cx="1438275" cy="1428750"/>
          </a:xfrm>
          <a:prstGeom prst="rect">
            <a:avLst/>
          </a:prstGeom>
          <a:noFill/>
          <a:ln w="9525">
            <a:noFill/>
            <a:miter lim="800000"/>
            <a:headEnd/>
            <a:tailEnd/>
          </a:ln>
        </p:spPr>
      </p:pic>
      <p:pic>
        <p:nvPicPr>
          <p:cNvPr id="6149" name="Picture 2" descr="More toxic waste seized"/>
          <p:cNvPicPr>
            <a:picLocks noChangeAspect="1" noChangeArrowheads="1"/>
          </p:cNvPicPr>
          <p:nvPr/>
        </p:nvPicPr>
        <p:blipFill>
          <a:blip r:embed="rId2" cstate="print"/>
          <a:srcRect/>
          <a:stretch>
            <a:fillRect/>
          </a:stretch>
        </p:blipFill>
        <p:spPr bwMode="auto">
          <a:xfrm>
            <a:off x="304800" y="5181600"/>
            <a:ext cx="1438275" cy="1428750"/>
          </a:xfrm>
          <a:prstGeom prst="rect">
            <a:avLst/>
          </a:prstGeom>
          <a:noFill/>
          <a:ln w="9525">
            <a:noFill/>
            <a:miter lim="800000"/>
            <a:headEnd/>
            <a:tailEnd/>
          </a:ln>
        </p:spPr>
      </p:pic>
      <p:sp>
        <p:nvSpPr>
          <p:cNvPr id="8" name="Rounded Rectangle 7"/>
          <p:cNvSpPr/>
          <p:nvPr/>
        </p:nvSpPr>
        <p:spPr>
          <a:xfrm>
            <a:off x="2133600" y="228600"/>
            <a:ext cx="6400800" cy="1676400"/>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p:nvPr/>
        </p:nvSpPr>
        <p:spPr>
          <a:xfrm>
            <a:off x="2438400" y="457200"/>
            <a:ext cx="5867400" cy="1077913"/>
          </a:xfrm>
          <a:prstGeom prst="rect">
            <a:avLst/>
          </a:prstGeom>
          <a:solidFill>
            <a:schemeClr val="bg1"/>
          </a:solidFill>
          <a:ln w="28575">
            <a:solidFill>
              <a:schemeClr val="tx2">
                <a:lumMod val="60000"/>
                <a:lumOff val="40000"/>
              </a:schemeClr>
            </a:solidFill>
          </a:ln>
        </p:spPr>
        <p:txBody>
          <a:bodyPr>
            <a:spAutoFit/>
          </a:bodyPr>
          <a:lstStyle/>
          <a:p>
            <a:pPr algn="ctr" fontAlgn="auto">
              <a:spcBef>
                <a:spcPts val="0"/>
              </a:spcBef>
              <a:spcAft>
                <a:spcPts val="0"/>
              </a:spcAft>
              <a:defRPr/>
            </a:pPr>
            <a:r>
              <a:rPr lang="en-US" sz="3200" dirty="0">
                <a:latin typeface="BlindMelon" pitchFamily="2" charset="0"/>
                <a:ea typeface="Tahoma" pitchFamily="34" charset="0"/>
                <a:cs typeface="Tahoma" pitchFamily="34" charset="0"/>
              </a:rPr>
              <a:t>When we refuse to forgive it is like a toxin in our soul</a:t>
            </a:r>
          </a:p>
        </p:txBody>
      </p:sp>
      <p:sp>
        <p:nvSpPr>
          <p:cNvPr id="10" name="TextBox 9"/>
          <p:cNvSpPr txBox="1">
            <a:spLocks noChangeArrowheads="1"/>
          </p:cNvSpPr>
          <p:nvPr/>
        </p:nvSpPr>
        <p:spPr bwMode="auto">
          <a:xfrm>
            <a:off x="1752600" y="1905000"/>
            <a:ext cx="6019800" cy="584200"/>
          </a:xfrm>
          <a:prstGeom prst="rect">
            <a:avLst/>
          </a:prstGeom>
          <a:noFill/>
          <a:ln w="9525">
            <a:noFill/>
            <a:miter lim="800000"/>
            <a:headEnd/>
            <a:tailEnd/>
          </a:ln>
        </p:spPr>
        <p:txBody>
          <a:bodyPr>
            <a:spAutoFit/>
          </a:bodyPr>
          <a:lstStyle/>
          <a:p>
            <a:r>
              <a:rPr lang="en-US" sz="3200">
                <a:latin typeface="Tahoma" pitchFamily="34" charset="0"/>
                <a:cs typeface="Tahoma" pitchFamily="34" charset="0"/>
              </a:rPr>
              <a:t>It poisons our heart &amp; mind</a:t>
            </a:r>
          </a:p>
        </p:txBody>
      </p:sp>
      <p:sp>
        <p:nvSpPr>
          <p:cNvPr id="11" name="TextBox 10"/>
          <p:cNvSpPr txBox="1">
            <a:spLocks noChangeArrowheads="1"/>
          </p:cNvSpPr>
          <p:nvPr/>
        </p:nvSpPr>
        <p:spPr bwMode="auto">
          <a:xfrm>
            <a:off x="1752600" y="2590800"/>
            <a:ext cx="6324600" cy="584200"/>
          </a:xfrm>
          <a:prstGeom prst="rect">
            <a:avLst/>
          </a:prstGeom>
          <a:noFill/>
          <a:ln w="9525">
            <a:noFill/>
            <a:miter lim="800000"/>
            <a:headEnd/>
            <a:tailEnd/>
          </a:ln>
        </p:spPr>
        <p:txBody>
          <a:bodyPr>
            <a:spAutoFit/>
          </a:bodyPr>
          <a:lstStyle/>
          <a:p>
            <a:r>
              <a:rPr lang="en-US" sz="3200">
                <a:latin typeface="Tahoma" pitchFamily="34" charset="0"/>
                <a:cs typeface="Tahoma" pitchFamily="34" charset="0"/>
              </a:rPr>
              <a:t>It distorts our whole view of life</a:t>
            </a:r>
          </a:p>
        </p:txBody>
      </p:sp>
      <p:sp>
        <p:nvSpPr>
          <p:cNvPr id="12" name="TextBox 11"/>
          <p:cNvSpPr txBox="1">
            <a:spLocks noChangeArrowheads="1"/>
          </p:cNvSpPr>
          <p:nvPr/>
        </p:nvSpPr>
        <p:spPr bwMode="auto">
          <a:xfrm>
            <a:off x="1752600" y="3276600"/>
            <a:ext cx="6934200" cy="1077913"/>
          </a:xfrm>
          <a:prstGeom prst="rect">
            <a:avLst/>
          </a:prstGeom>
          <a:noFill/>
          <a:ln w="9525">
            <a:noFill/>
            <a:miter lim="800000"/>
            <a:headEnd/>
            <a:tailEnd/>
          </a:ln>
        </p:spPr>
        <p:txBody>
          <a:bodyPr>
            <a:spAutoFit/>
          </a:bodyPr>
          <a:lstStyle/>
          <a:p>
            <a:r>
              <a:rPr lang="en-US" sz="3200">
                <a:latin typeface="Tahoma" pitchFamily="34" charset="0"/>
                <a:cs typeface="Tahoma" pitchFamily="34" charset="0"/>
              </a:rPr>
              <a:t>Anger &amp; resentment feed unhealthy 	emotions</a:t>
            </a:r>
          </a:p>
        </p:txBody>
      </p:sp>
      <p:sp>
        <p:nvSpPr>
          <p:cNvPr id="13" name="TextBox 12"/>
          <p:cNvSpPr txBox="1">
            <a:spLocks noChangeArrowheads="1"/>
          </p:cNvSpPr>
          <p:nvPr/>
        </p:nvSpPr>
        <p:spPr bwMode="auto">
          <a:xfrm>
            <a:off x="1752600" y="4419600"/>
            <a:ext cx="6934200" cy="584200"/>
          </a:xfrm>
          <a:prstGeom prst="rect">
            <a:avLst/>
          </a:prstGeom>
          <a:noFill/>
          <a:ln w="9525">
            <a:noFill/>
            <a:miter lim="800000"/>
            <a:headEnd/>
            <a:tailEnd/>
          </a:ln>
        </p:spPr>
        <p:txBody>
          <a:bodyPr>
            <a:spAutoFit/>
          </a:bodyPr>
          <a:lstStyle/>
          <a:p>
            <a:r>
              <a:rPr lang="en-US" sz="3200">
                <a:latin typeface="Tahoma" pitchFamily="34" charset="0"/>
                <a:cs typeface="Tahoma" pitchFamily="34" charset="0"/>
              </a:rPr>
              <a:t>We become obsessed with the wrong</a:t>
            </a:r>
          </a:p>
        </p:txBody>
      </p:sp>
      <p:sp>
        <p:nvSpPr>
          <p:cNvPr id="14" name="TextBox 13"/>
          <p:cNvSpPr txBox="1">
            <a:spLocks noChangeArrowheads="1"/>
          </p:cNvSpPr>
          <p:nvPr/>
        </p:nvSpPr>
        <p:spPr bwMode="auto">
          <a:xfrm>
            <a:off x="1752600" y="5029200"/>
            <a:ext cx="6400800" cy="584200"/>
          </a:xfrm>
          <a:prstGeom prst="rect">
            <a:avLst/>
          </a:prstGeom>
          <a:noFill/>
          <a:ln w="9525">
            <a:noFill/>
            <a:miter lim="800000"/>
            <a:headEnd/>
            <a:tailEnd/>
          </a:ln>
        </p:spPr>
        <p:txBody>
          <a:bodyPr>
            <a:spAutoFit/>
          </a:bodyPr>
          <a:lstStyle/>
          <a:p>
            <a:r>
              <a:rPr lang="en-US" sz="3200">
                <a:latin typeface="Tahoma" pitchFamily="34" charset="0"/>
                <a:cs typeface="Tahoma" pitchFamily="34" charset="0"/>
              </a:rPr>
              <a:t>We feel compelled to tell others</a:t>
            </a:r>
          </a:p>
        </p:txBody>
      </p:sp>
      <p:sp>
        <p:nvSpPr>
          <p:cNvPr id="15" name="TextBox 14"/>
          <p:cNvSpPr txBox="1">
            <a:spLocks noChangeArrowheads="1"/>
          </p:cNvSpPr>
          <p:nvPr/>
        </p:nvSpPr>
        <p:spPr bwMode="auto">
          <a:xfrm>
            <a:off x="1752600" y="5740400"/>
            <a:ext cx="7086600" cy="584200"/>
          </a:xfrm>
          <a:prstGeom prst="rect">
            <a:avLst/>
          </a:prstGeom>
          <a:noFill/>
          <a:ln w="9525">
            <a:noFill/>
            <a:miter lim="800000"/>
            <a:headEnd/>
            <a:tailEnd/>
          </a:ln>
        </p:spPr>
        <p:txBody>
          <a:bodyPr>
            <a:spAutoFit/>
          </a:bodyPr>
          <a:lstStyle/>
          <a:p>
            <a:r>
              <a:rPr lang="en-US" sz="3200">
                <a:latin typeface="Tahoma" pitchFamily="34" charset="0"/>
                <a:cs typeface="Tahoma" pitchFamily="34" charset="0"/>
              </a:rPr>
              <a:t>We are left with pain and anger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8" descr="D:\Multimedia\A_Original\117_A_BonusDrop.jpg"/>
          <p:cNvPicPr>
            <a:picLocks noChangeAspect="1" noChangeArrowheads="1"/>
          </p:cNvPicPr>
          <p:nvPr/>
        </p:nvPicPr>
        <p:blipFill>
          <a:blip r:embed="rId2" cstate="print"/>
          <a:srcRect/>
          <a:stretch>
            <a:fillRect/>
          </a:stretch>
        </p:blipFill>
        <p:spPr bwMode="auto">
          <a:xfrm>
            <a:off x="0" y="-1588"/>
            <a:ext cx="9144000" cy="6862763"/>
          </a:xfrm>
          <a:prstGeom prst="rect">
            <a:avLst/>
          </a:prstGeom>
          <a:noFill/>
          <a:ln w="9525">
            <a:noFill/>
            <a:miter lim="800000"/>
            <a:headEnd/>
            <a:tailEnd/>
          </a:ln>
        </p:spPr>
      </p:pic>
      <p:sp>
        <p:nvSpPr>
          <p:cNvPr id="19459" name="Text Box 3"/>
          <p:cNvSpPr txBox="1">
            <a:spLocks noChangeArrowheads="1"/>
          </p:cNvSpPr>
          <p:nvPr/>
        </p:nvSpPr>
        <p:spPr bwMode="auto">
          <a:xfrm>
            <a:off x="381000" y="304800"/>
            <a:ext cx="8458200" cy="1066800"/>
          </a:xfrm>
          <a:prstGeom prst="rect">
            <a:avLst/>
          </a:prstGeom>
          <a:solidFill>
            <a:srgbClr val="66FF33"/>
          </a:solidFill>
          <a:ln w="9525">
            <a:noFill/>
            <a:miter lim="800000"/>
            <a:headEnd/>
            <a:tailEnd/>
          </a:ln>
        </p:spPr>
        <p:txBody>
          <a:bodyPr>
            <a:spAutoFit/>
          </a:bodyPr>
          <a:lstStyle/>
          <a:p>
            <a:pPr>
              <a:spcBef>
                <a:spcPct val="50000"/>
              </a:spcBef>
              <a:defRPr/>
            </a:pPr>
            <a:r>
              <a:rPr lang="en-US" sz="3200" b="1" dirty="0">
                <a:effectLst>
                  <a:outerShdw blurRad="38100" dist="38100" dir="2700000" algn="tl">
                    <a:srgbClr val="000000">
                      <a:alpha val="43137"/>
                    </a:srgbClr>
                  </a:outerShdw>
                </a:effectLst>
                <a:latin typeface="Arial" pitchFamily="34" charset="0"/>
                <a:ea typeface="Tahoma" pitchFamily="34" charset="0"/>
                <a:cs typeface="Arial" pitchFamily="34" charset="0"/>
              </a:rPr>
              <a:t>1. I don’t think I’ll ever get over it. How can 	I forgive?</a:t>
            </a:r>
          </a:p>
        </p:txBody>
      </p:sp>
      <p:sp>
        <p:nvSpPr>
          <p:cNvPr id="19460" name="Text Box 4"/>
          <p:cNvSpPr txBox="1">
            <a:spLocks noChangeArrowheads="1"/>
          </p:cNvSpPr>
          <p:nvPr/>
        </p:nvSpPr>
        <p:spPr bwMode="auto">
          <a:xfrm>
            <a:off x="381000" y="1676400"/>
            <a:ext cx="8458200" cy="579438"/>
          </a:xfrm>
          <a:prstGeom prst="rect">
            <a:avLst/>
          </a:prstGeom>
          <a:solidFill>
            <a:schemeClr val="bg1"/>
          </a:solidFill>
          <a:ln w="9525">
            <a:noFill/>
            <a:miter lim="800000"/>
            <a:headEnd/>
            <a:tailEnd/>
          </a:ln>
        </p:spPr>
        <p:txBody>
          <a:bodyPr>
            <a:spAutoFit/>
          </a:bodyPr>
          <a:lstStyle/>
          <a:p>
            <a:pPr>
              <a:spcBef>
                <a:spcPct val="50000"/>
              </a:spcBef>
              <a:defRPr/>
            </a:pPr>
            <a:r>
              <a:rPr lang="en-US" sz="3200" b="1" dirty="0">
                <a:effectLst>
                  <a:outerShdw blurRad="38100" dist="38100" dir="2700000" algn="tl">
                    <a:srgbClr val="000000">
                      <a:alpha val="43137"/>
                    </a:srgbClr>
                  </a:outerShdw>
                </a:effectLst>
                <a:latin typeface="Arial" pitchFamily="34" charset="0"/>
                <a:cs typeface="Arial" pitchFamily="34" charset="0"/>
              </a:rPr>
              <a:t>2. If I forgive, why do I still hurt so much?</a:t>
            </a:r>
          </a:p>
        </p:txBody>
      </p:sp>
      <p:sp>
        <p:nvSpPr>
          <p:cNvPr id="19461" name="Text Box 5"/>
          <p:cNvSpPr txBox="1">
            <a:spLocks noChangeArrowheads="1"/>
          </p:cNvSpPr>
          <p:nvPr/>
        </p:nvSpPr>
        <p:spPr bwMode="auto">
          <a:xfrm>
            <a:off x="381000" y="2514600"/>
            <a:ext cx="8458200" cy="1066800"/>
          </a:xfrm>
          <a:prstGeom prst="rect">
            <a:avLst/>
          </a:prstGeom>
          <a:solidFill>
            <a:srgbClr val="FFFF00"/>
          </a:solidFill>
          <a:ln w="9525">
            <a:noFill/>
            <a:miter lim="800000"/>
            <a:headEnd/>
            <a:tailEnd/>
          </a:ln>
        </p:spPr>
        <p:txBody>
          <a:bodyPr>
            <a:spAutoFit/>
          </a:bodyPr>
          <a:lstStyle/>
          <a:p>
            <a:pPr>
              <a:spcBef>
                <a:spcPct val="50000"/>
              </a:spcBef>
              <a:defRPr/>
            </a:pPr>
            <a:r>
              <a:rPr lang="en-US" sz="3200" b="1" dirty="0">
                <a:effectLst>
                  <a:outerShdw blurRad="38100" dist="38100" dir="2700000" algn="tl">
                    <a:srgbClr val="000000">
                      <a:alpha val="43137"/>
                    </a:srgbClr>
                  </a:outerShdw>
                </a:effectLst>
                <a:latin typeface="Arial" pitchFamily="34" charset="0"/>
                <a:cs typeface="Arial" pitchFamily="34" charset="0"/>
              </a:rPr>
              <a:t>3. If I forgive, do I have to return to the 	same situation?</a:t>
            </a:r>
          </a:p>
        </p:txBody>
      </p:sp>
      <p:sp>
        <p:nvSpPr>
          <p:cNvPr id="19462" name="Text Box 6"/>
          <p:cNvSpPr txBox="1">
            <a:spLocks noChangeArrowheads="1"/>
          </p:cNvSpPr>
          <p:nvPr/>
        </p:nvSpPr>
        <p:spPr bwMode="auto">
          <a:xfrm>
            <a:off x="381000" y="3810000"/>
            <a:ext cx="8458200" cy="1066800"/>
          </a:xfrm>
          <a:prstGeom prst="rect">
            <a:avLst/>
          </a:prstGeom>
          <a:solidFill>
            <a:srgbClr val="FF3399"/>
          </a:solidFill>
          <a:ln w="9525">
            <a:noFill/>
            <a:miter lim="800000"/>
            <a:headEnd/>
            <a:tailEnd/>
          </a:ln>
        </p:spPr>
        <p:txBody>
          <a:bodyPr>
            <a:spAutoFit/>
          </a:bodyPr>
          <a:lstStyle/>
          <a:p>
            <a:pPr>
              <a:spcBef>
                <a:spcPct val="50000"/>
              </a:spcBef>
              <a:defRPr/>
            </a:pPr>
            <a:r>
              <a:rPr lang="en-US" sz="3200" b="1" dirty="0">
                <a:solidFill>
                  <a:schemeClr val="bg1"/>
                </a:solidFill>
                <a:effectLst>
                  <a:outerShdw blurRad="38100" dist="38100" dir="2700000" algn="tl">
                    <a:srgbClr val="000000">
                      <a:alpha val="43137"/>
                    </a:srgbClr>
                  </a:outerShdw>
                </a:effectLst>
                <a:latin typeface="Arial" pitchFamily="34" charset="0"/>
                <a:cs typeface="Arial" pitchFamily="34" charset="0"/>
              </a:rPr>
              <a:t>4. Do I have to forgive someone who 	refuses to say they are sorry?</a:t>
            </a:r>
          </a:p>
        </p:txBody>
      </p:sp>
      <p:sp>
        <p:nvSpPr>
          <p:cNvPr id="19463" name="Text Box 7"/>
          <p:cNvSpPr txBox="1">
            <a:spLocks noChangeArrowheads="1"/>
          </p:cNvSpPr>
          <p:nvPr/>
        </p:nvSpPr>
        <p:spPr bwMode="auto">
          <a:xfrm>
            <a:off x="381000" y="5105400"/>
            <a:ext cx="8458200" cy="1077913"/>
          </a:xfrm>
          <a:prstGeom prst="rect">
            <a:avLst/>
          </a:prstGeom>
          <a:solidFill>
            <a:srgbClr val="33CCFF"/>
          </a:solidFill>
          <a:ln w="9525">
            <a:noFill/>
            <a:miter lim="800000"/>
            <a:headEnd/>
            <a:tailEnd/>
          </a:ln>
        </p:spPr>
        <p:txBody>
          <a:bodyPr>
            <a:spAutoFit/>
          </a:bodyPr>
          <a:lstStyle/>
          <a:p>
            <a:pPr>
              <a:spcBef>
                <a:spcPct val="50000"/>
              </a:spcBef>
              <a:defRPr/>
            </a:pPr>
            <a:r>
              <a:rPr lang="en-US" sz="3200" b="1" dirty="0">
                <a:effectLst>
                  <a:outerShdw blurRad="38100" dist="38100" dir="2700000" algn="tl">
                    <a:srgbClr val="000000">
                      <a:alpha val="43137"/>
                    </a:srgbClr>
                  </a:outerShdw>
                </a:effectLst>
                <a:latin typeface="Arial" pitchFamily="34" charset="0"/>
                <a:cs typeface="Arial" pitchFamily="34" charset="0"/>
              </a:rPr>
              <a:t>5. If my mate is unfaithful, my options are 	to divorce or forgive. Right?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 calcmode="lin" valueType="num">
                                      <p:cBhvr additive="base">
                                        <p:cTn id="7" dur="500" fill="hold"/>
                                        <p:tgtEl>
                                          <p:spTgt spid="19459"/>
                                        </p:tgtEl>
                                        <p:attrNameLst>
                                          <p:attrName>ppt_x</p:attrName>
                                        </p:attrNameLst>
                                      </p:cBhvr>
                                      <p:tavLst>
                                        <p:tav tm="0">
                                          <p:val>
                                            <p:strVal val="#ppt_x"/>
                                          </p:val>
                                        </p:tav>
                                        <p:tav tm="100000">
                                          <p:val>
                                            <p:strVal val="#ppt_x"/>
                                          </p:val>
                                        </p:tav>
                                      </p:tavLst>
                                    </p:anim>
                                    <p:anim calcmode="lin" valueType="num">
                                      <p:cBhvr additive="base">
                                        <p:cTn id="8" dur="500" fill="hold"/>
                                        <p:tgtEl>
                                          <p:spTgt spid="1945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60"/>
                                        </p:tgtEl>
                                        <p:attrNameLst>
                                          <p:attrName>style.visibility</p:attrName>
                                        </p:attrNameLst>
                                      </p:cBhvr>
                                      <p:to>
                                        <p:strVal val="visible"/>
                                      </p:to>
                                    </p:set>
                                    <p:anim calcmode="lin" valueType="num">
                                      <p:cBhvr additive="base">
                                        <p:cTn id="13" dur="500" fill="hold"/>
                                        <p:tgtEl>
                                          <p:spTgt spid="19460"/>
                                        </p:tgtEl>
                                        <p:attrNameLst>
                                          <p:attrName>ppt_x</p:attrName>
                                        </p:attrNameLst>
                                      </p:cBhvr>
                                      <p:tavLst>
                                        <p:tav tm="0">
                                          <p:val>
                                            <p:strVal val="#ppt_x"/>
                                          </p:val>
                                        </p:tav>
                                        <p:tav tm="100000">
                                          <p:val>
                                            <p:strVal val="#ppt_x"/>
                                          </p:val>
                                        </p:tav>
                                      </p:tavLst>
                                    </p:anim>
                                    <p:anim calcmode="lin" valueType="num">
                                      <p:cBhvr additive="base">
                                        <p:cTn id="14" dur="500" fill="hold"/>
                                        <p:tgtEl>
                                          <p:spTgt spid="1946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61"/>
                                        </p:tgtEl>
                                        <p:attrNameLst>
                                          <p:attrName>style.visibility</p:attrName>
                                        </p:attrNameLst>
                                      </p:cBhvr>
                                      <p:to>
                                        <p:strVal val="visible"/>
                                      </p:to>
                                    </p:set>
                                    <p:anim calcmode="lin" valueType="num">
                                      <p:cBhvr additive="base">
                                        <p:cTn id="19" dur="500" fill="hold"/>
                                        <p:tgtEl>
                                          <p:spTgt spid="19461"/>
                                        </p:tgtEl>
                                        <p:attrNameLst>
                                          <p:attrName>ppt_x</p:attrName>
                                        </p:attrNameLst>
                                      </p:cBhvr>
                                      <p:tavLst>
                                        <p:tav tm="0">
                                          <p:val>
                                            <p:strVal val="#ppt_x"/>
                                          </p:val>
                                        </p:tav>
                                        <p:tav tm="100000">
                                          <p:val>
                                            <p:strVal val="#ppt_x"/>
                                          </p:val>
                                        </p:tav>
                                      </p:tavLst>
                                    </p:anim>
                                    <p:anim calcmode="lin" valueType="num">
                                      <p:cBhvr additive="base">
                                        <p:cTn id="20" dur="500" fill="hold"/>
                                        <p:tgtEl>
                                          <p:spTgt spid="1946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62"/>
                                        </p:tgtEl>
                                        <p:attrNameLst>
                                          <p:attrName>style.visibility</p:attrName>
                                        </p:attrNameLst>
                                      </p:cBhvr>
                                      <p:to>
                                        <p:strVal val="visible"/>
                                      </p:to>
                                    </p:set>
                                    <p:anim calcmode="lin" valueType="num">
                                      <p:cBhvr additive="base">
                                        <p:cTn id="25" dur="500" fill="hold"/>
                                        <p:tgtEl>
                                          <p:spTgt spid="19462"/>
                                        </p:tgtEl>
                                        <p:attrNameLst>
                                          <p:attrName>ppt_x</p:attrName>
                                        </p:attrNameLst>
                                      </p:cBhvr>
                                      <p:tavLst>
                                        <p:tav tm="0">
                                          <p:val>
                                            <p:strVal val="#ppt_x"/>
                                          </p:val>
                                        </p:tav>
                                        <p:tav tm="100000">
                                          <p:val>
                                            <p:strVal val="#ppt_x"/>
                                          </p:val>
                                        </p:tav>
                                      </p:tavLst>
                                    </p:anim>
                                    <p:anim calcmode="lin" valueType="num">
                                      <p:cBhvr additive="base">
                                        <p:cTn id="26" dur="500" fill="hold"/>
                                        <p:tgtEl>
                                          <p:spTgt spid="1946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63"/>
                                        </p:tgtEl>
                                        <p:attrNameLst>
                                          <p:attrName>style.visibility</p:attrName>
                                        </p:attrNameLst>
                                      </p:cBhvr>
                                      <p:to>
                                        <p:strVal val="visible"/>
                                      </p:to>
                                    </p:set>
                                    <p:anim calcmode="lin" valueType="num">
                                      <p:cBhvr additive="base">
                                        <p:cTn id="31" dur="500" fill="hold"/>
                                        <p:tgtEl>
                                          <p:spTgt spid="19463"/>
                                        </p:tgtEl>
                                        <p:attrNameLst>
                                          <p:attrName>ppt_x</p:attrName>
                                        </p:attrNameLst>
                                      </p:cBhvr>
                                      <p:tavLst>
                                        <p:tav tm="0">
                                          <p:val>
                                            <p:strVal val="#ppt_x"/>
                                          </p:val>
                                        </p:tav>
                                        <p:tav tm="100000">
                                          <p:val>
                                            <p:strVal val="#ppt_x"/>
                                          </p:val>
                                        </p:tav>
                                      </p:tavLst>
                                    </p:anim>
                                    <p:anim calcmode="lin" valueType="num">
                                      <p:cBhvr additive="base">
                                        <p:cTn id="32" dur="500" fill="hold"/>
                                        <p:tgtEl>
                                          <p:spTgt spid="194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autoUpdateAnimBg="0"/>
      <p:bldP spid="19460" grpId="0" animBg="1" autoUpdateAnimBg="0"/>
      <p:bldP spid="19461" grpId="0" animBg="1" autoUpdateAnimBg="0"/>
      <p:bldP spid="19462" grpId="0" animBg="1" autoUpdateAnimBg="0"/>
      <p:bldP spid="19463"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D:\Multimedia\A_Original\041_A_ThemeDrop.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6387" name="Text Box 2"/>
          <p:cNvSpPr txBox="1">
            <a:spLocks noChangeArrowheads="1"/>
          </p:cNvSpPr>
          <p:nvPr/>
        </p:nvSpPr>
        <p:spPr bwMode="auto">
          <a:xfrm rot="20690329">
            <a:off x="625475" y="2690813"/>
            <a:ext cx="7629525" cy="2062162"/>
          </a:xfrm>
          <a:prstGeom prst="rect">
            <a:avLst/>
          </a:prstGeom>
          <a:noFill/>
          <a:ln w="9525">
            <a:noFill/>
            <a:miter lim="800000"/>
            <a:headEnd/>
            <a:tailEnd/>
          </a:ln>
        </p:spPr>
        <p:txBody>
          <a:bodyPr>
            <a:spAutoFit/>
          </a:bodyPr>
          <a:lstStyle/>
          <a:p>
            <a:pPr>
              <a:spcBef>
                <a:spcPct val="50000"/>
              </a:spcBef>
              <a:defRPr/>
            </a:pPr>
            <a:r>
              <a:rPr lang="en-US" sz="3200" b="1" dirty="0">
                <a:effectLst>
                  <a:outerShdw blurRad="38100" dist="38100" dir="2700000" algn="tl">
                    <a:srgbClr val="000000">
                      <a:alpha val="43137"/>
                    </a:srgbClr>
                  </a:outerShdw>
                </a:effectLst>
                <a:latin typeface="Arial" pitchFamily="34" charset="0"/>
                <a:cs typeface="Arial" pitchFamily="34" charset="0"/>
              </a:rPr>
              <a:t>6. What if the person is unaware that 	they have hurt you; unmoved that 	they hurt you; or unwilling to 	admit that they have hurt you?</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104_A_JuiceDrop"/>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rot="20914426">
            <a:off x="149225" y="304800"/>
            <a:ext cx="8305800" cy="1570038"/>
          </a:xfrm>
          <a:prstGeom prst="rect">
            <a:avLst/>
          </a:prstGeom>
          <a:noFill/>
        </p:spPr>
        <p:txBody>
          <a:bodyPr>
            <a:spAutoFit/>
          </a:bodyPr>
          <a:lstStyle/>
          <a:p>
            <a:pPr algn="ctr" fontAlgn="auto">
              <a:spcBef>
                <a:spcPts val="0"/>
              </a:spcBef>
              <a:spcAft>
                <a:spcPts val="0"/>
              </a:spcAft>
              <a:defRPr/>
            </a:pPr>
            <a:r>
              <a:rPr lang="en-US" sz="9600" dirty="0">
                <a:solidFill>
                  <a:schemeClr val="bg1"/>
                </a:solidFill>
                <a:effectLst>
                  <a:outerShdw blurRad="38100" dist="38100" dir="2700000" algn="tl">
                    <a:srgbClr val="000000">
                      <a:alpha val="43137"/>
                    </a:srgbClr>
                  </a:outerShdw>
                </a:effectLst>
                <a:latin typeface="CASMIRA" pitchFamily="2" charset="2"/>
                <a:cs typeface="+mn-cs"/>
              </a:rPr>
              <a:t>I Still Remember</a:t>
            </a:r>
          </a:p>
        </p:txBody>
      </p:sp>
      <p:pic>
        <p:nvPicPr>
          <p:cNvPr id="7172" name="Picture 2" descr="Can You Forgive Your Husband for Cheating?">
            <a:hlinkClick r:id="rId3"/>
          </p:cNvPr>
          <p:cNvPicPr>
            <a:picLocks noChangeAspect="1" noChangeArrowheads="1"/>
          </p:cNvPicPr>
          <p:nvPr/>
        </p:nvPicPr>
        <p:blipFill>
          <a:blip r:embed="rId4" cstate="print"/>
          <a:srcRect/>
          <a:stretch>
            <a:fillRect/>
          </a:stretch>
        </p:blipFill>
        <p:spPr bwMode="auto">
          <a:xfrm>
            <a:off x="2971800" y="1981200"/>
            <a:ext cx="4546600" cy="3409950"/>
          </a:xfrm>
          <a:prstGeom prst="rect">
            <a:avLst/>
          </a:prstGeom>
          <a:noFill/>
          <a:ln w="9525">
            <a:noFill/>
            <a:miter lim="800000"/>
            <a:headEnd/>
            <a:tailEnd/>
          </a:ln>
        </p:spPr>
      </p:pic>
    </p:spTree>
  </p:cSld>
  <p:clrMapOvr>
    <a:masterClrMapping/>
  </p:clrMapOvr>
  <p:transition spd="slow">
    <p:dissolv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430</TotalTime>
  <Words>897</Words>
  <Application>Microsoft Office PowerPoint</Application>
  <PresentationFormat>On-screen Show (4:3)</PresentationFormat>
  <Paragraphs>87</Paragraphs>
  <Slides>34</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1 FatBoy DNA</vt:lpstr>
      <vt:lpstr>Maiandra GD</vt:lpstr>
      <vt:lpstr>Tahoma</vt:lpstr>
      <vt:lpstr>Cooper Black</vt:lpstr>
      <vt:lpstr>Calibri</vt:lpstr>
      <vt:lpstr>AcidDreamer</vt:lpstr>
      <vt:lpstr>BlindMelon</vt:lpstr>
      <vt:lpstr>CASMIRA</vt:lpstr>
      <vt:lpstr>African</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Marla</dc:creator>
  <cp:lastModifiedBy>OlsenParkLaptop</cp:lastModifiedBy>
  <cp:revision>102</cp:revision>
  <dcterms:created xsi:type="dcterms:W3CDTF">2009-08-21T13:55:15Z</dcterms:created>
  <dcterms:modified xsi:type="dcterms:W3CDTF">2011-04-16T04:24:10Z</dcterms:modified>
</cp:coreProperties>
</file>