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345" r:id="rId2"/>
    <p:sldId id="346" r:id="rId3"/>
    <p:sldId id="257" r:id="rId4"/>
    <p:sldId id="344" r:id="rId5"/>
    <p:sldId id="259" r:id="rId6"/>
    <p:sldId id="263" r:id="rId7"/>
    <p:sldId id="264" r:id="rId8"/>
    <p:sldId id="265" r:id="rId9"/>
    <p:sldId id="266" r:id="rId10"/>
    <p:sldId id="267" r:id="rId11"/>
    <p:sldId id="269" r:id="rId12"/>
    <p:sldId id="270" r:id="rId13"/>
    <p:sldId id="271" r:id="rId14"/>
    <p:sldId id="339" r:id="rId15"/>
    <p:sldId id="340" r:id="rId16"/>
    <p:sldId id="272" r:id="rId17"/>
    <p:sldId id="273" r:id="rId18"/>
    <p:sldId id="274" r:id="rId19"/>
    <p:sldId id="275" r:id="rId20"/>
    <p:sldId id="276" r:id="rId21"/>
    <p:sldId id="321" r:id="rId22"/>
    <p:sldId id="347" r:id="rId23"/>
    <p:sldId id="348" r:id="rId24"/>
    <p:sldId id="349" r:id="rId25"/>
    <p:sldId id="322" r:id="rId26"/>
    <p:sldId id="323" r:id="rId27"/>
    <p:sldId id="324" r:id="rId28"/>
    <p:sldId id="325" r:id="rId29"/>
    <p:sldId id="291" r:id="rId30"/>
    <p:sldId id="292" r:id="rId31"/>
    <p:sldId id="326" r:id="rId32"/>
    <p:sldId id="294" r:id="rId33"/>
    <p:sldId id="299" r:id="rId34"/>
    <p:sldId id="300" r:id="rId35"/>
    <p:sldId id="301" r:id="rId36"/>
    <p:sldId id="302" r:id="rId37"/>
    <p:sldId id="327" r:id="rId38"/>
    <p:sldId id="329" r:id="rId39"/>
    <p:sldId id="330" r:id="rId40"/>
    <p:sldId id="331" r:id="rId41"/>
    <p:sldId id="333" r:id="rId42"/>
    <p:sldId id="309" r:id="rId43"/>
    <p:sldId id="310" r:id="rId44"/>
    <p:sldId id="334" r:id="rId45"/>
    <p:sldId id="335" r:id="rId46"/>
    <p:sldId id="315" r:id="rId47"/>
    <p:sldId id="336" r:id="rId48"/>
    <p:sldId id="337" r:id="rId49"/>
    <p:sldId id="350" r:id="rId50"/>
  </p:sldIdLst>
  <p:sldSz cx="9144000" cy="6858000" type="screen4x3"/>
  <p:notesSz cx="6858000" cy="9144000"/>
  <p:embeddedFontLst>
    <p:embeddedFont>
      <p:font typeface="Noir-et-Blanc"/>
      <p:regular r:id="rId52"/>
    </p:embeddedFont>
    <p:embeddedFont>
      <p:font typeface="Maiandra GD" charset="0"/>
      <p:regular r:id="rId53"/>
      <p:bold r:id="rId54"/>
      <p:italic r:id="rId55"/>
    </p:embeddedFont>
    <p:embeddedFont>
      <p:font typeface="Tahoma" pitchFamily="34" charset="0"/>
      <p:regular r:id="rId56"/>
      <p:bold r:id="rId57"/>
    </p:embeddedFont>
  </p:embeddedFontLst>
  <p:defaultTextStyle>
    <a:defPPr>
      <a:defRPr lang="en-US"/>
    </a:defPPr>
    <a:lvl1pPr algn="l" rtl="0" fontAlgn="base">
      <a:spcBef>
        <a:spcPct val="0"/>
      </a:spcBef>
      <a:spcAft>
        <a:spcPct val="0"/>
      </a:spcAft>
      <a:defRPr sz="3200" b="1" kern="1200">
        <a:solidFill>
          <a:schemeClr val="tx1"/>
        </a:solidFill>
        <a:latin typeface="Tahoma" pitchFamily="34" charset="0"/>
        <a:ea typeface="+mn-ea"/>
        <a:cs typeface="+mn-cs"/>
      </a:defRPr>
    </a:lvl1pPr>
    <a:lvl2pPr marL="457200" algn="l" rtl="0" fontAlgn="base">
      <a:spcBef>
        <a:spcPct val="0"/>
      </a:spcBef>
      <a:spcAft>
        <a:spcPct val="0"/>
      </a:spcAft>
      <a:defRPr sz="3200" b="1" kern="1200">
        <a:solidFill>
          <a:schemeClr val="tx1"/>
        </a:solidFill>
        <a:latin typeface="Tahoma" pitchFamily="34" charset="0"/>
        <a:ea typeface="+mn-ea"/>
        <a:cs typeface="+mn-cs"/>
      </a:defRPr>
    </a:lvl2pPr>
    <a:lvl3pPr marL="914400" algn="l" rtl="0" fontAlgn="base">
      <a:spcBef>
        <a:spcPct val="0"/>
      </a:spcBef>
      <a:spcAft>
        <a:spcPct val="0"/>
      </a:spcAft>
      <a:defRPr sz="3200" b="1" kern="1200">
        <a:solidFill>
          <a:schemeClr val="tx1"/>
        </a:solidFill>
        <a:latin typeface="Tahoma" pitchFamily="34" charset="0"/>
        <a:ea typeface="+mn-ea"/>
        <a:cs typeface="+mn-cs"/>
      </a:defRPr>
    </a:lvl3pPr>
    <a:lvl4pPr marL="1371600" algn="l" rtl="0" fontAlgn="base">
      <a:spcBef>
        <a:spcPct val="0"/>
      </a:spcBef>
      <a:spcAft>
        <a:spcPct val="0"/>
      </a:spcAft>
      <a:defRPr sz="3200" b="1" kern="1200">
        <a:solidFill>
          <a:schemeClr val="tx1"/>
        </a:solidFill>
        <a:latin typeface="Tahoma" pitchFamily="34" charset="0"/>
        <a:ea typeface="+mn-ea"/>
        <a:cs typeface="+mn-cs"/>
      </a:defRPr>
    </a:lvl4pPr>
    <a:lvl5pPr marL="1828800" algn="l" rtl="0" fontAlgn="base">
      <a:spcBef>
        <a:spcPct val="0"/>
      </a:spcBef>
      <a:spcAft>
        <a:spcPct val="0"/>
      </a:spcAft>
      <a:defRPr sz="3200" b="1" kern="1200">
        <a:solidFill>
          <a:schemeClr val="tx1"/>
        </a:solidFill>
        <a:latin typeface="Tahoma" pitchFamily="34" charset="0"/>
        <a:ea typeface="+mn-ea"/>
        <a:cs typeface="+mn-cs"/>
      </a:defRPr>
    </a:lvl5pPr>
    <a:lvl6pPr marL="2286000" algn="l" defTabSz="914400" rtl="0" eaLnBrk="1" latinLnBrk="0" hangingPunct="1">
      <a:defRPr sz="3200" b="1" kern="1200">
        <a:solidFill>
          <a:schemeClr val="tx1"/>
        </a:solidFill>
        <a:latin typeface="Tahoma" pitchFamily="34" charset="0"/>
        <a:ea typeface="+mn-ea"/>
        <a:cs typeface="+mn-cs"/>
      </a:defRPr>
    </a:lvl6pPr>
    <a:lvl7pPr marL="2743200" algn="l" defTabSz="914400" rtl="0" eaLnBrk="1" latinLnBrk="0" hangingPunct="1">
      <a:defRPr sz="3200" b="1" kern="1200">
        <a:solidFill>
          <a:schemeClr val="tx1"/>
        </a:solidFill>
        <a:latin typeface="Tahoma" pitchFamily="34" charset="0"/>
        <a:ea typeface="+mn-ea"/>
        <a:cs typeface="+mn-cs"/>
      </a:defRPr>
    </a:lvl7pPr>
    <a:lvl8pPr marL="3200400" algn="l" defTabSz="914400" rtl="0" eaLnBrk="1" latinLnBrk="0" hangingPunct="1">
      <a:defRPr sz="3200" b="1" kern="1200">
        <a:solidFill>
          <a:schemeClr val="tx1"/>
        </a:solidFill>
        <a:latin typeface="Tahoma" pitchFamily="34" charset="0"/>
        <a:ea typeface="+mn-ea"/>
        <a:cs typeface="+mn-cs"/>
      </a:defRPr>
    </a:lvl8pPr>
    <a:lvl9pPr marL="3657600" algn="l" defTabSz="914400" rtl="0" eaLnBrk="1" latinLnBrk="0" hangingPunct="1">
      <a:defRPr sz="32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FF"/>
    <a:srgbClr val="66FFFF"/>
    <a:srgbClr val="FF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1" autoAdjust="0"/>
    <p:restoredTop sz="94660"/>
  </p:normalViewPr>
  <p:slideViewPr>
    <p:cSldViewPr>
      <p:cViewPr varScale="1">
        <p:scale>
          <a:sx n="65" d="100"/>
          <a:sy n="65" d="100"/>
        </p:scale>
        <p:origin x="-12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3"/>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AD7BEF0C-9623-41ED-8A07-C027B61E15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0918421C-4354-4692-867C-5DB3455947F9}"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55E05F90-F409-475C-A1BF-F4CBC5AEEDB9}" type="slidenum">
              <a:rPr lang="en-US" smtClean="0"/>
              <a:pPr/>
              <a:t>15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7BEF0C-9623-41ED-8A07-C027B61E1521}"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44F06C-3885-46D6-824E-A1F51E661A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55884-1536-499E-BBE2-5D421589AB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524AA-A835-45B4-91E6-31DB2CE55B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F36AF1-53C4-4352-9A1A-5D98B28CAB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2DAC4A-52C6-454C-87AE-A0892CB423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68AF3-0AFC-497B-BF00-49B7D0B5C4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EDE018-656B-4004-932D-A4FB274516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82CABB-DB2D-4537-96C4-49FF63C191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52024B-4376-41BE-BF26-3153396093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3C99BF-A852-4BBF-966E-83F4977EE35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622BFD-4911-45B3-9E41-E40EB7CCE1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67DBE2D2-A308-4011-8F06-F45A8DC0CD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www.sodahead.com/entertainment/new-mj-song-best-posthumous-collaboration-of-all-time/question-1336467/"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blog.pappastax.com/wp-content/uploads/2010/06/beatles.jp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flickr.com/photos/bcanna/1247658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nicklodeon.files.wordpress.com/2010/08/selfish.gif"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7.xml.rels><?xml version="1.0" encoding="UTF-8" standalone="yes"?>
<Relationships xmlns="http://schemas.openxmlformats.org/package/2006/relationships"><Relationship Id="rId3" Type="http://schemas.openxmlformats.org/officeDocument/2006/relationships/hyperlink" Target="http://rds.yahoo.com/_ylt=A0WTb_goPbJKIXUAfdujzbkF/SIG=121r8hm50/EXP=1253281448/**http:/cordis.europa.eu/esprit/icons/tree.jpg"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richardwiseman.files.wordpress.com/2009/10/bible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ednesdaymartin.com/blog/wp-content/uploads/2010/03/holding-hands.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richardwiseman.files.wordpress.com/2009/10/bible2.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richardwiseman.files.wordpress.com/2009/10/bible2.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richardwiseman.files.wordpress.com/2009/10/bible2.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richardwiseman.files.wordpress.com/2009/10/bible2.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n.com/liliving/files/2008/10/unity.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elchsasljuice.files.wordpress.com/2010/06/unity-group-of-people-working-together-thumb7235478.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ologames.it/wp-content/uploads/2008/10/the_beatles.jpg">
            <a:hlinkClick r:id="rId2"/>
          </p:cNvPr>
          <p:cNvPicPr>
            <a:picLocks noChangeAspect="1" noChangeArrowheads="1"/>
          </p:cNvPicPr>
          <p:nvPr/>
        </p:nvPicPr>
        <p:blipFill>
          <a:blip r:embed="rId3" cstate="print"/>
          <a:srcRect/>
          <a:stretch>
            <a:fillRect/>
          </a:stretch>
        </p:blipFill>
        <p:spPr bwMode="auto">
          <a:xfrm>
            <a:off x="2895600" y="0"/>
            <a:ext cx="4876800" cy="6898106"/>
          </a:xfrm>
          <a:prstGeom prst="rect">
            <a:avLst/>
          </a:prstGeom>
          <a:noFill/>
        </p:spPr>
      </p:pic>
      <p:pic>
        <p:nvPicPr>
          <p:cNvPr id="2052" name="Picture 4" descr="http://horrorshowtunez.files.wordpress.com/2010/11/beatles.jpg?w=640&amp;h=480"/>
          <p:cNvPicPr>
            <a:picLocks noChangeAspect="1" noChangeArrowheads="1"/>
          </p:cNvPicPr>
          <p:nvPr/>
        </p:nvPicPr>
        <p:blipFill>
          <a:blip r:embed="rId4" cstate="print"/>
          <a:srcRect/>
          <a:stretch>
            <a:fillRect/>
          </a:stretch>
        </p:blipFill>
        <p:spPr bwMode="auto">
          <a:xfrm>
            <a:off x="381000" y="76200"/>
            <a:ext cx="2133600" cy="1600200"/>
          </a:xfrm>
          <a:prstGeom prst="ellipse">
            <a:avLst/>
          </a:prstGeom>
          <a:ln>
            <a:noFill/>
          </a:ln>
          <a:effectLst>
            <a:softEdge rad="112500"/>
          </a:effectLst>
        </p:spPr>
      </p:pic>
      <p:pic>
        <p:nvPicPr>
          <p:cNvPr id="2054" name="Picture 6" descr="http://blog.pappastax.com/wp-content/uploads/2010/06/beatles.jpg">
            <a:hlinkClick r:id="rId5"/>
          </p:cNvPr>
          <p:cNvPicPr>
            <a:picLocks noChangeAspect="1" noChangeArrowheads="1"/>
          </p:cNvPicPr>
          <p:nvPr/>
        </p:nvPicPr>
        <p:blipFill>
          <a:blip r:embed="rId6" cstate="print"/>
          <a:srcRect/>
          <a:stretch>
            <a:fillRect/>
          </a:stretch>
        </p:blipFill>
        <p:spPr bwMode="auto">
          <a:xfrm>
            <a:off x="344515" y="1828800"/>
            <a:ext cx="2246285" cy="2238376"/>
          </a:xfrm>
          <a:prstGeom prst="rect">
            <a:avLst/>
          </a:prstGeom>
          <a:noFill/>
        </p:spPr>
      </p:pic>
      <p:pic>
        <p:nvPicPr>
          <p:cNvPr id="2056" name="Picture 8" descr="beatles-abbeyroad"/>
          <p:cNvPicPr>
            <a:picLocks noChangeAspect="1" noChangeArrowheads="1"/>
          </p:cNvPicPr>
          <p:nvPr/>
        </p:nvPicPr>
        <p:blipFill>
          <a:blip r:embed="rId7" cstate="print"/>
          <a:srcRect/>
          <a:stretch>
            <a:fillRect/>
          </a:stretch>
        </p:blipFill>
        <p:spPr bwMode="auto">
          <a:xfrm>
            <a:off x="304800" y="4114800"/>
            <a:ext cx="2286000" cy="2286001"/>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8200" y="228600"/>
            <a:ext cx="4495800" cy="6494085"/>
          </a:xfrm>
          <a:prstGeom prst="rect">
            <a:avLst/>
          </a:prstGeom>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Acts 6:1 </a:t>
            </a:r>
          </a:p>
          <a:p>
            <a:pPr>
              <a:defRPr/>
            </a:pPr>
            <a:r>
              <a:rPr lang="en-US" dirty="0">
                <a:effectLst>
                  <a:outerShdw blurRad="38100" dist="38100" dir="2700000" algn="tl">
                    <a:srgbClr val="000000">
                      <a:alpha val="43137"/>
                    </a:srgbClr>
                  </a:outerShdw>
                </a:effectLst>
                <a:latin typeface="Maiandra GD" pitchFamily="34" charset="0"/>
              </a:rPr>
              <a:t> Now at this time while the disciples were increasing in number, </a:t>
            </a:r>
            <a:r>
              <a:rPr lang="en-US" dirty="0">
                <a:solidFill>
                  <a:srgbClr val="FF0000"/>
                </a:solidFill>
                <a:effectLst>
                  <a:outerShdw blurRad="38100" dist="38100" dir="2700000" algn="tl">
                    <a:srgbClr val="000000">
                      <a:alpha val="43137"/>
                    </a:srgbClr>
                  </a:outerShdw>
                </a:effectLst>
                <a:latin typeface="Maiandra GD" pitchFamily="34" charset="0"/>
              </a:rPr>
              <a:t>a complaint arose </a:t>
            </a:r>
            <a:r>
              <a:rPr lang="en-US" dirty="0">
                <a:effectLst>
                  <a:outerShdw blurRad="38100" dist="38100" dir="2700000" algn="tl">
                    <a:srgbClr val="000000">
                      <a:alpha val="43137"/>
                    </a:srgbClr>
                  </a:outerShdw>
                </a:effectLst>
                <a:latin typeface="Maiandra GD" pitchFamily="34" charset="0"/>
              </a:rPr>
              <a:t>on the part of the Hellenistic Jews against the native Hebrews, because their widows were being overlooked in the daily serving of food. </a:t>
            </a:r>
          </a:p>
        </p:txBody>
      </p:sp>
      <p:pic>
        <p:nvPicPr>
          <p:cNvPr id="4" name="Picture 3" descr="124765830_20f7128c2e">
            <a:hlinkClick r:id="rId2" tooltip="photo sharing"/>
          </p:cNvPr>
          <p:cNvPicPr>
            <a:picLocks noChangeAspect="1" noChangeArrowheads="1"/>
          </p:cNvPicPr>
          <p:nvPr/>
        </p:nvPicPr>
        <p:blipFill>
          <a:blip r:embed="rId3" cstate="print"/>
          <a:srcRect/>
          <a:stretch>
            <a:fillRect/>
          </a:stretch>
        </p:blipFill>
        <p:spPr bwMode="auto">
          <a:xfrm>
            <a:off x="1" y="0"/>
            <a:ext cx="4572000" cy="6858000"/>
          </a:xfrm>
          <a:prstGeom prst="rect">
            <a:avLst/>
          </a:prstGeom>
          <a:noFill/>
          <a:ln w="9525">
            <a:noFill/>
            <a:miter lim="800000"/>
            <a:headEnd/>
            <a:tailEnd/>
          </a:ln>
        </p:spPr>
      </p:pic>
      <p:sp>
        <p:nvSpPr>
          <p:cNvPr id="15362" name="TextBox 3"/>
          <p:cNvSpPr txBox="1">
            <a:spLocks noChangeArrowheads="1"/>
          </p:cNvSpPr>
          <p:nvPr/>
        </p:nvSpPr>
        <p:spPr bwMode="auto">
          <a:xfrm>
            <a:off x="-76200" y="0"/>
            <a:ext cx="7924800" cy="584200"/>
          </a:xfrm>
          <a:prstGeom prst="rect">
            <a:avLst/>
          </a:prstGeom>
          <a:noFill/>
          <a:ln w="9525">
            <a:noFill/>
            <a:miter lim="800000"/>
            <a:headEnd/>
            <a:tailEnd/>
          </a:ln>
        </p:spPr>
        <p:txBody>
          <a:bodyPr>
            <a:spAutoFit/>
          </a:bodyPr>
          <a:lstStyle/>
          <a:p>
            <a:r>
              <a:rPr lang="en-US" u="sng" dirty="0">
                <a:solidFill>
                  <a:schemeClr val="bg1"/>
                </a:solidFill>
                <a:effectLst>
                  <a:outerShdw blurRad="38100" dist="38100" dir="2700000" algn="tl">
                    <a:srgbClr val="000000">
                      <a:alpha val="43137"/>
                    </a:srgbClr>
                  </a:outerShdw>
                </a:effectLst>
              </a:rPr>
              <a:t>It doesn’t just happen</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52400" y="152400"/>
            <a:ext cx="8839200" cy="6477000"/>
          </a:xfrm>
          <a:prstGeom prst="rect">
            <a:avLst/>
          </a:prstGeom>
          <a:solidFill>
            <a:schemeClr val="bg1"/>
          </a:solid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Acts 15:36-39  After some days Paul said to Barnabas, "Let us return and visit the brethren in every city in which we proclaimed the word of the Lord, and see how they are."  Barnabas wanted to take John, called Mark, along with them also. But Paul kept insisting that they should not take him along who had deserted them in </a:t>
            </a:r>
            <a:r>
              <a:rPr lang="en-US" dirty="0" err="1">
                <a:effectLst>
                  <a:outerShdw blurRad="38100" dist="38100" dir="2700000" algn="tl">
                    <a:srgbClr val="000000">
                      <a:alpha val="43137"/>
                    </a:srgbClr>
                  </a:outerShdw>
                </a:effectLst>
                <a:latin typeface="Maiandra GD" pitchFamily="34" charset="0"/>
              </a:rPr>
              <a:t>Pamphylia</a:t>
            </a:r>
            <a:r>
              <a:rPr lang="en-US" dirty="0">
                <a:effectLst>
                  <a:outerShdw blurRad="38100" dist="38100" dir="2700000" algn="tl">
                    <a:srgbClr val="000000">
                      <a:alpha val="43137"/>
                    </a:srgbClr>
                  </a:outerShdw>
                </a:effectLst>
                <a:latin typeface="Maiandra GD" pitchFamily="34" charset="0"/>
              </a:rPr>
              <a:t> and had not gone with them to the work.  And </a:t>
            </a:r>
            <a:r>
              <a:rPr lang="en-US" dirty="0">
                <a:solidFill>
                  <a:srgbClr val="FF0000"/>
                </a:solidFill>
                <a:effectLst>
                  <a:outerShdw blurRad="38100" dist="38100" dir="2700000" algn="tl">
                    <a:srgbClr val="000000">
                      <a:alpha val="43137"/>
                    </a:srgbClr>
                  </a:outerShdw>
                </a:effectLst>
                <a:latin typeface="Maiandra GD" pitchFamily="34" charset="0"/>
              </a:rPr>
              <a:t>there occurred such a sharp disagreement </a:t>
            </a:r>
            <a:r>
              <a:rPr lang="en-US" dirty="0">
                <a:effectLst>
                  <a:outerShdw blurRad="38100" dist="38100" dir="2700000" algn="tl">
                    <a:srgbClr val="000000">
                      <a:alpha val="43137"/>
                    </a:srgbClr>
                  </a:outerShdw>
                </a:effectLst>
                <a:latin typeface="Maiandra GD" pitchFamily="34" charset="0"/>
              </a:rPr>
              <a:t>that they separated from one another, and Barnabas took Mark with him and sailed away to Cyprus. </a:t>
            </a: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9" descr="09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6" name="TextBox 3"/>
          <p:cNvSpPr txBox="1">
            <a:spLocks noChangeArrowheads="1"/>
          </p:cNvSpPr>
          <p:nvPr/>
        </p:nvSpPr>
        <p:spPr bwMode="auto">
          <a:xfrm>
            <a:off x="1752600" y="1447800"/>
            <a:ext cx="7162800" cy="1570038"/>
          </a:xfrm>
          <a:prstGeom prst="rect">
            <a:avLst/>
          </a:prstGeom>
          <a:noFill/>
          <a:ln w="9525">
            <a:noFill/>
            <a:miter lim="800000"/>
            <a:headEnd/>
            <a:tailEnd/>
          </a:ln>
        </p:spPr>
        <p:txBody>
          <a:bodyPr wrap="square">
            <a:spAutoFit/>
          </a:bodyPr>
          <a:lstStyle/>
          <a:p>
            <a:pPr>
              <a:defRPr/>
            </a:pPr>
            <a:r>
              <a:rPr lang="en-US" dirty="0">
                <a:solidFill>
                  <a:schemeClr val="bg1"/>
                </a:solidFill>
                <a:effectLst>
                  <a:outerShdw blurRad="38100" dist="38100" dir="2700000" algn="tl">
                    <a:srgbClr val="000000">
                      <a:alpha val="43137"/>
                    </a:srgbClr>
                  </a:outerShdw>
                </a:effectLst>
                <a:latin typeface="Maiandra GD" pitchFamily="34" charset="0"/>
              </a:rPr>
              <a:t>Philippians 4:2 </a:t>
            </a:r>
          </a:p>
          <a:p>
            <a:pPr>
              <a:defRPr/>
            </a:pPr>
            <a:r>
              <a:rPr lang="en-US" dirty="0">
                <a:solidFill>
                  <a:schemeClr val="bg1"/>
                </a:solidFill>
                <a:effectLst>
                  <a:outerShdw blurRad="38100" dist="38100" dir="2700000" algn="tl">
                    <a:srgbClr val="000000">
                      <a:alpha val="43137"/>
                    </a:srgbClr>
                  </a:outerShdw>
                </a:effectLst>
                <a:latin typeface="Maiandra GD" pitchFamily="34" charset="0"/>
              </a:rPr>
              <a:t> I urge </a:t>
            </a:r>
            <a:r>
              <a:rPr lang="en-US" dirty="0" err="1">
                <a:solidFill>
                  <a:schemeClr val="bg1"/>
                </a:solidFill>
                <a:effectLst>
                  <a:outerShdw blurRad="38100" dist="38100" dir="2700000" algn="tl">
                    <a:srgbClr val="000000">
                      <a:alpha val="43137"/>
                    </a:srgbClr>
                  </a:outerShdw>
                </a:effectLst>
                <a:latin typeface="Maiandra GD" pitchFamily="34" charset="0"/>
              </a:rPr>
              <a:t>Euodia</a:t>
            </a:r>
            <a:r>
              <a:rPr lang="en-US" dirty="0">
                <a:solidFill>
                  <a:schemeClr val="bg1"/>
                </a:solidFill>
                <a:effectLst>
                  <a:outerShdw blurRad="38100" dist="38100" dir="2700000" algn="tl">
                    <a:srgbClr val="000000">
                      <a:alpha val="43137"/>
                    </a:srgbClr>
                  </a:outerShdw>
                </a:effectLst>
                <a:latin typeface="Maiandra GD" pitchFamily="34" charset="0"/>
              </a:rPr>
              <a:t> and I urge </a:t>
            </a:r>
            <a:r>
              <a:rPr lang="en-US" dirty="0" err="1">
                <a:solidFill>
                  <a:schemeClr val="bg1"/>
                </a:solidFill>
                <a:effectLst>
                  <a:outerShdw blurRad="38100" dist="38100" dir="2700000" algn="tl">
                    <a:srgbClr val="000000">
                      <a:alpha val="43137"/>
                    </a:srgbClr>
                  </a:outerShdw>
                </a:effectLst>
                <a:latin typeface="Maiandra GD" pitchFamily="34" charset="0"/>
              </a:rPr>
              <a:t>Syntyche</a:t>
            </a:r>
            <a:r>
              <a:rPr lang="en-US" dirty="0">
                <a:solidFill>
                  <a:schemeClr val="bg1"/>
                </a:solidFill>
                <a:effectLst>
                  <a:outerShdw blurRad="38100" dist="38100" dir="2700000" algn="tl">
                    <a:srgbClr val="000000">
                      <a:alpha val="43137"/>
                    </a:srgbClr>
                  </a:outerShdw>
                </a:effectLst>
                <a:latin typeface="Maiandra GD" pitchFamily="34" charset="0"/>
              </a:rPr>
              <a:t> to live in harmony in the Lord. </a:t>
            </a:r>
          </a:p>
        </p:txBody>
      </p:sp>
      <p:pic>
        <p:nvPicPr>
          <p:cNvPr id="36866" name="Picture 2" descr="odb-oct15"/>
          <p:cNvPicPr>
            <a:picLocks noChangeAspect="1" noChangeArrowheads="1"/>
          </p:cNvPicPr>
          <p:nvPr/>
        </p:nvPicPr>
        <p:blipFill>
          <a:blip r:embed="rId3" cstate="print"/>
          <a:srcRect/>
          <a:stretch>
            <a:fillRect/>
          </a:stretch>
        </p:blipFill>
        <p:spPr bwMode="auto">
          <a:xfrm>
            <a:off x="3581400" y="3200400"/>
            <a:ext cx="3733800" cy="2847203"/>
          </a:xfrm>
          <a:prstGeom prst="rect">
            <a:avLst/>
          </a:prstGeom>
          <a:noFill/>
          <a:effectLst>
            <a:glow rad="228600">
              <a:schemeClr val="accent4">
                <a:satMod val="175000"/>
                <a:alpha val="40000"/>
              </a:schemeClr>
            </a:glow>
          </a:effectLst>
        </p:spPr>
      </p:pic>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46_A_Pap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0" name="TextBox 3"/>
          <p:cNvSpPr txBox="1">
            <a:spLocks noChangeArrowheads="1"/>
          </p:cNvSpPr>
          <p:nvPr/>
        </p:nvSpPr>
        <p:spPr bwMode="auto">
          <a:xfrm>
            <a:off x="533400" y="457200"/>
            <a:ext cx="8077200" cy="5016758"/>
          </a:xfrm>
          <a:prstGeom prst="rect">
            <a:avLst/>
          </a:prstGeom>
          <a:solidFill>
            <a:schemeClr val="bg1"/>
          </a:solid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James 2:2-3 </a:t>
            </a:r>
          </a:p>
          <a:p>
            <a:pPr>
              <a:defRPr/>
            </a:pPr>
            <a:r>
              <a:rPr lang="en-US" dirty="0">
                <a:effectLst>
                  <a:outerShdw blurRad="38100" dist="38100" dir="2700000" algn="tl">
                    <a:srgbClr val="000000">
                      <a:alpha val="43137"/>
                    </a:srgbClr>
                  </a:outerShdw>
                </a:effectLst>
                <a:latin typeface="Maiandra GD" pitchFamily="34" charset="0"/>
              </a:rPr>
              <a:t> For if a man comes into your assembly with a gold ring and dressed in fine clothes, and there also comes in a poor man in dirty clothes, and you pay special attention to the one who is wearing the fine clothes, and say, "You sit here in a good place," and you say to the poor man, "You stand over there, or sit down by my footstool," </a:t>
            </a:r>
          </a:p>
        </p:txBody>
      </p:sp>
    </p:spTree>
  </p:cSld>
  <p:clrMapOvr>
    <a:masterClrMapping/>
  </p:clrMapOvr>
  <p:transition spd="slow">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ds.yahoo.com/_ylt=A0WTeffiKPlMAAkAXZ6jzbkF/SIG=14558lrun/EXP=1291483746/**http%3a/sphotos.ak.fbcdn.net/hphotos-ak-snc3/hs282.snc3/27776_117759551588352_115697208461253_148430_5070315_n.jpg"/>
          <p:cNvPicPr>
            <a:picLocks noChangeAspect="1" noChangeArrowheads="1"/>
          </p:cNvPicPr>
          <p:nvPr/>
        </p:nvPicPr>
        <p:blipFill>
          <a:blip r:embed="rId3" cstate="print"/>
          <a:srcRect/>
          <a:stretch>
            <a:fillRect/>
          </a:stretch>
        </p:blipFill>
        <p:spPr bwMode="auto">
          <a:xfrm>
            <a:off x="914400" y="685800"/>
            <a:ext cx="7315200" cy="5482755"/>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verybody's Normal 'Til You Get to Know Them"/>
          <p:cNvPicPr>
            <a:picLocks noChangeAspect="1" noChangeArrowheads="1"/>
          </p:cNvPicPr>
          <p:nvPr/>
        </p:nvPicPr>
        <p:blipFill>
          <a:blip r:embed="rId3" cstate="print"/>
          <a:srcRect/>
          <a:stretch>
            <a:fillRect/>
          </a:stretch>
        </p:blipFill>
        <p:spPr bwMode="auto">
          <a:xfrm>
            <a:off x="304800" y="228600"/>
            <a:ext cx="2590800" cy="3950208"/>
          </a:xfrm>
          <a:prstGeom prst="rect">
            <a:avLst/>
          </a:prstGeom>
          <a:noFill/>
          <a:ln w="9525">
            <a:noFill/>
            <a:miter lim="800000"/>
            <a:headEnd/>
            <a:tailEnd/>
          </a:ln>
        </p:spPr>
      </p:pic>
      <p:pic>
        <p:nvPicPr>
          <p:cNvPr id="3" name="Picture 1" descr="Cover Image"/>
          <p:cNvPicPr>
            <a:picLocks noChangeAspect="1" noChangeArrowheads="1"/>
          </p:cNvPicPr>
          <p:nvPr/>
        </p:nvPicPr>
        <p:blipFill>
          <a:blip r:embed="rId4" cstate="print"/>
          <a:srcRect/>
          <a:stretch>
            <a:fillRect/>
          </a:stretch>
        </p:blipFill>
        <p:spPr bwMode="auto">
          <a:xfrm>
            <a:off x="6172200" y="228600"/>
            <a:ext cx="2714625" cy="4343400"/>
          </a:xfrm>
          <a:prstGeom prst="rect">
            <a:avLst/>
          </a:prstGeom>
          <a:noFill/>
          <a:ln w="9525">
            <a:noFill/>
            <a:miter lim="800000"/>
            <a:headEnd/>
            <a:tailEnd/>
          </a:ln>
        </p:spPr>
      </p:pic>
      <p:pic>
        <p:nvPicPr>
          <p:cNvPr id="4" name="Picture 1" descr="Cover Image"/>
          <p:cNvPicPr>
            <a:picLocks noChangeAspect="1" noChangeArrowheads="1"/>
          </p:cNvPicPr>
          <p:nvPr/>
        </p:nvPicPr>
        <p:blipFill>
          <a:blip r:embed="rId5" cstate="print"/>
          <a:srcRect/>
          <a:stretch>
            <a:fillRect/>
          </a:stretch>
        </p:blipFill>
        <p:spPr bwMode="auto">
          <a:xfrm>
            <a:off x="3352800" y="304800"/>
            <a:ext cx="2590800" cy="3996093"/>
          </a:xfrm>
          <a:prstGeom prst="rect">
            <a:avLst/>
          </a:prstGeom>
          <a:noFill/>
          <a:ln w="9525">
            <a:noFill/>
            <a:miter lim="800000"/>
            <a:headEnd/>
            <a:tailEnd/>
          </a:ln>
        </p:spPr>
      </p:pic>
      <p:pic>
        <p:nvPicPr>
          <p:cNvPr id="5" name="Picture 2" descr="Cover Image"/>
          <p:cNvPicPr>
            <a:picLocks noChangeAspect="1" noChangeArrowheads="1"/>
          </p:cNvPicPr>
          <p:nvPr/>
        </p:nvPicPr>
        <p:blipFill>
          <a:blip r:embed="rId6" cstate="print"/>
          <a:srcRect/>
          <a:stretch>
            <a:fillRect/>
          </a:stretch>
        </p:blipFill>
        <p:spPr bwMode="auto">
          <a:xfrm>
            <a:off x="2209800" y="3200400"/>
            <a:ext cx="2085471" cy="3124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3.amazonaws.com/creativemyk.com/2474.jpg"/>
          <p:cNvPicPr>
            <a:picLocks noChangeAspect="1" noChangeArrowheads="1"/>
          </p:cNvPicPr>
          <p:nvPr/>
        </p:nvPicPr>
        <p:blipFill>
          <a:blip r:embed="rId2" cstate="print"/>
          <a:srcRect/>
          <a:stretch>
            <a:fillRect/>
          </a:stretch>
        </p:blipFill>
        <p:spPr bwMode="auto">
          <a:xfrm>
            <a:off x="0" y="0"/>
            <a:ext cx="10757037" cy="7162800"/>
          </a:xfrm>
          <a:prstGeom prst="rect">
            <a:avLst/>
          </a:prstGeom>
          <a:noFill/>
        </p:spPr>
      </p:pic>
      <p:sp>
        <p:nvSpPr>
          <p:cNvPr id="19458" name="Rounded Rectangle 3"/>
          <p:cNvSpPr>
            <a:spLocks noChangeArrowheads="1"/>
          </p:cNvSpPr>
          <p:nvPr/>
        </p:nvSpPr>
        <p:spPr bwMode="auto">
          <a:xfrm>
            <a:off x="2362200" y="762000"/>
            <a:ext cx="6477000" cy="3124200"/>
          </a:xfrm>
          <a:prstGeom prst="roundRect">
            <a:avLst>
              <a:gd name="adj" fmla="val 16667"/>
            </a:avLst>
          </a:prstGeom>
          <a:solidFill>
            <a:srgbClr val="FFFF00"/>
          </a:solidFill>
          <a:ln w="9525" algn="ctr">
            <a:solidFill>
              <a:schemeClr val="tx1"/>
            </a:solidFill>
            <a:round/>
            <a:headEnd/>
            <a:tailEnd/>
          </a:ln>
        </p:spPr>
        <p:txBody>
          <a:bodyPr/>
          <a:lstStyle/>
          <a:p>
            <a:endParaRPr lang="en-US"/>
          </a:p>
        </p:txBody>
      </p:sp>
      <p:sp>
        <p:nvSpPr>
          <p:cNvPr id="19459" name="Rounded Rectangle 2"/>
          <p:cNvSpPr>
            <a:spLocks noChangeArrowheads="1"/>
          </p:cNvSpPr>
          <p:nvPr/>
        </p:nvSpPr>
        <p:spPr bwMode="auto">
          <a:xfrm>
            <a:off x="457200" y="1066800"/>
            <a:ext cx="8229600" cy="2590800"/>
          </a:xfrm>
          <a:prstGeom prst="roundRect">
            <a:avLst>
              <a:gd name="adj" fmla="val 16667"/>
            </a:avLst>
          </a:prstGeom>
          <a:solidFill>
            <a:srgbClr val="FF0000"/>
          </a:solidFill>
          <a:ln w="9525" algn="ctr">
            <a:solidFill>
              <a:schemeClr val="tx1"/>
            </a:solidFill>
            <a:round/>
            <a:headEnd/>
            <a:tailEnd/>
          </a:ln>
        </p:spPr>
        <p:txBody>
          <a:bodyPr/>
          <a:lstStyle/>
          <a:p>
            <a:endParaRPr lang="en-US"/>
          </a:p>
        </p:txBody>
      </p:sp>
      <p:sp>
        <p:nvSpPr>
          <p:cNvPr id="18434" name="TextBox 3"/>
          <p:cNvSpPr txBox="1">
            <a:spLocks noChangeArrowheads="1"/>
          </p:cNvSpPr>
          <p:nvPr/>
        </p:nvSpPr>
        <p:spPr bwMode="auto">
          <a:xfrm>
            <a:off x="609600" y="1371600"/>
            <a:ext cx="7924800" cy="2062163"/>
          </a:xfrm>
          <a:prstGeom prst="rect">
            <a:avLst/>
          </a:prstGeom>
          <a:noFill/>
          <a:ln w="9525">
            <a:noFill/>
            <a:miter lim="800000"/>
            <a:headEnd/>
            <a:tailEnd/>
          </a:ln>
        </p:spPr>
        <p:txBody>
          <a:bodyPr>
            <a:spAutoFit/>
          </a:bodyPr>
          <a:lstStyle/>
          <a:p>
            <a:pPr algn="ctr">
              <a:defRPr/>
            </a:pPr>
            <a:r>
              <a:rPr lang="en-US" dirty="0">
                <a:solidFill>
                  <a:schemeClr val="bg1"/>
                </a:solidFill>
                <a:effectLst>
                  <a:outerShdw blurRad="38100" dist="38100" dir="2700000" algn="tl">
                    <a:srgbClr val="000000">
                      <a:alpha val="43137"/>
                    </a:srgbClr>
                  </a:outerShdw>
                </a:effectLst>
              </a:rPr>
              <a:t>The people that we ought to care about the most are the very ones’ that cause us the most heartache and grief</a:t>
            </a:r>
          </a:p>
        </p:txBody>
      </p:sp>
    </p:spTree>
  </p:cSld>
  <p:clrMapOvr>
    <a:masterClrMapping/>
  </p:clrMapOvr>
  <p:transition spd="slow">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12_A_Pap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2" name="TextBox 3"/>
          <p:cNvSpPr txBox="1">
            <a:spLocks noChangeArrowheads="1"/>
          </p:cNvSpPr>
          <p:nvPr/>
        </p:nvSpPr>
        <p:spPr bwMode="auto">
          <a:xfrm>
            <a:off x="304800" y="76200"/>
            <a:ext cx="8229600" cy="1077913"/>
          </a:xfrm>
          <a:prstGeom prst="rect">
            <a:avLst/>
          </a:prstGeom>
          <a:noFill/>
          <a:ln w="9525">
            <a:noFill/>
            <a:miter lim="800000"/>
            <a:headEnd/>
            <a:tailEnd/>
          </a:ln>
        </p:spPr>
        <p:txBody>
          <a:bodyPr>
            <a:spAutoFit/>
          </a:bodyPr>
          <a:lstStyle/>
          <a:p>
            <a:pPr algn="ctr"/>
            <a:r>
              <a:rPr lang="en-US" b="0" dirty="0">
                <a:solidFill>
                  <a:schemeClr val="bg1"/>
                </a:solidFill>
                <a:effectLst>
                  <a:outerShdw blurRad="38100" dist="38100" dir="2700000" algn="tl">
                    <a:srgbClr val="000000">
                      <a:alpha val="43137"/>
                    </a:srgbClr>
                  </a:outerShdw>
                </a:effectLst>
              </a:rPr>
              <a:t>The lack of harmony results </a:t>
            </a:r>
            <a:r>
              <a:rPr lang="en-US" b="0">
                <a:solidFill>
                  <a:schemeClr val="bg1"/>
                </a:solidFill>
                <a:effectLst>
                  <a:outerShdw blurRad="38100" dist="38100" dir="2700000" algn="tl">
                    <a:srgbClr val="000000">
                      <a:alpha val="43137"/>
                    </a:srgbClr>
                  </a:outerShdw>
                </a:effectLst>
              </a:rPr>
              <a:t>in </a:t>
            </a:r>
            <a:r>
              <a:rPr lang="en-US" b="0" smtClean="0">
                <a:solidFill>
                  <a:schemeClr val="bg1"/>
                </a:solidFill>
                <a:effectLst>
                  <a:outerShdw blurRad="38100" dist="38100" dir="2700000" algn="tl">
                    <a:srgbClr val="000000">
                      <a:alpha val="43137"/>
                    </a:srgbClr>
                  </a:outerShdw>
                </a:effectLst>
              </a:rPr>
              <a:t>tension </a:t>
            </a:r>
            <a:r>
              <a:rPr lang="en-US" b="0" dirty="0">
                <a:solidFill>
                  <a:schemeClr val="bg1"/>
                </a:solidFill>
                <a:effectLst>
                  <a:outerShdw blurRad="38100" dist="38100" dir="2700000" algn="tl">
                    <a:srgbClr val="000000">
                      <a:alpha val="43137"/>
                    </a:srgbClr>
                  </a:outerShdw>
                </a:effectLst>
              </a:rPr>
              <a:t>and divisions </a:t>
            </a:r>
          </a:p>
        </p:txBody>
      </p:sp>
      <p:pic>
        <p:nvPicPr>
          <p:cNvPr id="33794" name="Picture 2" descr="http://blog.beliefnet.com/markdroberts/images/Church-split-5.jpg"/>
          <p:cNvPicPr>
            <a:picLocks noChangeAspect="1" noChangeArrowheads="1"/>
          </p:cNvPicPr>
          <p:nvPr/>
        </p:nvPicPr>
        <p:blipFill>
          <a:blip r:embed="rId3" cstate="print"/>
          <a:srcRect/>
          <a:stretch>
            <a:fillRect/>
          </a:stretch>
        </p:blipFill>
        <p:spPr bwMode="auto">
          <a:xfrm>
            <a:off x="2286000" y="1295400"/>
            <a:ext cx="4343400" cy="5393055"/>
          </a:xfrm>
          <a:prstGeom prst="rect">
            <a:avLst/>
          </a:prstGeom>
          <a:noFill/>
          <a:effectLst>
            <a:glow rad="228600">
              <a:schemeClr val="accent4">
                <a:satMod val="175000"/>
                <a:alpha val="40000"/>
              </a:schemeClr>
            </a:glow>
          </a:effectLst>
        </p:spPr>
      </p:pic>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42453406_a831317765"/>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21506" name="TextBox 3"/>
          <p:cNvSpPr txBox="1">
            <a:spLocks noChangeArrowheads="1"/>
          </p:cNvSpPr>
          <p:nvPr/>
        </p:nvSpPr>
        <p:spPr bwMode="auto">
          <a:xfrm>
            <a:off x="5943600" y="264855"/>
            <a:ext cx="3048000" cy="2554545"/>
          </a:xfrm>
          <a:prstGeom prst="rect">
            <a:avLst/>
          </a:prstGeom>
          <a:solidFill>
            <a:srgbClr val="FFFFFF">
              <a:alpha val="69804"/>
            </a:srgbClr>
          </a:solidFill>
          <a:ln w="9525">
            <a:solidFill>
              <a:schemeClr val="tx1"/>
            </a:solidFill>
            <a:miter lim="800000"/>
            <a:headEnd/>
            <a:tailEnd/>
          </a:ln>
        </p:spPr>
        <p:txBody>
          <a:bodyPr wrap="square">
            <a:spAutoFit/>
          </a:bodyPr>
          <a:lstStyle/>
          <a:p>
            <a:pPr algn="ctr"/>
            <a:r>
              <a:rPr lang="en-US" b="0" dirty="0">
                <a:latin typeface="+mj-lt"/>
              </a:rPr>
              <a:t>H</a:t>
            </a:r>
            <a:r>
              <a:rPr lang="en-US" b="0" dirty="0" smtClean="0">
                <a:latin typeface="+mj-lt"/>
              </a:rPr>
              <a:t>ow </a:t>
            </a:r>
            <a:r>
              <a:rPr lang="en-US" b="0" dirty="0">
                <a:latin typeface="+mj-lt"/>
              </a:rPr>
              <a:t>can I love the people in the church when I don’t even like </a:t>
            </a:r>
            <a:r>
              <a:rPr lang="en-US" b="0" dirty="0" smtClean="0">
                <a:latin typeface="+mj-lt"/>
              </a:rPr>
              <a:t>them?</a:t>
            </a:r>
            <a:endParaRPr lang="en-US" b="0" dirty="0">
              <a:latin typeface="+mj-lt"/>
            </a:endParaRPr>
          </a:p>
        </p:txBody>
      </p:sp>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03_E_JuiceDro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6" name="TextBox 3"/>
          <p:cNvSpPr txBox="1">
            <a:spLocks noChangeArrowheads="1"/>
          </p:cNvSpPr>
          <p:nvPr/>
        </p:nvSpPr>
        <p:spPr bwMode="auto">
          <a:xfrm>
            <a:off x="3657600" y="1143000"/>
            <a:ext cx="4724400" cy="3539430"/>
          </a:xfrm>
          <a:prstGeom prst="rect">
            <a:avLst/>
          </a:prstGeom>
          <a:solidFill>
            <a:srgbClr val="FFFFFF"/>
          </a:solidFill>
          <a:ln w="9525">
            <a:noFill/>
            <a:miter lim="800000"/>
            <a:headEnd/>
            <a:tailEnd/>
          </a:ln>
        </p:spPr>
        <p:txBody>
          <a:bodyPr wrap="square">
            <a:spAutoFit/>
          </a:bodyPr>
          <a:lstStyle/>
          <a:p>
            <a:pPr>
              <a:defRPr/>
            </a:pPr>
            <a:r>
              <a:rPr lang="en-US" b="0" dirty="0">
                <a:latin typeface="+mj-lt"/>
              </a:rPr>
              <a:t>Philip Yancey observed that when Jesus was on earth, troubled people ran to Him to find </a:t>
            </a:r>
            <a:r>
              <a:rPr lang="en-US" b="0" dirty="0" smtClean="0">
                <a:latin typeface="+mj-lt"/>
              </a:rPr>
              <a:t>refuge. </a:t>
            </a:r>
            <a:r>
              <a:rPr lang="en-US" b="0" dirty="0">
                <a:latin typeface="+mj-lt"/>
              </a:rPr>
              <a:t>N</a:t>
            </a:r>
            <a:r>
              <a:rPr lang="en-US" b="0" dirty="0" smtClean="0">
                <a:latin typeface="+mj-lt"/>
              </a:rPr>
              <a:t>ow </a:t>
            </a:r>
            <a:r>
              <a:rPr lang="en-US" b="0" dirty="0">
                <a:latin typeface="+mj-lt"/>
              </a:rPr>
              <a:t>it seems they are running from His church.  What has happened?</a:t>
            </a:r>
          </a:p>
        </p:txBody>
      </p:sp>
    </p:spTree>
  </p:cSld>
  <p:clrMapOvr>
    <a:masterClrMapping/>
  </p:clrMapOvr>
  <p:transition spd="slow">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115_A_JuiceDrop"/>
          <p:cNvPicPr>
            <a:picLocks noChangeAspect="1" noChangeArrowheads="1"/>
          </p:cNvPicPr>
          <p:nvPr/>
        </p:nvPicPr>
        <p:blipFill>
          <a:blip r:embed="rId2" cstate="print"/>
          <a:srcRect/>
          <a:stretch>
            <a:fillRect/>
          </a:stretch>
        </p:blipFill>
        <p:spPr bwMode="auto">
          <a:xfrm rot="10800000">
            <a:off x="0" y="-1"/>
            <a:ext cx="9144000" cy="6858000"/>
          </a:xfrm>
          <a:prstGeom prst="rect">
            <a:avLst/>
          </a:prstGeom>
          <a:noFill/>
          <a:ln w="9525">
            <a:noFill/>
            <a:miter lim="800000"/>
            <a:headEnd/>
            <a:tailEnd/>
          </a:ln>
        </p:spPr>
      </p:pic>
      <p:sp>
        <p:nvSpPr>
          <p:cNvPr id="4" name="TextBox 3"/>
          <p:cNvSpPr txBox="1"/>
          <p:nvPr/>
        </p:nvSpPr>
        <p:spPr>
          <a:xfrm>
            <a:off x="228600" y="152400"/>
            <a:ext cx="8305800" cy="3170099"/>
          </a:xfrm>
          <a:prstGeom prst="rect">
            <a:avLst/>
          </a:prstGeom>
          <a:noFill/>
        </p:spPr>
        <p:txBody>
          <a:bodyPr wrap="square" rtlCol="0">
            <a:spAutoFit/>
          </a:bodyPr>
          <a:lstStyle/>
          <a:p>
            <a:pPr algn="ctr"/>
            <a:r>
              <a:rPr lang="en-US" sz="20000" b="0" dirty="0" smtClean="0">
                <a:solidFill>
                  <a:srgbClr val="FF0000"/>
                </a:solidFill>
                <a:effectLst>
                  <a:outerShdw blurRad="38100" dist="38100" dir="2700000" algn="tl">
                    <a:srgbClr val="000000">
                      <a:alpha val="43137"/>
                    </a:srgbClr>
                  </a:outerShdw>
                </a:effectLst>
                <a:latin typeface="Noir-et-Blanc" pitchFamily="34" charset="2"/>
              </a:rPr>
              <a:t>H</a:t>
            </a:r>
            <a:r>
              <a:rPr lang="en-US" sz="20000" b="0" dirty="0" smtClean="0">
                <a:solidFill>
                  <a:schemeClr val="bg1"/>
                </a:solidFill>
                <a:effectLst>
                  <a:outerShdw blurRad="38100" dist="38100" dir="2700000" algn="tl">
                    <a:srgbClr val="000000">
                      <a:alpha val="43137"/>
                    </a:srgbClr>
                  </a:outerShdw>
                </a:effectLst>
                <a:latin typeface="Noir-et-Blanc" pitchFamily="34" charset="2"/>
              </a:rPr>
              <a:t>a</a:t>
            </a:r>
            <a:r>
              <a:rPr lang="en-US" sz="20000" b="0" dirty="0" smtClean="0">
                <a:solidFill>
                  <a:srgbClr val="FFFF00"/>
                </a:solidFill>
                <a:effectLst>
                  <a:outerShdw blurRad="38100" dist="38100" dir="2700000" algn="tl">
                    <a:srgbClr val="000000">
                      <a:alpha val="43137"/>
                    </a:srgbClr>
                  </a:outerShdw>
                </a:effectLst>
                <a:latin typeface="Noir-et-Blanc" pitchFamily="34" charset="2"/>
              </a:rPr>
              <a:t>r</a:t>
            </a:r>
            <a:r>
              <a:rPr lang="en-US" sz="20000" b="0" dirty="0" smtClean="0">
                <a:solidFill>
                  <a:srgbClr val="00FF00"/>
                </a:solidFill>
                <a:effectLst>
                  <a:outerShdw blurRad="38100" dist="38100" dir="2700000" algn="tl">
                    <a:srgbClr val="000000">
                      <a:alpha val="43137"/>
                    </a:srgbClr>
                  </a:outerShdw>
                </a:effectLst>
                <a:latin typeface="Noir-et-Blanc" pitchFamily="34" charset="2"/>
              </a:rPr>
              <a:t>m</a:t>
            </a:r>
            <a:r>
              <a:rPr lang="en-US" sz="20000" b="0" dirty="0" smtClean="0">
                <a:solidFill>
                  <a:srgbClr val="FFC000"/>
                </a:solidFill>
                <a:effectLst>
                  <a:outerShdw blurRad="38100" dist="38100" dir="2700000" algn="tl">
                    <a:srgbClr val="000000">
                      <a:alpha val="43137"/>
                    </a:srgbClr>
                  </a:outerShdw>
                </a:effectLst>
                <a:latin typeface="Noir-et-Blanc" pitchFamily="34" charset="2"/>
              </a:rPr>
              <a:t>o</a:t>
            </a:r>
            <a:r>
              <a:rPr lang="en-US" sz="20000" b="0" dirty="0" smtClean="0">
                <a:solidFill>
                  <a:srgbClr val="FF00FF"/>
                </a:solidFill>
                <a:effectLst>
                  <a:outerShdw blurRad="38100" dist="38100" dir="2700000" algn="tl">
                    <a:srgbClr val="000000">
                      <a:alpha val="43137"/>
                    </a:srgbClr>
                  </a:outerShdw>
                </a:effectLst>
                <a:latin typeface="Noir-et-Blanc" pitchFamily="34" charset="2"/>
              </a:rPr>
              <a:t>n</a:t>
            </a:r>
            <a:r>
              <a:rPr lang="en-US" sz="20000" b="0" dirty="0" smtClean="0">
                <a:solidFill>
                  <a:srgbClr val="66FFFF"/>
                </a:solidFill>
                <a:effectLst>
                  <a:outerShdw blurRad="38100" dist="38100" dir="2700000" algn="tl">
                    <a:srgbClr val="000000">
                      <a:alpha val="43137"/>
                    </a:srgbClr>
                  </a:outerShdw>
                </a:effectLst>
                <a:latin typeface="Noir-et-Blanc" pitchFamily="34" charset="2"/>
              </a:rPr>
              <a:t>y</a:t>
            </a:r>
            <a:endParaRPr lang="en-US" sz="20000" b="0" dirty="0">
              <a:solidFill>
                <a:srgbClr val="66FFFF"/>
              </a:solidFill>
              <a:effectLst>
                <a:outerShdw blurRad="38100" dist="38100" dir="2700000" algn="tl">
                  <a:srgbClr val="000000">
                    <a:alpha val="43137"/>
                  </a:srgbClr>
                </a:outerShdw>
              </a:effectLst>
              <a:latin typeface="Noir-et-Blanc" pitchFamily="34" charset="2"/>
            </a:endParaRPr>
          </a:p>
        </p:txBody>
      </p:sp>
    </p:spTree>
  </p:cSld>
  <p:clrMapOvr>
    <a:masterClrMapping/>
  </p:clrMapOvr>
  <p:transition spd="slow">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081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4" name="TextBox 3"/>
          <p:cNvSpPr txBox="1">
            <a:spLocks noChangeArrowheads="1"/>
          </p:cNvSpPr>
          <p:nvPr/>
        </p:nvSpPr>
        <p:spPr bwMode="auto">
          <a:xfrm>
            <a:off x="914400" y="838200"/>
            <a:ext cx="7239000" cy="584200"/>
          </a:xfrm>
          <a:prstGeom prst="rect">
            <a:avLst/>
          </a:prstGeom>
          <a:solidFill>
            <a:srgbClr val="FFFFFF"/>
          </a:solidFill>
          <a:ln w="9525">
            <a:solidFill>
              <a:schemeClr val="tx1"/>
            </a:solidFill>
            <a:miter lim="800000"/>
            <a:headEnd/>
            <a:tailEnd/>
          </a:ln>
        </p:spPr>
        <p:txBody>
          <a:bodyPr wrap="square">
            <a:spAutoFit/>
          </a:bodyPr>
          <a:lstStyle/>
          <a:p>
            <a:pPr algn="ctr"/>
            <a:r>
              <a:rPr lang="en-US" dirty="0"/>
              <a:t>Harmony begins with Christ</a:t>
            </a:r>
          </a:p>
        </p:txBody>
      </p:sp>
      <p:sp>
        <p:nvSpPr>
          <p:cNvPr id="17411" name="Rectangle 2"/>
          <p:cNvSpPr>
            <a:spLocks noChangeArrowheads="1"/>
          </p:cNvSpPr>
          <p:nvPr/>
        </p:nvSpPr>
        <p:spPr bwMode="auto">
          <a:xfrm>
            <a:off x="762000" y="1905000"/>
            <a:ext cx="6858000" cy="584200"/>
          </a:xfrm>
          <a:prstGeom prst="rect">
            <a:avLst/>
          </a:prstGeom>
          <a:noFill/>
          <a:ln w="9525">
            <a:noFill/>
            <a:miter lim="800000"/>
            <a:headEnd/>
            <a:tailEnd/>
          </a:ln>
        </p:spPr>
        <p:txBody>
          <a:bodyPr>
            <a:spAutoFit/>
          </a:bodyPr>
          <a:lstStyle/>
          <a:p>
            <a:r>
              <a:rPr lang="en-US" b="0" dirty="0"/>
              <a:t>they were not public speakers</a:t>
            </a:r>
          </a:p>
        </p:txBody>
      </p:sp>
      <p:sp>
        <p:nvSpPr>
          <p:cNvPr id="17412" name="Rectangle 3"/>
          <p:cNvSpPr>
            <a:spLocks noChangeArrowheads="1"/>
          </p:cNvSpPr>
          <p:nvPr/>
        </p:nvSpPr>
        <p:spPr bwMode="auto">
          <a:xfrm>
            <a:off x="762000" y="2590800"/>
            <a:ext cx="6553200" cy="584200"/>
          </a:xfrm>
          <a:prstGeom prst="rect">
            <a:avLst/>
          </a:prstGeom>
          <a:noFill/>
          <a:ln w="9525">
            <a:noFill/>
            <a:miter lim="800000"/>
            <a:headEnd/>
            <a:tailEnd/>
          </a:ln>
        </p:spPr>
        <p:txBody>
          <a:bodyPr>
            <a:spAutoFit/>
          </a:bodyPr>
          <a:lstStyle/>
          <a:p>
            <a:r>
              <a:rPr lang="en-US" b="0" dirty="0"/>
              <a:t>they had no outstanding talents</a:t>
            </a:r>
          </a:p>
        </p:txBody>
      </p:sp>
      <p:sp>
        <p:nvSpPr>
          <p:cNvPr id="17413" name="Rectangle 4"/>
          <p:cNvSpPr>
            <a:spLocks noChangeArrowheads="1"/>
          </p:cNvSpPr>
          <p:nvPr/>
        </p:nvSpPr>
        <p:spPr bwMode="auto">
          <a:xfrm>
            <a:off x="762000" y="3352800"/>
            <a:ext cx="7848600" cy="1077913"/>
          </a:xfrm>
          <a:prstGeom prst="rect">
            <a:avLst/>
          </a:prstGeom>
          <a:noFill/>
          <a:ln w="9525">
            <a:noFill/>
            <a:miter lim="800000"/>
            <a:headEnd/>
            <a:tailEnd/>
          </a:ln>
        </p:spPr>
        <p:txBody>
          <a:bodyPr>
            <a:spAutoFit/>
          </a:bodyPr>
          <a:lstStyle/>
          <a:p>
            <a:r>
              <a:rPr lang="en-US" b="0" dirty="0"/>
              <a:t>they were not people in which you saw 	future stardom</a:t>
            </a:r>
          </a:p>
        </p:txBody>
      </p:sp>
      <p:pic>
        <p:nvPicPr>
          <p:cNvPr id="30722" name="Picture 2" descr="http://www2.elca.org/communication/2004dev/apostles.jpg"/>
          <p:cNvPicPr>
            <a:picLocks noChangeAspect="1" noChangeArrowheads="1"/>
          </p:cNvPicPr>
          <p:nvPr/>
        </p:nvPicPr>
        <p:blipFill>
          <a:blip r:embed="rId3" cstate="print"/>
          <a:srcRect/>
          <a:stretch>
            <a:fillRect/>
          </a:stretch>
        </p:blipFill>
        <p:spPr bwMode="auto">
          <a:xfrm>
            <a:off x="6477000" y="3962400"/>
            <a:ext cx="2438400" cy="2381996"/>
          </a:xfrm>
          <a:prstGeom prst="rect">
            <a:avLst/>
          </a:prstGeom>
          <a:noFill/>
        </p:spPr>
      </p:pic>
      <p:sp>
        <p:nvSpPr>
          <p:cNvPr id="17414" name="Rectangle 5"/>
          <p:cNvSpPr>
            <a:spLocks noChangeArrowheads="1"/>
          </p:cNvSpPr>
          <p:nvPr/>
        </p:nvSpPr>
        <p:spPr bwMode="auto">
          <a:xfrm>
            <a:off x="685800" y="4445000"/>
            <a:ext cx="7467600" cy="584200"/>
          </a:xfrm>
          <a:prstGeom prst="rect">
            <a:avLst/>
          </a:prstGeom>
          <a:noFill/>
          <a:ln w="9525">
            <a:noFill/>
            <a:miter lim="800000"/>
            <a:headEnd/>
            <a:tailEnd/>
          </a:ln>
        </p:spPr>
        <p:txBody>
          <a:bodyPr>
            <a:spAutoFit/>
          </a:bodyPr>
          <a:lstStyle/>
          <a:p>
            <a:r>
              <a:rPr lang="en-US" b="0" dirty="0"/>
              <a:t> they were not rabbis or preachers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4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4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7412"/>
                                        </p:tgtEl>
                                        <p:attrNameLst>
                                          <p:attrName>style.visibility</p:attrName>
                                        </p:attrNameLst>
                                      </p:cBhvr>
                                      <p:to>
                                        <p:strVal val="visible"/>
                                      </p:to>
                                    </p:set>
                                    <p:anim calcmode="lin" valueType="num">
                                      <p:cBhvr>
                                        <p:cTn id="15" dur="500" fill="hold"/>
                                        <p:tgtEl>
                                          <p:spTgt spid="1741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41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41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7413"/>
                                        </p:tgtEl>
                                        <p:attrNameLst>
                                          <p:attrName>style.visibility</p:attrName>
                                        </p:attrNameLst>
                                      </p:cBhvr>
                                      <p:to>
                                        <p:strVal val="visible"/>
                                      </p:to>
                                    </p:set>
                                    <p:anim calcmode="lin" valueType="num">
                                      <p:cBhvr>
                                        <p:cTn id="23" dur="500" fill="hold"/>
                                        <p:tgtEl>
                                          <p:spTgt spid="17413"/>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413"/>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413"/>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7414"/>
                                        </p:tgtEl>
                                        <p:attrNameLst>
                                          <p:attrName>style.visibility</p:attrName>
                                        </p:attrNameLst>
                                      </p:cBhvr>
                                      <p:to>
                                        <p:strVal val="visible"/>
                                      </p:to>
                                    </p:set>
                                    <p:anim calcmode="lin" valueType="num">
                                      <p:cBhvr>
                                        <p:cTn id="31" dur="500" fill="hold"/>
                                        <p:tgtEl>
                                          <p:spTgt spid="1741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741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741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P spid="174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097_A_JuiceDrop"/>
          <p:cNvPicPr>
            <a:picLocks noChangeAspect="1" noChangeArrowheads="1"/>
          </p:cNvPicPr>
          <p:nvPr/>
        </p:nvPicPr>
        <p:blipFill>
          <a:blip r:embed="rId2" cstate="print"/>
          <a:srcRect/>
          <a:stretch>
            <a:fillRect/>
          </a:stretch>
        </p:blipFill>
        <p:spPr bwMode="auto">
          <a:xfrm>
            <a:off x="-30163" y="0"/>
            <a:ext cx="9174163" cy="6880225"/>
          </a:xfrm>
          <a:prstGeom prst="rect">
            <a:avLst/>
          </a:prstGeom>
          <a:noFill/>
          <a:ln w="9525">
            <a:noFill/>
            <a:miter lim="800000"/>
            <a:headEnd/>
            <a:tailEnd/>
          </a:ln>
        </p:spPr>
      </p:pic>
      <p:sp>
        <p:nvSpPr>
          <p:cNvPr id="24578" name="TextBox 3"/>
          <p:cNvSpPr txBox="1">
            <a:spLocks noChangeArrowheads="1"/>
          </p:cNvSpPr>
          <p:nvPr/>
        </p:nvSpPr>
        <p:spPr bwMode="auto">
          <a:xfrm>
            <a:off x="228600" y="2286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24579" name="Rectangle 2"/>
          <p:cNvSpPr>
            <a:spLocks noChangeArrowheads="1"/>
          </p:cNvSpPr>
          <p:nvPr/>
        </p:nvSpPr>
        <p:spPr bwMode="auto">
          <a:xfrm>
            <a:off x="1371600" y="1143000"/>
            <a:ext cx="6858000" cy="584200"/>
          </a:xfrm>
          <a:prstGeom prst="rect">
            <a:avLst/>
          </a:prstGeom>
          <a:noFill/>
          <a:ln w="9525">
            <a:noFill/>
            <a:miter lim="800000"/>
            <a:headEnd/>
            <a:tailEnd/>
          </a:ln>
        </p:spPr>
        <p:txBody>
          <a:bodyPr>
            <a:spAutoFit/>
          </a:bodyPr>
          <a:lstStyle/>
          <a:p>
            <a:r>
              <a:rPr lang="en-US" b="0" dirty="0">
                <a:solidFill>
                  <a:srgbClr val="FFFF00"/>
                </a:solidFill>
                <a:effectLst>
                  <a:outerShdw blurRad="38100" dist="38100" dir="2700000" algn="tl">
                    <a:srgbClr val="000000">
                      <a:alpha val="43137"/>
                    </a:srgbClr>
                  </a:outerShdw>
                </a:effectLst>
              </a:rPr>
              <a:t>1. They were not all the same</a:t>
            </a:r>
          </a:p>
        </p:txBody>
      </p:sp>
      <p:sp>
        <p:nvSpPr>
          <p:cNvPr id="24580" name="Rectangle 6"/>
          <p:cNvSpPr>
            <a:spLocks noChangeArrowheads="1"/>
          </p:cNvSpPr>
          <p:nvPr/>
        </p:nvSpPr>
        <p:spPr bwMode="auto">
          <a:xfrm>
            <a:off x="-6629400" y="1828800"/>
            <a:ext cx="5715000" cy="1077913"/>
          </a:xfrm>
          <a:prstGeom prst="rect">
            <a:avLst/>
          </a:prstGeom>
          <a:noFill/>
          <a:ln w="9525">
            <a:noFill/>
            <a:miter lim="800000"/>
            <a:headEnd/>
            <a:tailEnd/>
          </a:ln>
        </p:spPr>
        <p:txBody>
          <a:bodyPr>
            <a:spAutoFit/>
          </a:bodyPr>
          <a:lstStyle/>
          <a:p>
            <a:r>
              <a:rPr lang="en-US" b="0">
                <a:solidFill>
                  <a:schemeClr val="bg1"/>
                </a:solidFill>
              </a:rPr>
              <a:t>- 11 from Galilee and one from Judea</a:t>
            </a:r>
          </a:p>
        </p:txBody>
      </p:sp>
      <p:sp>
        <p:nvSpPr>
          <p:cNvPr id="24581" name="Rectangle 7"/>
          <p:cNvSpPr>
            <a:spLocks noChangeArrowheads="1"/>
          </p:cNvSpPr>
          <p:nvPr/>
        </p:nvSpPr>
        <p:spPr bwMode="auto">
          <a:xfrm>
            <a:off x="-6629400" y="2890838"/>
            <a:ext cx="4572000" cy="1076325"/>
          </a:xfrm>
          <a:prstGeom prst="rect">
            <a:avLst/>
          </a:prstGeom>
          <a:noFill/>
          <a:ln w="9525">
            <a:noFill/>
            <a:miter lim="800000"/>
            <a:headEnd/>
            <a:tailEnd/>
          </a:ln>
        </p:spPr>
        <p:txBody>
          <a:bodyPr>
            <a:spAutoFit/>
          </a:bodyPr>
          <a:lstStyle/>
          <a:p>
            <a:r>
              <a:rPr lang="en-US" b="0">
                <a:solidFill>
                  <a:schemeClr val="bg1"/>
                </a:solidFill>
              </a:rPr>
              <a:t>- 11 who were typical and one tax collector</a:t>
            </a:r>
          </a:p>
        </p:txBody>
      </p:sp>
      <p:sp>
        <p:nvSpPr>
          <p:cNvPr id="24582" name="Rectangle 8"/>
          <p:cNvSpPr>
            <a:spLocks noChangeArrowheads="1"/>
          </p:cNvSpPr>
          <p:nvPr/>
        </p:nvSpPr>
        <p:spPr bwMode="auto">
          <a:xfrm>
            <a:off x="-6858000" y="4191000"/>
            <a:ext cx="4379913" cy="584200"/>
          </a:xfrm>
          <a:prstGeom prst="rect">
            <a:avLst/>
          </a:prstGeom>
          <a:noFill/>
          <a:ln w="9525">
            <a:noFill/>
            <a:miter lim="800000"/>
            <a:headEnd/>
            <a:tailEnd/>
          </a:ln>
        </p:spPr>
        <p:txBody>
          <a:bodyPr wrap="none">
            <a:spAutoFit/>
          </a:bodyPr>
          <a:lstStyle/>
          <a:p>
            <a:r>
              <a:rPr lang="en-US" b="0">
                <a:solidFill>
                  <a:schemeClr val="bg1"/>
                </a:solidFill>
              </a:rPr>
              <a:t>- one who was a zealot</a:t>
            </a:r>
          </a:p>
        </p:txBody>
      </p:sp>
      <p:sp>
        <p:nvSpPr>
          <p:cNvPr id="24583" name="Rectangle 9"/>
          <p:cNvSpPr>
            <a:spLocks noChangeArrowheads="1"/>
          </p:cNvSpPr>
          <p:nvPr/>
        </p:nvSpPr>
        <p:spPr bwMode="auto">
          <a:xfrm>
            <a:off x="-7620000" y="4953000"/>
            <a:ext cx="7848600" cy="584200"/>
          </a:xfrm>
          <a:prstGeom prst="rect">
            <a:avLst/>
          </a:prstGeom>
          <a:noFill/>
          <a:ln w="9525">
            <a:noFill/>
            <a:miter lim="800000"/>
            <a:headEnd/>
            <a:tailEnd/>
          </a:ln>
        </p:spPr>
        <p:txBody>
          <a:bodyPr>
            <a:spAutoFit/>
          </a:bodyPr>
          <a:lstStyle/>
          <a:p>
            <a:r>
              <a:rPr lang="en-US" b="0">
                <a:solidFill>
                  <a:schemeClr val="bg1"/>
                </a:solidFill>
              </a:rPr>
              <a:t>- one who was outspoken</a:t>
            </a:r>
          </a:p>
        </p:txBody>
      </p:sp>
      <p:sp>
        <p:nvSpPr>
          <p:cNvPr id="24584" name="Rectangle 10"/>
          <p:cNvSpPr>
            <a:spLocks noChangeArrowheads="1"/>
          </p:cNvSpPr>
          <p:nvPr/>
        </p:nvSpPr>
        <p:spPr bwMode="auto">
          <a:xfrm>
            <a:off x="-8001000" y="5486400"/>
            <a:ext cx="7772400" cy="1077913"/>
          </a:xfrm>
          <a:prstGeom prst="rect">
            <a:avLst/>
          </a:prstGeom>
          <a:noFill/>
          <a:ln w="9525">
            <a:noFill/>
            <a:miter lim="800000"/>
            <a:headEnd/>
            <a:tailEnd/>
          </a:ln>
        </p:spPr>
        <p:txBody>
          <a:bodyPr>
            <a:spAutoFit/>
          </a:bodyPr>
          <a:lstStyle/>
          <a:p>
            <a:r>
              <a:rPr lang="en-US" b="0"/>
              <a:t>- Jesus called two of them, “sons of thunder”</a:t>
            </a:r>
          </a:p>
        </p:txBody>
      </p:sp>
      <p:pic>
        <p:nvPicPr>
          <p:cNvPr id="10" name="Picture 2" descr="http://www2.elca.org/communication/2004dev/apostles.jpg"/>
          <p:cNvPicPr>
            <a:picLocks noChangeAspect="1" noChangeArrowheads="1"/>
          </p:cNvPicPr>
          <p:nvPr/>
        </p:nvPicPr>
        <p:blipFill>
          <a:blip r:embed="rId3" cstate="print"/>
          <a:srcRect/>
          <a:stretch>
            <a:fillRect/>
          </a:stretch>
        </p:blipFill>
        <p:spPr bwMode="auto">
          <a:xfrm>
            <a:off x="6705600" y="4476004"/>
            <a:ext cx="2438400" cy="2381996"/>
          </a:xfrm>
          <a:prstGeom prst="ellipse">
            <a:avLst/>
          </a:prstGeom>
          <a:ln>
            <a:noFill/>
          </a:ln>
          <a:effectLst>
            <a:softEdge rad="112500"/>
          </a:effectLst>
        </p:spPr>
      </p:pic>
      <p:sp>
        <p:nvSpPr>
          <p:cNvPr id="11" name="Oval 10"/>
          <p:cNvSpPr/>
          <p:nvPr/>
        </p:nvSpPr>
        <p:spPr bwMode="auto">
          <a:xfrm>
            <a:off x="609600" y="2286000"/>
            <a:ext cx="2514600" cy="2438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2" name="TextBox 11"/>
          <p:cNvSpPr txBox="1"/>
          <p:nvPr/>
        </p:nvSpPr>
        <p:spPr>
          <a:xfrm>
            <a:off x="838200" y="2819400"/>
            <a:ext cx="1981200" cy="938719"/>
          </a:xfrm>
          <a:prstGeom prst="rect">
            <a:avLst/>
          </a:prstGeom>
          <a:noFill/>
        </p:spPr>
        <p:txBody>
          <a:bodyPr wrap="square" rtlCol="0">
            <a:spAutoFit/>
          </a:bodyPr>
          <a:lstStyle/>
          <a:p>
            <a:pPr algn="ctr"/>
            <a:r>
              <a:rPr lang="en-US" sz="5500" dirty="0" smtClean="0">
                <a:solidFill>
                  <a:schemeClr val="bg1"/>
                </a:solidFill>
                <a:effectLst>
                  <a:outerShdw blurRad="38100" dist="38100" dir="2700000" algn="tl">
                    <a:srgbClr val="000000">
                      <a:alpha val="43137"/>
                    </a:srgbClr>
                  </a:outerShdw>
                </a:effectLst>
              </a:rPr>
              <a:t>11</a:t>
            </a:r>
            <a:endParaRPr lang="en-US" sz="5500"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990600" y="3657600"/>
            <a:ext cx="1828800" cy="584775"/>
          </a:xfrm>
          <a:prstGeom prst="rect">
            <a:avLst/>
          </a:prstGeom>
          <a:noFill/>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rPr>
              <a:t>Galilee</a:t>
            </a:r>
            <a:endParaRPr lang="en-US" dirty="0">
              <a:solidFill>
                <a:srgbClr val="FFFF00"/>
              </a:solidFill>
              <a:effectLst>
                <a:outerShdw blurRad="38100" dist="38100" dir="2700000" algn="tl">
                  <a:srgbClr val="000000">
                    <a:alpha val="43137"/>
                  </a:srgbClr>
                </a:outerShdw>
              </a:effectLst>
            </a:endParaRPr>
          </a:p>
        </p:txBody>
      </p:sp>
      <p:sp>
        <p:nvSpPr>
          <p:cNvPr id="14" name="Oval 13"/>
          <p:cNvSpPr/>
          <p:nvPr/>
        </p:nvSpPr>
        <p:spPr bwMode="auto">
          <a:xfrm>
            <a:off x="5562600" y="3124200"/>
            <a:ext cx="1447800" cy="1524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5562600" y="3200400"/>
            <a:ext cx="1447800" cy="1077218"/>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1 Judea</a:t>
            </a:r>
            <a:endParaRPr lang="en-US" dirty="0">
              <a:effectLst>
                <a:outerShdw blurRad="38100" dist="38100" dir="2700000" algn="tl">
                  <a:srgbClr val="000000">
                    <a:alpha val="43137"/>
                  </a:srgbClr>
                </a:outerShdw>
              </a:effectLst>
            </a:endParaRPr>
          </a:p>
        </p:txBody>
      </p:sp>
      <p:sp>
        <p:nvSpPr>
          <p:cNvPr id="16" name="Curved Down Arrow 15"/>
          <p:cNvSpPr/>
          <p:nvPr/>
        </p:nvSpPr>
        <p:spPr bwMode="auto">
          <a:xfrm rot="695578">
            <a:off x="2895600" y="2286000"/>
            <a:ext cx="3200400" cy="8382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097_A_JuiceDrop"/>
          <p:cNvPicPr>
            <a:picLocks noChangeAspect="1" noChangeArrowheads="1"/>
          </p:cNvPicPr>
          <p:nvPr/>
        </p:nvPicPr>
        <p:blipFill>
          <a:blip r:embed="rId2" cstate="print"/>
          <a:srcRect/>
          <a:stretch>
            <a:fillRect/>
          </a:stretch>
        </p:blipFill>
        <p:spPr bwMode="auto">
          <a:xfrm>
            <a:off x="-30163" y="0"/>
            <a:ext cx="9174163" cy="6880225"/>
          </a:xfrm>
          <a:prstGeom prst="rect">
            <a:avLst/>
          </a:prstGeom>
          <a:noFill/>
          <a:ln w="9525">
            <a:noFill/>
            <a:miter lim="800000"/>
            <a:headEnd/>
            <a:tailEnd/>
          </a:ln>
        </p:spPr>
      </p:pic>
      <p:sp>
        <p:nvSpPr>
          <p:cNvPr id="24578" name="TextBox 3"/>
          <p:cNvSpPr txBox="1">
            <a:spLocks noChangeArrowheads="1"/>
          </p:cNvSpPr>
          <p:nvPr/>
        </p:nvSpPr>
        <p:spPr bwMode="auto">
          <a:xfrm>
            <a:off x="228600" y="2286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24579" name="Rectangle 2"/>
          <p:cNvSpPr>
            <a:spLocks noChangeArrowheads="1"/>
          </p:cNvSpPr>
          <p:nvPr/>
        </p:nvSpPr>
        <p:spPr bwMode="auto">
          <a:xfrm>
            <a:off x="1371600" y="1143000"/>
            <a:ext cx="6858000" cy="584200"/>
          </a:xfrm>
          <a:prstGeom prst="rect">
            <a:avLst/>
          </a:prstGeom>
          <a:noFill/>
          <a:ln w="9525">
            <a:noFill/>
            <a:miter lim="800000"/>
            <a:headEnd/>
            <a:tailEnd/>
          </a:ln>
        </p:spPr>
        <p:txBody>
          <a:bodyPr>
            <a:spAutoFit/>
          </a:bodyPr>
          <a:lstStyle/>
          <a:p>
            <a:r>
              <a:rPr lang="en-US" b="0" dirty="0">
                <a:solidFill>
                  <a:srgbClr val="FFFF00"/>
                </a:solidFill>
                <a:effectLst>
                  <a:outerShdw blurRad="38100" dist="38100" dir="2700000" algn="tl">
                    <a:srgbClr val="000000">
                      <a:alpha val="43137"/>
                    </a:srgbClr>
                  </a:outerShdw>
                </a:effectLst>
              </a:rPr>
              <a:t>1. They were not all the same</a:t>
            </a:r>
          </a:p>
        </p:txBody>
      </p:sp>
      <p:sp>
        <p:nvSpPr>
          <p:cNvPr id="24580" name="Rectangle 6"/>
          <p:cNvSpPr>
            <a:spLocks noChangeArrowheads="1"/>
          </p:cNvSpPr>
          <p:nvPr/>
        </p:nvSpPr>
        <p:spPr bwMode="auto">
          <a:xfrm>
            <a:off x="-6629400" y="1828800"/>
            <a:ext cx="5715000" cy="1077913"/>
          </a:xfrm>
          <a:prstGeom prst="rect">
            <a:avLst/>
          </a:prstGeom>
          <a:noFill/>
          <a:ln w="9525">
            <a:noFill/>
            <a:miter lim="800000"/>
            <a:headEnd/>
            <a:tailEnd/>
          </a:ln>
        </p:spPr>
        <p:txBody>
          <a:bodyPr>
            <a:spAutoFit/>
          </a:bodyPr>
          <a:lstStyle/>
          <a:p>
            <a:r>
              <a:rPr lang="en-US" b="0">
                <a:solidFill>
                  <a:schemeClr val="bg1"/>
                </a:solidFill>
              </a:rPr>
              <a:t>- 11 from Galilee and one from Judea</a:t>
            </a:r>
          </a:p>
        </p:txBody>
      </p:sp>
      <p:sp>
        <p:nvSpPr>
          <p:cNvPr id="24581" name="Rectangle 7"/>
          <p:cNvSpPr>
            <a:spLocks noChangeArrowheads="1"/>
          </p:cNvSpPr>
          <p:nvPr/>
        </p:nvSpPr>
        <p:spPr bwMode="auto">
          <a:xfrm>
            <a:off x="-6629400" y="2890838"/>
            <a:ext cx="4572000" cy="1076325"/>
          </a:xfrm>
          <a:prstGeom prst="rect">
            <a:avLst/>
          </a:prstGeom>
          <a:noFill/>
          <a:ln w="9525">
            <a:noFill/>
            <a:miter lim="800000"/>
            <a:headEnd/>
            <a:tailEnd/>
          </a:ln>
        </p:spPr>
        <p:txBody>
          <a:bodyPr>
            <a:spAutoFit/>
          </a:bodyPr>
          <a:lstStyle/>
          <a:p>
            <a:r>
              <a:rPr lang="en-US" b="0">
                <a:solidFill>
                  <a:schemeClr val="bg1"/>
                </a:solidFill>
              </a:rPr>
              <a:t>- 11 who were typical and one tax collector</a:t>
            </a:r>
          </a:p>
        </p:txBody>
      </p:sp>
      <p:sp>
        <p:nvSpPr>
          <p:cNvPr id="24582" name="Rectangle 8"/>
          <p:cNvSpPr>
            <a:spLocks noChangeArrowheads="1"/>
          </p:cNvSpPr>
          <p:nvPr/>
        </p:nvSpPr>
        <p:spPr bwMode="auto">
          <a:xfrm>
            <a:off x="-6858000" y="4191000"/>
            <a:ext cx="4379913" cy="584200"/>
          </a:xfrm>
          <a:prstGeom prst="rect">
            <a:avLst/>
          </a:prstGeom>
          <a:noFill/>
          <a:ln w="9525">
            <a:noFill/>
            <a:miter lim="800000"/>
            <a:headEnd/>
            <a:tailEnd/>
          </a:ln>
        </p:spPr>
        <p:txBody>
          <a:bodyPr wrap="none">
            <a:spAutoFit/>
          </a:bodyPr>
          <a:lstStyle/>
          <a:p>
            <a:r>
              <a:rPr lang="en-US" b="0">
                <a:solidFill>
                  <a:schemeClr val="bg1"/>
                </a:solidFill>
              </a:rPr>
              <a:t>- one who was a zealot</a:t>
            </a:r>
          </a:p>
        </p:txBody>
      </p:sp>
      <p:sp>
        <p:nvSpPr>
          <p:cNvPr id="24583" name="Rectangle 9"/>
          <p:cNvSpPr>
            <a:spLocks noChangeArrowheads="1"/>
          </p:cNvSpPr>
          <p:nvPr/>
        </p:nvSpPr>
        <p:spPr bwMode="auto">
          <a:xfrm>
            <a:off x="-7620000" y="4953000"/>
            <a:ext cx="7848600" cy="584200"/>
          </a:xfrm>
          <a:prstGeom prst="rect">
            <a:avLst/>
          </a:prstGeom>
          <a:noFill/>
          <a:ln w="9525">
            <a:noFill/>
            <a:miter lim="800000"/>
            <a:headEnd/>
            <a:tailEnd/>
          </a:ln>
        </p:spPr>
        <p:txBody>
          <a:bodyPr>
            <a:spAutoFit/>
          </a:bodyPr>
          <a:lstStyle/>
          <a:p>
            <a:r>
              <a:rPr lang="en-US" b="0">
                <a:solidFill>
                  <a:schemeClr val="bg1"/>
                </a:solidFill>
              </a:rPr>
              <a:t>- one who was outspoken</a:t>
            </a:r>
          </a:p>
        </p:txBody>
      </p:sp>
      <p:sp>
        <p:nvSpPr>
          <p:cNvPr id="24584" name="Rectangle 10"/>
          <p:cNvSpPr>
            <a:spLocks noChangeArrowheads="1"/>
          </p:cNvSpPr>
          <p:nvPr/>
        </p:nvSpPr>
        <p:spPr bwMode="auto">
          <a:xfrm>
            <a:off x="-8001000" y="5486400"/>
            <a:ext cx="7772400" cy="1077913"/>
          </a:xfrm>
          <a:prstGeom prst="rect">
            <a:avLst/>
          </a:prstGeom>
          <a:noFill/>
          <a:ln w="9525">
            <a:noFill/>
            <a:miter lim="800000"/>
            <a:headEnd/>
            <a:tailEnd/>
          </a:ln>
        </p:spPr>
        <p:txBody>
          <a:bodyPr>
            <a:spAutoFit/>
          </a:bodyPr>
          <a:lstStyle/>
          <a:p>
            <a:r>
              <a:rPr lang="en-US" b="0"/>
              <a:t>- Jesus called two of them, “sons of thunder”</a:t>
            </a:r>
          </a:p>
        </p:txBody>
      </p:sp>
      <p:pic>
        <p:nvPicPr>
          <p:cNvPr id="10" name="Picture 2" descr="http://www2.elca.org/communication/2004dev/apostles.jpg"/>
          <p:cNvPicPr>
            <a:picLocks noChangeAspect="1" noChangeArrowheads="1"/>
          </p:cNvPicPr>
          <p:nvPr/>
        </p:nvPicPr>
        <p:blipFill>
          <a:blip r:embed="rId3" cstate="print"/>
          <a:srcRect/>
          <a:stretch>
            <a:fillRect/>
          </a:stretch>
        </p:blipFill>
        <p:spPr bwMode="auto">
          <a:xfrm>
            <a:off x="6705600" y="4476004"/>
            <a:ext cx="2438400" cy="2381996"/>
          </a:xfrm>
          <a:prstGeom prst="ellipse">
            <a:avLst/>
          </a:prstGeom>
          <a:ln>
            <a:noFill/>
          </a:ln>
          <a:effectLst>
            <a:softEdge rad="112500"/>
          </a:effectLst>
        </p:spPr>
      </p:pic>
      <p:sp>
        <p:nvSpPr>
          <p:cNvPr id="11" name="Oval 10"/>
          <p:cNvSpPr/>
          <p:nvPr/>
        </p:nvSpPr>
        <p:spPr bwMode="auto">
          <a:xfrm>
            <a:off x="609600" y="2286000"/>
            <a:ext cx="2514600" cy="2438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2" name="TextBox 11"/>
          <p:cNvSpPr txBox="1"/>
          <p:nvPr/>
        </p:nvSpPr>
        <p:spPr>
          <a:xfrm>
            <a:off x="838200" y="2819400"/>
            <a:ext cx="1981200" cy="938719"/>
          </a:xfrm>
          <a:prstGeom prst="rect">
            <a:avLst/>
          </a:prstGeom>
          <a:noFill/>
        </p:spPr>
        <p:txBody>
          <a:bodyPr wrap="square" rtlCol="0">
            <a:spAutoFit/>
          </a:bodyPr>
          <a:lstStyle/>
          <a:p>
            <a:pPr algn="ctr"/>
            <a:r>
              <a:rPr lang="en-US" sz="5500" dirty="0" smtClean="0">
                <a:solidFill>
                  <a:schemeClr val="bg1"/>
                </a:solidFill>
                <a:effectLst>
                  <a:outerShdw blurRad="38100" dist="38100" dir="2700000" algn="tl">
                    <a:srgbClr val="000000">
                      <a:alpha val="43137"/>
                    </a:srgbClr>
                  </a:outerShdw>
                </a:effectLst>
              </a:rPr>
              <a:t>11</a:t>
            </a:r>
            <a:endParaRPr lang="en-US" sz="5500"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990600" y="3657600"/>
            <a:ext cx="1828800" cy="584775"/>
          </a:xfrm>
          <a:prstGeom prst="rect">
            <a:avLst/>
          </a:prstGeom>
          <a:noFill/>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rPr>
              <a:t>typical</a:t>
            </a:r>
            <a:endParaRPr lang="en-US" dirty="0">
              <a:solidFill>
                <a:srgbClr val="FFFF00"/>
              </a:solidFill>
              <a:effectLst>
                <a:outerShdw blurRad="38100" dist="38100" dir="2700000" algn="tl">
                  <a:srgbClr val="000000">
                    <a:alpha val="43137"/>
                  </a:srgbClr>
                </a:outerShdw>
              </a:effectLst>
            </a:endParaRPr>
          </a:p>
        </p:txBody>
      </p:sp>
      <p:sp>
        <p:nvSpPr>
          <p:cNvPr id="14" name="Oval 13"/>
          <p:cNvSpPr/>
          <p:nvPr/>
        </p:nvSpPr>
        <p:spPr bwMode="auto">
          <a:xfrm>
            <a:off x="5486400" y="3124200"/>
            <a:ext cx="1828800" cy="17526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5334000" y="3200400"/>
            <a:ext cx="2057400" cy="1077218"/>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1 tax collector</a:t>
            </a:r>
            <a:endParaRPr lang="en-US" dirty="0">
              <a:effectLst>
                <a:outerShdw blurRad="38100" dist="38100" dir="2700000" algn="tl">
                  <a:srgbClr val="000000">
                    <a:alpha val="43137"/>
                  </a:srgbClr>
                </a:outerShdw>
              </a:effectLst>
            </a:endParaRPr>
          </a:p>
        </p:txBody>
      </p:sp>
      <p:sp>
        <p:nvSpPr>
          <p:cNvPr id="16" name="Curved Down Arrow 15"/>
          <p:cNvSpPr/>
          <p:nvPr/>
        </p:nvSpPr>
        <p:spPr bwMode="auto">
          <a:xfrm rot="695578">
            <a:off x="2895600" y="2286000"/>
            <a:ext cx="3200400" cy="8382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097_A_JuiceDrop"/>
          <p:cNvPicPr>
            <a:picLocks noChangeAspect="1" noChangeArrowheads="1"/>
          </p:cNvPicPr>
          <p:nvPr/>
        </p:nvPicPr>
        <p:blipFill>
          <a:blip r:embed="rId2" cstate="print"/>
          <a:srcRect/>
          <a:stretch>
            <a:fillRect/>
          </a:stretch>
        </p:blipFill>
        <p:spPr bwMode="auto">
          <a:xfrm>
            <a:off x="-30163" y="0"/>
            <a:ext cx="9174163" cy="6880225"/>
          </a:xfrm>
          <a:prstGeom prst="rect">
            <a:avLst/>
          </a:prstGeom>
          <a:noFill/>
          <a:ln w="9525">
            <a:noFill/>
            <a:miter lim="800000"/>
            <a:headEnd/>
            <a:tailEnd/>
          </a:ln>
        </p:spPr>
      </p:pic>
      <p:sp>
        <p:nvSpPr>
          <p:cNvPr id="24578" name="TextBox 3"/>
          <p:cNvSpPr txBox="1">
            <a:spLocks noChangeArrowheads="1"/>
          </p:cNvSpPr>
          <p:nvPr/>
        </p:nvSpPr>
        <p:spPr bwMode="auto">
          <a:xfrm>
            <a:off x="228600" y="2286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24579" name="Rectangle 2"/>
          <p:cNvSpPr>
            <a:spLocks noChangeArrowheads="1"/>
          </p:cNvSpPr>
          <p:nvPr/>
        </p:nvSpPr>
        <p:spPr bwMode="auto">
          <a:xfrm>
            <a:off x="1371600" y="1143000"/>
            <a:ext cx="6858000" cy="584200"/>
          </a:xfrm>
          <a:prstGeom prst="rect">
            <a:avLst/>
          </a:prstGeom>
          <a:noFill/>
          <a:ln w="9525">
            <a:noFill/>
            <a:miter lim="800000"/>
            <a:headEnd/>
            <a:tailEnd/>
          </a:ln>
        </p:spPr>
        <p:txBody>
          <a:bodyPr>
            <a:spAutoFit/>
          </a:bodyPr>
          <a:lstStyle/>
          <a:p>
            <a:r>
              <a:rPr lang="en-US" b="0" dirty="0">
                <a:solidFill>
                  <a:srgbClr val="FFFF00"/>
                </a:solidFill>
                <a:effectLst>
                  <a:outerShdw blurRad="38100" dist="38100" dir="2700000" algn="tl">
                    <a:srgbClr val="000000">
                      <a:alpha val="43137"/>
                    </a:srgbClr>
                  </a:outerShdw>
                </a:effectLst>
              </a:rPr>
              <a:t>1. They were not all the same</a:t>
            </a:r>
          </a:p>
        </p:txBody>
      </p:sp>
      <p:sp>
        <p:nvSpPr>
          <p:cNvPr id="24580" name="Rectangle 6"/>
          <p:cNvSpPr>
            <a:spLocks noChangeArrowheads="1"/>
          </p:cNvSpPr>
          <p:nvPr/>
        </p:nvSpPr>
        <p:spPr bwMode="auto">
          <a:xfrm>
            <a:off x="-6629400" y="1828800"/>
            <a:ext cx="5715000" cy="1077913"/>
          </a:xfrm>
          <a:prstGeom prst="rect">
            <a:avLst/>
          </a:prstGeom>
          <a:noFill/>
          <a:ln w="9525">
            <a:noFill/>
            <a:miter lim="800000"/>
            <a:headEnd/>
            <a:tailEnd/>
          </a:ln>
        </p:spPr>
        <p:txBody>
          <a:bodyPr>
            <a:spAutoFit/>
          </a:bodyPr>
          <a:lstStyle/>
          <a:p>
            <a:r>
              <a:rPr lang="en-US" b="0">
                <a:solidFill>
                  <a:schemeClr val="bg1"/>
                </a:solidFill>
              </a:rPr>
              <a:t>- 11 from Galilee and one from Judea</a:t>
            </a:r>
          </a:p>
        </p:txBody>
      </p:sp>
      <p:sp>
        <p:nvSpPr>
          <p:cNvPr id="24581" name="Rectangle 7"/>
          <p:cNvSpPr>
            <a:spLocks noChangeArrowheads="1"/>
          </p:cNvSpPr>
          <p:nvPr/>
        </p:nvSpPr>
        <p:spPr bwMode="auto">
          <a:xfrm>
            <a:off x="-6629400" y="2890838"/>
            <a:ext cx="4572000" cy="1076325"/>
          </a:xfrm>
          <a:prstGeom prst="rect">
            <a:avLst/>
          </a:prstGeom>
          <a:noFill/>
          <a:ln w="9525">
            <a:noFill/>
            <a:miter lim="800000"/>
            <a:headEnd/>
            <a:tailEnd/>
          </a:ln>
        </p:spPr>
        <p:txBody>
          <a:bodyPr>
            <a:spAutoFit/>
          </a:bodyPr>
          <a:lstStyle/>
          <a:p>
            <a:r>
              <a:rPr lang="en-US" b="0">
                <a:solidFill>
                  <a:schemeClr val="bg1"/>
                </a:solidFill>
              </a:rPr>
              <a:t>- 11 who were typical and one tax collector</a:t>
            </a:r>
          </a:p>
        </p:txBody>
      </p:sp>
      <p:sp>
        <p:nvSpPr>
          <p:cNvPr id="24582" name="Rectangle 8"/>
          <p:cNvSpPr>
            <a:spLocks noChangeArrowheads="1"/>
          </p:cNvSpPr>
          <p:nvPr/>
        </p:nvSpPr>
        <p:spPr bwMode="auto">
          <a:xfrm>
            <a:off x="-6858000" y="4191000"/>
            <a:ext cx="4379913" cy="584200"/>
          </a:xfrm>
          <a:prstGeom prst="rect">
            <a:avLst/>
          </a:prstGeom>
          <a:noFill/>
          <a:ln w="9525">
            <a:noFill/>
            <a:miter lim="800000"/>
            <a:headEnd/>
            <a:tailEnd/>
          </a:ln>
        </p:spPr>
        <p:txBody>
          <a:bodyPr wrap="none">
            <a:spAutoFit/>
          </a:bodyPr>
          <a:lstStyle/>
          <a:p>
            <a:r>
              <a:rPr lang="en-US" b="0">
                <a:solidFill>
                  <a:schemeClr val="bg1"/>
                </a:solidFill>
              </a:rPr>
              <a:t>- one who was a zealot</a:t>
            </a:r>
          </a:p>
        </p:txBody>
      </p:sp>
      <p:sp>
        <p:nvSpPr>
          <p:cNvPr id="24583" name="Rectangle 9"/>
          <p:cNvSpPr>
            <a:spLocks noChangeArrowheads="1"/>
          </p:cNvSpPr>
          <p:nvPr/>
        </p:nvSpPr>
        <p:spPr bwMode="auto">
          <a:xfrm>
            <a:off x="-7620000" y="4953000"/>
            <a:ext cx="7848600" cy="584200"/>
          </a:xfrm>
          <a:prstGeom prst="rect">
            <a:avLst/>
          </a:prstGeom>
          <a:noFill/>
          <a:ln w="9525">
            <a:noFill/>
            <a:miter lim="800000"/>
            <a:headEnd/>
            <a:tailEnd/>
          </a:ln>
        </p:spPr>
        <p:txBody>
          <a:bodyPr>
            <a:spAutoFit/>
          </a:bodyPr>
          <a:lstStyle/>
          <a:p>
            <a:r>
              <a:rPr lang="en-US" b="0">
                <a:solidFill>
                  <a:schemeClr val="bg1"/>
                </a:solidFill>
              </a:rPr>
              <a:t>- one who was outspoken</a:t>
            </a:r>
          </a:p>
        </p:txBody>
      </p:sp>
      <p:sp>
        <p:nvSpPr>
          <p:cNvPr id="24584" name="Rectangle 10"/>
          <p:cNvSpPr>
            <a:spLocks noChangeArrowheads="1"/>
          </p:cNvSpPr>
          <p:nvPr/>
        </p:nvSpPr>
        <p:spPr bwMode="auto">
          <a:xfrm>
            <a:off x="-8001000" y="5486400"/>
            <a:ext cx="7772400" cy="1077913"/>
          </a:xfrm>
          <a:prstGeom prst="rect">
            <a:avLst/>
          </a:prstGeom>
          <a:noFill/>
          <a:ln w="9525">
            <a:noFill/>
            <a:miter lim="800000"/>
            <a:headEnd/>
            <a:tailEnd/>
          </a:ln>
        </p:spPr>
        <p:txBody>
          <a:bodyPr>
            <a:spAutoFit/>
          </a:bodyPr>
          <a:lstStyle/>
          <a:p>
            <a:r>
              <a:rPr lang="en-US" b="0"/>
              <a:t>- Jesus called two of them, “sons of thunder”</a:t>
            </a:r>
          </a:p>
        </p:txBody>
      </p:sp>
      <p:pic>
        <p:nvPicPr>
          <p:cNvPr id="10" name="Picture 2" descr="http://www2.elca.org/communication/2004dev/apostles.jpg"/>
          <p:cNvPicPr>
            <a:picLocks noChangeAspect="1" noChangeArrowheads="1"/>
          </p:cNvPicPr>
          <p:nvPr/>
        </p:nvPicPr>
        <p:blipFill>
          <a:blip r:embed="rId3" cstate="print"/>
          <a:srcRect/>
          <a:stretch>
            <a:fillRect/>
          </a:stretch>
        </p:blipFill>
        <p:spPr bwMode="auto">
          <a:xfrm>
            <a:off x="6705600" y="4476004"/>
            <a:ext cx="2438400" cy="2381996"/>
          </a:xfrm>
          <a:prstGeom prst="ellipse">
            <a:avLst/>
          </a:prstGeom>
          <a:ln>
            <a:noFill/>
          </a:ln>
          <a:effectLst>
            <a:softEdge rad="112500"/>
          </a:effectLst>
        </p:spPr>
      </p:pic>
      <p:sp>
        <p:nvSpPr>
          <p:cNvPr id="11" name="Oval 10"/>
          <p:cNvSpPr/>
          <p:nvPr/>
        </p:nvSpPr>
        <p:spPr bwMode="auto">
          <a:xfrm>
            <a:off x="609600" y="2286000"/>
            <a:ext cx="2514600" cy="2438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2" name="TextBox 11"/>
          <p:cNvSpPr txBox="1"/>
          <p:nvPr/>
        </p:nvSpPr>
        <p:spPr>
          <a:xfrm>
            <a:off x="838200" y="2819400"/>
            <a:ext cx="1981200" cy="938719"/>
          </a:xfrm>
          <a:prstGeom prst="rect">
            <a:avLst/>
          </a:prstGeom>
          <a:noFill/>
        </p:spPr>
        <p:txBody>
          <a:bodyPr wrap="square" rtlCol="0">
            <a:spAutoFit/>
          </a:bodyPr>
          <a:lstStyle/>
          <a:p>
            <a:pPr algn="ctr"/>
            <a:r>
              <a:rPr lang="en-US" sz="5500" dirty="0" smtClean="0">
                <a:solidFill>
                  <a:schemeClr val="bg1"/>
                </a:solidFill>
                <a:effectLst>
                  <a:outerShdw blurRad="38100" dist="38100" dir="2700000" algn="tl">
                    <a:srgbClr val="000000">
                      <a:alpha val="43137"/>
                    </a:srgbClr>
                  </a:outerShdw>
                </a:effectLst>
              </a:rPr>
              <a:t>11</a:t>
            </a:r>
            <a:endParaRPr lang="en-US" sz="5500" dirty="0">
              <a:solidFill>
                <a:schemeClr val="bg1"/>
              </a:solidFill>
              <a:effectLst>
                <a:outerShdw blurRad="38100" dist="38100" dir="2700000" algn="tl">
                  <a:srgbClr val="000000">
                    <a:alpha val="43137"/>
                  </a:srgbClr>
                </a:outerShdw>
              </a:effectLst>
            </a:endParaRPr>
          </a:p>
        </p:txBody>
      </p:sp>
      <p:sp>
        <p:nvSpPr>
          <p:cNvPr id="14" name="Oval 13"/>
          <p:cNvSpPr/>
          <p:nvPr/>
        </p:nvSpPr>
        <p:spPr bwMode="auto">
          <a:xfrm>
            <a:off x="5486400" y="3124200"/>
            <a:ext cx="1828800" cy="17526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5334000" y="3200400"/>
            <a:ext cx="2057400" cy="1077218"/>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1    Zealot</a:t>
            </a:r>
            <a:endParaRPr lang="en-US" dirty="0">
              <a:effectLst>
                <a:outerShdw blurRad="38100" dist="38100" dir="2700000" algn="tl">
                  <a:srgbClr val="000000">
                    <a:alpha val="43137"/>
                  </a:srgbClr>
                </a:outerShdw>
              </a:effectLst>
            </a:endParaRPr>
          </a:p>
        </p:txBody>
      </p:sp>
      <p:sp>
        <p:nvSpPr>
          <p:cNvPr id="16" name="Curved Down Arrow 15"/>
          <p:cNvSpPr/>
          <p:nvPr/>
        </p:nvSpPr>
        <p:spPr bwMode="auto">
          <a:xfrm rot="695578">
            <a:off x="2895600" y="2286000"/>
            <a:ext cx="3200400" cy="8382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097_A_JuiceDrop"/>
          <p:cNvPicPr>
            <a:picLocks noChangeAspect="1" noChangeArrowheads="1"/>
          </p:cNvPicPr>
          <p:nvPr/>
        </p:nvPicPr>
        <p:blipFill>
          <a:blip r:embed="rId2" cstate="print"/>
          <a:srcRect/>
          <a:stretch>
            <a:fillRect/>
          </a:stretch>
        </p:blipFill>
        <p:spPr bwMode="auto">
          <a:xfrm>
            <a:off x="-30163" y="0"/>
            <a:ext cx="9174163" cy="6880225"/>
          </a:xfrm>
          <a:prstGeom prst="rect">
            <a:avLst/>
          </a:prstGeom>
          <a:noFill/>
          <a:ln w="9525">
            <a:noFill/>
            <a:miter lim="800000"/>
            <a:headEnd/>
            <a:tailEnd/>
          </a:ln>
        </p:spPr>
      </p:pic>
      <p:sp>
        <p:nvSpPr>
          <p:cNvPr id="24578" name="TextBox 3"/>
          <p:cNvSpPr txBox="1">
            <a:spLocks noChangeArrowheads="1"/>
          </p:cNvSpPr>
          <p:nvPr/>
        </p:nvSpPr>
        <p:spPr bwMode="auto">
          <a:xfrm>
            <a:off x="228600" y="2286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24579" name="Rectangle 2"/>
          <p:cNvSpPr>
            <a:spLocks noChangeArrowheads="1"/>
          </p:cNvSpPr>
          <p:nvPr/>
        </p:nvSpPr>
        <p:spPr bwMode="auto">
          <a:xfrm>
            <a:off x="1371600" y="1143000"/>
            <a:ext cx="6858000" cy="584200"/>
          </a:xfrm>
          <a:prstGeom prst="rect">
            <a:avLst/>
          </a:prstGeom>
          <a:noFill/>
          <a:ln w="9525">
            <a:noFill/>
            <a:miter lim="800000"/>
            <a:headEnd/>
            <a:tailEnd/>
          </a:ln>
        </p:spPr>
        <p:txBody>
          <a:bodyPr>
            <a:spAutoFit/>
          </a:bodyPr>
          <a:lstStyle/>
          <a:p>
            <a:r>
              <a:rPr lang="en-US" b="0" dirty="0">
                <a:solidFill>
                  <a:srgbClr val="FFFF00"/>
                </a:solidFill>
                <a:effectLst>
                  <a:outerShdw blurRad="38100" dist="38100" dir="2700000" algn="tl">
                    <a:srgbClr val="000000">
                      <a:alpha val="43137"/>
                    </a:srgbClr>
                  </a:outerShdw>
                </a:effectLst>
              </a:rPr>
              <a:t>1. They were not all the same</a:t>
            </a:r>
          </a:p>
        </p:txBody>
      </p:sp>
      <p:pic>
        <p:nvPicPr>
          <p:cNvPr id="10" name="Picture 2" descr="http://www2.elca.org/communication/2004dev/apostles.jpg"/>
          <p:cNvPicPr>
            <a:picLocks noChangeAspect="1" noChangeArrowheads="1"/>
          </p:cNvPicPr>
          <p:nvPr/>
        </p:nvPicPr>
        <p:blipFill>
          <a:blip r:embed="rId3" cstate="print"/>
          <a:srcRect/>
          <a:stretch>
            <a:fillRect/>
          </a:stretch>
        </p:blipFill>
        <p:spPr bwMode="auto">
          <a:xfrm>
            <a:off x="6705600" y="4476004"/>
            <a:ext cx="2438400" cy="2381996"/>
          </a:xfrm>
          <a:prstGeom prst="ellipse">
            <a:avLst/>
          </a:prstGeom>
          <a:ln>
            <a:noFill/>
          </a:ln>
          <a:effectLst>
            <a:softEdge rad="112500"/>
          </a:effectLst>
        </p:spPr>
      </p:pic>
      <p:sp>
        <p:nvSpPr>
          <p:cNvPr id="11" name="Oval 10"/>
          <p:cNvSpPr/>
          <p:nvPr/>
        </p:nvSpPr>
        <p:spPr bwMode="auto">
          <a:xfrm>
            <a:off x="609600" y="2286000"/>
            <a:ext cx="2514600" cy="2438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2" name="TextBox 11"/>
          <p:cNvSpPr txBox="1"/>
          <p:nvPr/>
        </p:nvSpPr>
        <p:spPr>
          <a:xfrm>
            <a:off x="838200" y="2819400"/>
            <a:ext cx="1981200" cy="938719"/>
          </a:xfrm>
          <a:prstGeom prst="rect">
            <a:avLst/>
          </a:prstGeom>
          <a:noFill/>
        </p:spPr>
        <p:txBody>
          <a:bodyPr wrap="square" rtlCol="0">
            <a:spAutoFit/>
          </a:bodyPr>
          <a:lstStyle/>
          <a:p>
            <a:pPr algn="ctr"/>
            <a:r>
              <a:rPr lang="en-US" sz="5500" dirty="0" smtClean="0">
                <a:solidFill>
                  <a:schemeClr val="bg1"/>
                </a:solidFill>
                <a:effectLst>
                  <a:outerShdw blurRad="38100" dist="38100" dir="2700000" algn="tl">
                    <a:srgbClr val="000000">
                      <a:alpha val="43137"/>
                    </a:srgbClr>
                  </a:outerShdw>
                </a:effectLst>
              </a:rPr>
              <a:t>11</a:t>
            </a:r>
            <a:endParaRPr lang="en-US" sz="5500" dirty="0">
              <a:solidFill>
                <a:schemeClr val="bg1"/>
              </a:solidFill>
              <a:effectLst>
                <a:outerShdw blurRad="38100" dist="38100" dir="2700000" algn="tl">
                  <a:srgbClr val="000000">
                    <a:alpha val="43137"/>
                  </a:srgbClr>
                </a:outerShdw>
              </a:effectLst>
            </a:endParaRPr>
          </a:p>
        </p:txBody>
      </p:sp>
      <p:sp>
        <p:nvSpPr>
          <p:cNvPr id="14" name="Oval 13"/>
          <p:cNvSpPr/>
          <p:nvPr/>
        </p:nvSpPr>
        <p:spPr bwMode="auto">
          <a:xfrm>
            <a:off x="5486400" y="3124200"/>
            <a:ext cx="1828800" cy="17526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5334000" y="3429000"/>
            <a:ext cx="2057400" cy="1077218"/>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1 Out spoken</a:t>
            </a:r>
            <a:endParaRPr lang="en-US" dirty="0">
              <a:effectLst>
                <a:outerShdw blurRad="38100" dist="38100" dir="2700000" algn="tl">
                  <a:srgbClr val="000000">
                    <a:alpha val="43137"/>
                  </a:srgbClr>
                </a:outerShdw>
              </a:effectLst>
            </a:endParaRPr>
          </a:p>
        </p:txBody>
      </p:sp>
      <p:sp>
        <p:nvSpPr>
          <p:cNvPr id="16" name="Curved Down Arrow 15"/>
          <p:cNvSpPr/>
          <p:nvPr/>
        </p:nvSpPr>
        <p:spPr bwMode="auto">
          <a:xfrm rot="695578">
            <a:off x="2895600" y="2286000"/>
            <a:ext cx="3200400" cy="838200"/>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299_C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2" name="TextBox 3"/>
          <p:cNvSpPr txBox="1">
            <a:spLocks noChangeArrowheads="1"/>
          </p:cNvSpPr>
          <p:nvPr/>
        </p:nvSpPr>
        <p:spPr bwMode="auto">
          <a:xfrm>
            <a:off x="1371600" y="228600"/>
            <a:ext cx="6934200" cy="584200"/>
          </a:xfrm>
          <a:prstGeom prst="rect">
            <a:avLst/>
          </a:prstGeom>
          <a:solidFill>
            <a:srgbClr val="FFFFFF">
              <a:alpha val="50196"/>
            </a:srgbClr>
          </a:solidFill>
          <a:ln w="9525">
            <a:solidFill>
              <a:schemeClr val="tx1"/>
            </a:solidFill>
            <a:miter lim="800000"/>
            <a:headEnd/>
            <a:tailEnd/>
          </a:ln>
        </p:spPr>
        <p:txBody>
          <a:bodyPr wrap="square">
            <a:spAutoFit/>
          </a:bodyPr>
          <a:lstStyle/>
          <a:p>
            <a:pPr algn="ctr"/>
            <a:r>
              <a:rPr lang="en-US" dirty="0"/>
              <a:t>Harmony begins with Christ</a:t>
            </a:r>
          </a:p>
        </p:txBody>
      </p:sp>
      <p:sp>
        <p:nvSpPr>
          <p:cNvPr id="25603" name="Rectangle 2"/>
          <p:cNvSpPr>
            <a:spLocks noChangeArrowheads="1"/>
          </p:cNvSpPr>
          <p:nvPr/>
        </p:nvSpPr>
        <p:spPr bwMode="auto">
          <a:xfrm>
            <a:off x="2362200" y="914400"/>
            <a:ext cx="6858000" cy="584200"/>
          </a:xfrm>
          <a:prstGeom prst="rect">
            <a:avLst/>
          </a:prstGeom>
          <a:noFill/>
          <a:ln w="9525">
            <a:noFill/>
            <a:miter lim="800000"/>
            <a:headEnd/>
            <a:tailEnd/>
          </a:ln>
        </p:spPr>
        <p:txBody>
          <a:bodyPr>
            <a:spAutoFit/>
          </a:bodyPr>
          <a:lstStyle/>
          <a:p>
            <a:r>
              <a:rPr lang="en-US" b="0"/>
              <a:t>1. They were not all the same</a:t>
            </a:r>
          </a:p>
        </p:txBody>
      </p:sp>
      <p:sp>
        <p:nvSpPr>
          <p:cNvPr id="12" name="TextBox 3"/>
          <p:cNvSpPr txBox="1">
            <a:spLocks noChangeArrowheads="1"/>
          </p:cNvSpPr>
          <p:nvPr/>
        </p:nvSpPr>
        <p:spPr bwMode="auto">
          <a:xfrm>
            <a:off x="2438400" y="2133600"/>
            <a:ext cx="6553200" cy="4524315"/>
          </a:xfrm>
          <a:prstGeom prst="rect">
            <a:avLst/>
          </a:prstGeom>
          <a:no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Luke 9:53-54 </a:t>
            </a:r>
          </a:p>
          <a:p>
            <a:pPr>
              <a:defRPr/>
            </a:pPr>
            <a:r>
              <a:rPr lang="en-US" dirty="0">
                <a:effectLst>
                  <a:outerShdw blurRad="38100" dist="38100" dir="2700000" algn="tl">
                    <a:srgbClr val="000000">
                      <a:alpha val="43137"/>
                    </a:srgbClr>
                  </a:outerShdw>
                </a:effectLst>
                <a:latin typeface="Maiandra GD" pitchFamily="34" charset="0"/>
              </a:rPr>
              <a:t> But they did not receive Him, because He was traveling toward Jerusalem. When His disciples James and John saw this, they said, "Lord, do You want us to command fire to </a:t>
            </a:r>
            <a:r>
              <a:rPr lang="en-US" dirty="0" smtClean="0">
                <a:effectLst>
                  <a:outerShdw blurRad="38100" dist="38100" dir="2700000" algn="tl">
                    <a:srgbClr val="000000">
                      <a:alpha val="43137"/>
                    </a:srgbClr>
                  </a:outerShdw>
                </a:effectLst>
                <a:latin typeface="Maiandra GD" pitchFamily="34" charset="0"/>
              </a:rPr>
              <a:t>come </a:t>
            </a:r>
            <a:r>
              <a:rPr lang="en-US" dirty="0">
                <a:effectLst>
                  <a:outerShdw blurRad="38100" dist="38100" dir="2700000" algn="tl">
                    <a:srgbClr val="000000">
                      <a:alpha val="43137"/>
                    </a:srgbClr>
                  </a:outerShdw>
                </a:effectLst>
                <a:latin typeface="Maiandra GD" pitchFamily="34" charset="0"/>
              </a:rPr>
              <a:t>down from heaven and consume them?" </a:t>
            </a:r>
          </a:p>
        </p:txBody>
      </p:sp>
      <p:sp>
        <p:nvSpPr>
          <p:cNvPr id="19461" name="TextBox 12"/>
          <p:cNvSpPr txBox="1">
            <a:spLocks noChangeArrowheads="1"/>
          </p:cNvSpPr>
          <p:nvPr/>
        </p:nvSpPr>
        <p:spPr bwMode="auto">
          <a:xfrm>
            <a:off x="2209800" y="1447800"/>
            <a:ext cx="7315200" cy="584200"/>
          </a:xfrm>
          <a:prstGeom prst="rect">
            <a:avLst/>
          </a:prstGeom>
          <a:noFill/>
          <a:ln w="9525">
            <a:noFill/>
            <a:miter lim="800000"/>
            <a:headEnd/>
            <a:tailEnd/>
          </a:ln>
        </p:spPr>
        <p:txBody>
          <a:bodyPr>
            <a:spAutoFit/>
          </a:bodyPr>
          <a:lstStyle/>
          <a:p>
            <a:r>
              <a:rPr lang="en-US" b="0"/>
              <a:t> 2.  They were judgmental </a:t>
            </a:r>
          </a:p>
        </p:txBody>
      </p:sp>
      <p:pic>
        <p:nvPicPr>
          <p:cNvPr id="7" name="Picture 6" descr="judgmental.jpg"/>
          <p:cNvPicPr>
            <a:picLocks noChangeAspect="1"/>
          </p:cNvPicPr>
          <p:nvPr/>
        </p:nvPicPr>
        <p:blipFill>
          <a:blip r:embed="rId3" cstate="print"/>
          <a:stretch>
            <a:fillRect/>
          </a:stretch>
        </p:blipFill>
        <p:spPr>
          <a:xfrm>
            <a:off x="228600" y="2438400"/>
            <a:ext cx="1864658"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9461"/>
                                        </p:tgtEl>
                                        <p:attrNameLst>
                                          <p:attrName>style.visibility</p:attrName>
                                        </p:attrNameLst>
                                      </p:cBhvr>
                                      <p:to>
                                        <p:strVal val="visible"/>
                                      </p:to>
                                    </p:set>
                                    <p:anim by="(-#ppt_w*2)" calcmode="lin" valueType="num">
                                      <p:cBhvr rctx="PPT">
                                        <p:cTn id="7" dur="500" autoRev="1" fill="hold">
                                          <p:stCondLst>
                                            <p:cond delay="0"/>
                                          </p:stCondLst>
                                        </p:cTn>
                                        <p:tgtEl>
                                          <p:spTgt spid="19461"/>
                                        </p:tgtEl>
                                        <p:attrNameLst>
                                          <p:attrName>ppt_w</p:attrName>
                                        </p:attrNameLst>
                                      </p:cBhvr>
                                    </p:anim>
                                    <p:anim by="(#ppt_w*0.50)" calcmode="lin" valueType="num">
                                      <p:cBhvr>
                                        <p:cTn id="8" dur="500" decel="50000" autoRev="1" fill="hold">
                                          <p:stCondLst>
                                            <p:cond delay="0"/>
                                          </p:stCondLst>
                                        </p:cTn>
                                        <p:tgtEl>
                                          <p:spTgt spid="19461"/>
                                        </p:tgtEl>
                                        <p:attrNameLst>
                                          <p:attrName>ppt_x</p:attrName>
                                        </p:attrNameLst>
                                      </p:cBhvr>
                                    </p:anim>
                                    <p:anim from="(-#ppt_h/2)" to="(#ppt_y)" calcmode="lin" valueType="num">
                                      <p:cBhvr>
                                        <p:cTn id="9" dur="1000" fill="hold">
                                          <p:stCondLst>
                                            <p:cond delay="0"/>
                                          </p:stCondLst>
                                        </p:cTn>
                                        <p:tgtEl>
                                          <p:spTgt spid="19461"/>
                                        </p:tgtEl>
                                        <p:attrNameLst>
                                          <p:attrName>ppt_y</p:attrName>
                                        </p:attrNameLst>
                                      </p:cBhvr>
                                    </p:anim>
                                    <p:animRot by="21600000">
                                      <p:cBhvr>
                                        <p:cTn id="10" dur="1000" fill="hold">
                                          <p:stCondLst>
                                            <p:cond delay="0"/>
                                          </p:stCondLst>
                                        </p:cTn>
                                        <p:tgtEl>
                                          <p:spTgt spid="1946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4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13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6" name="TextBox 3"/>
          <p:cNvSpPr txBox="1">
            <a:spLocks noChangeArrowheads="1"/>
          </p:cNvSpPr>
          <p:nvPr/>
        </p:nvSpPr>
        <p:spPr bwMode="auto">
          <a:xfrm>
            <a:off x="228600" y="2286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26627" name="Rectangle 2"/>
          <p:cNvSpPr>
            <a:spLocks noChangeArrowheads="1"/>
          </p:cNvSpPr>
          <p:nvPr/>
        </p:nvSpPr>
        <p:spPr bwMode="auto">
          <a:xfrm>
            <a:off x="1371600" y="1143000"/>
            <a:ext cx="6858000" cy="584200"/>
          </a:xfrm>
          <a:prstGeom prst="rect">
            <a:avLst/>
          </a:prstGeom>
          <a:noFill/>
          <a:ln w="9525">
            <a:noFill/>
            <a:miter lim="800000"/>
            <a:headEnd/>
            <a:tailEnd/>
          </a:ln>
        </p:spPr>
        <p:txBody>
          <a:bodyPr>
            <a:spAutoFit/>
          </a:bodyPr>
          <a:lstStyle/>
          <a:p>
            <a:r>
              <a:rPr lang="en-US" b="0">
                <a:solidFill>
                  <a:schemeClr val="bg1"/>
                </a:solidFill>
                <a:effectLst>
                  <a:outerShdw blurRad="38100" dist="38100" dir="2700000" algn="tl">
                    <a:srgbClr val="000000">
                      <a:alpha val="43137"/>
                    </a:srgbClr>
                  </a:outerShdw>
                </a:effectLst>
              </a:rPr>
              <a:t>1. They were not all the same</a:t>
            </a:r>
          </a:p>
        </p:txBody>
      </p:sp>
      <p:sp>
        <p:nvSpPr>
          <p:cNvPr id="26628" name="TextBox 12"/>
          <p:cNvSpPr txBox="1">
            <a:spLocks noChangeArrowheads="1"/>
          </p:cNvSpPr>
          <p:nvPr/>
        </p:nvSpPr>
        <p:spPr bwMode="auto">
          <a:xfrm>
            <a:off x="1219200" y="1676400"/>
            <a:ext cx="7315200" cy="584200"/>
          </a:xfrm>
          <a:prstGeom prst="rect">
            <a:avLst/>
          </a:prstGeom>
          <a:noFill/>
          <a:ln w="9525">
            <a:noFill/>
            <a:miter lim="800000"/>
            <a:headEnd/>
            <a:tailEnd/>
          </a:ln>
        </p:spPr>
        <p:txBody>
          <a:bodyPr>
            <a:spAutoFit/>
          </a:bodyPr>
          <a:lstStyle/>
          <a:p>
            <a:r>
              <a:rPr lang="en-US" b="0">
                <a:solidFill>
                  <a:schemeClr val="bg1"/>
                </a:solidFill>
                <a:effectLst>
                  <a:outerShdw blurRad="38100" dist="38100" dir="2700000" algn="tl">
                    <a:srgbClr val="000000">
                      <a:alpha val="43137"/>
                    </a:srgbClr>
                  </a:outerShdw>
                </a:effectLst>
              </a:rPr>
              <a:t> 2.  They were judgmental </a:t>
            </a:r>
          </a:p>
        </p:txBody>
      </p:sp>
      <p:sp>
        <p:nvSpPr>
          <p:cNvPr id="20485" name="Rectangle 5"/>
          <p:cNvSpPr>
            <a:spLocks noChangeArrowheads="1"/>
          </p:cNvSpPr>
          <p:nvPr/>
        </p:nvSpPr>
        <p:spPr bwMode="auto">
          <a:xfrm>
            <a:off x="1371600" y="2286000"/>
            <a:ext cx="6477000" cy="584200"/>
          </a:xfrm>
          <a:prstGeom prst="rect">
            <a:avLst/>
          </a:prstGeom>
          <a:noFill/>
          <a:ln w="9525">
            <a:noFill/>
            <a:miter lim="800000"/>
            <a:headEnd/>
            <a:tailEnd/>
          </a:ln>
        </p:spPr>
        <p:txBody>
          <a:bodyPr>
            <a:spAutoFit/>
          </a:bodyPr>
          <a:lstStyle/>
          <a:p>
            <a:pPr marL="514350" indent="-514350">
              <a:buFontTx/>
              <a:buAutoNum type="arabicPeriod" startAt="3"/>
            </a:pPr>
            <a:r>
              <a:rPr lang="en-US" b="0">
                <a:solidFill>
                  <a:schemeClr val="bg1"/>
                </a:solidFill>
                <a:effectLst>
                  <a:outerShdw blurRad="38100" dist="38100" dir="2700000" algn="tl">
                    <a:srgbClr val="000000">
                      <a:alpha val="43137"/>
                    </a:srgbClr>
                  </a:outerShdw>
                </a:effectLst>
              </a:rPr>
              <a:t>They were selfish</a:t>
            </a:r>
          </a:p>
        </p:txBody>
      </p:sp>
      <p:sp>
        <p:nvSpPr>
          <p:cNvPr id="7" name="Rectangle 6"/>
          <p:cNvSpPr/>
          <p:nvPr/>
        </p:nvSpPr>
        <p:spPr>
          <a:xfrm>
            <a:off x="304800" y="3013075"/>
            <a:ext cx="8686800" cy="3540125"/>
          </a:xfrm>
          <a:prstGeom prst="rect">
            <a:avLst/>
          </a:prstGeom>
          <a:solidFill>
            <a:srgbClr val="FFFFFF">
              <a:alpha val="60000"/>
            </a:srgbClr>
          </a:solidFill>
        </p:spPr>
        <p:txBody>
          <a:bodyPr>
            <a:spAutoFit/>
          </a:bodyPr>
          <a:lstStyle/>
          <a:p>
            <a:pPr marL="514350" indent="-514350">
              <a:defRPr/>
            </a:pPr>
            <a:r>
              <a:rPr lang="en-US" dirty="0">
                <a:effectLst>
                  <a:outerShdw blurRad="38100" dist="38100" dir="2700000" algn="tl">
                    <a:srgbClr val="000000">
                      <a:alpha val="43137"/>
                    </a:srgbClr>
                  </a:outerShdw>
                </a:effectLst>
                <a:latin typeface="Maiandra GD" pitchFamily="34" charset="0"/>
              </a:rPr>
              <a:t>Mark 9:33-34 </a:t>
            </a:r>
          </a:p>
          <a:p>
            <a:pPr>
              <a:defRPr/>
            </a:pPr>
            <a:r>
              <a:rPr lang="en-US" dirty="0">
                <a:effectLst>
                  <a:outerShdw blurRad="38100" dist="38100" dir="2700000" algn="tl">
                    <a:srgbClr val="000000">
                      <a:alpha val="43137"/>
                    </a:srgbClr>
                  </a:outerShdw>
                </a:effectLst>
                <a:latin typeface="Maiandra GD" pitchFamily="34" charset="0"/>
              </a:rPr>
              <a:t> They came to Capernaum; and when He was in the house, He began to question them, "What were you discussing on the way?"  But they kept silent, for on the way they had discussed with one another which of them was the greatest.</a:t>
            </a:r>
          </a:p>
        </p:txBody>
      </p:sp>
      <p:pic>
        <p:nvPicPr>
          <p:cNvPr id="27650" name="Picture 2" descr="http://nicklodeon.files.wordpress.com/2010/08/selfish.gif?w=150&amp;h=150">
            <a:hlinkClick r:id="rId3"/>
          </p:cNvPr>
          <p:cNvPicPr>
            <a:picLocks noChangeAspect="1" noChangeArrowheads="1"/>
          </p:cNvPicPr>
          <p:nvPr/>
        </p:nvPicPr>
        <p:blipFill>
          <a:blip r:embed="rId4" cstate="print"/>
          <a:srcRect/>
          <a:stretch>
            <a:fillRect/>
          </a:stretch>
        </p:blipFill>
        <p:spPr bwMode="auto">
          <a:xfrm>
            <a:off x="7162800" y="1828800"/>
            <a:ext cx="142875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485"/>
                                        </p:tgtEl>
                                        <p:attrNameLst>
                                          <p:attrName>style.visibility</p:attrName>
                                        </p:attrNameLst>
                                      </p:cBhvr>
                                      <p:to>
                                        <p:strVal val="visible"/>
                                      </p:to>
                                    </p:set>
                                    <p:anim by="(-#ppt_w*2)" calcmode="lin" valueType="num">
                                      <p:cBhvr rctx="PPT">
                                        <p:cTn id="7" dur="500" autoRev="1" fill="hold">
                                          <p:stCondLst>
                                            <p:cond delay="0"/>
                                          </p:stCondLst>
                                        </p:cTn>
                                        <p:tgtEl>
                                          <p:spTgt spid="20485"/>
                                        </p:tgtEl>
                                        <p:attrNameLst>
                                          <p:attrName>ppt_w</p:attrName>
                                        </p:attrNameLst>
                                      </p:cBhvr>
                                    </p:anim>
                                    <p:anim by="(#ppt_w*0.50)" calcmode="lin" valueType="num">
                                      <p:cBhvr>
                                        <p:cTn id="8" dur="500" decel="50000" autoRev="1" fill="hold">
                                          <p:stCondLst>
                                            <p:cond delay="0"/>
                                          </p:stCondLst>
                                        </p:cTn>
                                        <p:tgtEl>
                                          <p:spTgt spid="20485"/>
                                        </p:tgtEl>
                                        <p:attrNameLst>
                                          <p:attrName>ppt_x</p:attrName>
                                        </p:attrNameLst>
                                      </p:cBhvr>
                                    </p:anim>
                                    <p:anim from="(-#ppt_h/2)" to="(#ppt_y)" calcmode="lin" valueType="num">
                                      <p:cBhvr>
                                        <p:cTn id="9" dur="1000" fill="hold">
                                          <p:stCondLst>
                                            <p:cond delay="0"/>
                                          </p:stCondLst>
                                        </p:cTn>
                                        <p:tgtEl>
                                          <p:spTgt spid="20485"/>
                                        </p:tgtEl>
                                        <p:attrNameLst>
                                          <p:attrName>ppt_y</p:attrName>
                                        </p:attrNameLst>
                                      </p:cBhvr>
                                    </p:anim>
                                    <p:animRot by="21600000">
                                      <p:cBhvr>
                                        <p:cTn id="10" dur="1000" fill="hold">
                                          <p:stCondLst>
                                            <p:cond delay="0"/>
                                          </p:stCondLst>
                                        </p:cTn>
                                        <p:tgtEl>
                                          <p:spTgt spid="2048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Multimedia\A_Original\025_A_BonusDr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0" name="TextBox 3"/>
          <p:cNvSpPr txBox="1">
            <a:spLocks noChangeArrowheads="1"/>
          </p:cNvSpPr>
          <p:nvPr/>
        </p:nvSpPr>
        <p:spPr bwMode="auto">
          <a:xfrm>
            <a:off x="685800" y="5334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27651" name="Rectangle 2"/>
          <p:cNvSpPr>
            <a:spLocks noChangeArrowheads="1"/>
          </p:cNvSpPr>
          <p:nvPr/>
        </p:nvSpPr>
        <p:spPr bwMode="auto">
          <a:xfrm>
            <a:off x="1066800" y="2057400"/>
            <a:ext cx="6858000" cy="584200"/>
          </a:xfrm>
          <a:prstGeom prst="rect">
            <a:avLst/>
          </a:prstGeom>
          <a:noFill/>
          <a:ln w="9525">
            <a:noFill/>
            <a:miter lim="800000"/>
            <a:headEnd/>
            <a:tailEnd/>
          </a:ln>
        </p:spPr>
        <p:txBody>
          <a:bodyPr>
            <a:spAutoFit/>
          </a:bodyPr>
          <a:lstStyle/>
          <a:p>
            <a:r>
              <a:rPr lang="en-US" b="0" dirty="0"/>
              <a:t>1. They were not all the same</a:t>
            </a:r>
          </a:p>
        </p:txBody>
      </p:sp>
      <p:sp>
        <p:nvSpPr>
          <p:cNvPr id="27652" name="TextBox 12"/>
          <p:cNvSpPr txBox="1">
            <a:spLocks noChangeArrowheads="1"/>
          </p:cNvSpPr>
          <p:nvPr/>
        </p:nvSpPr>
        <p:spPr bwMode="auto">
          <a:xfrm>
            <a:off x="914400" y="2590800"/>
            <a:ext cx="7315200" cy="584200"/>
          </a:xfrm>
          <a:prstGeom prst="rect">
            <a:avLst/>
          </a:prstGeom>
          <a:noFill/>
          <a:ln w="9525">
            <a:noFill/>
            <a:miter lim="800000"/>
            <a:headEnd/>
            <a:tailEnd/>
          </a:ln>
        </p:spPr>
        <p:txBody>
          <a:bodyPr>
            <a:spAutoFit/>
          </a:bodyPr>
          <a:lstStyle/>
          <a:p>
            <a:r>
              <a:rPr lang="en-US" b="0" dirty="0"/>
              <a:t> 2.  They were judgmental </a:t>
            </a:r>
          </a:p>
        </p:txBody>
      </p:sp>
      <p:sp>
        <p:nvSpPr>
          <p:cNvPr id="27653" name="Rectangle 5"/>
          <p:cNvSpPr>
            <a:spLocks noChangeArrowheads="1"/>
          </p:cNvSpPr>
          <p:nvPr/>
        </p:nvSpPr>
        <p:spPr bwMode="auto">
          <a:xfrm>
            <a:off x="1066800" y="3200400"/>
            <a:ext cx="6477000" cy="584200"/>
          </a:xfrm>
          <a:prstGeom prst="rect">
            <a:avLst/>
          </a:prstGeom>
          <a:noFill/>
          <a:ln w="9525">
            <a:noFill/>
            <a:miter lim="800000"/>
            <a:headEnd/>
            <a:tailEnd/>
          </a:ln>
        </p:spPr>
        <p:txBody>
          <a:bodyPr>
            <a:spAutoFit/>
          </a:bodyPr>
          <a:lstStyle/>
          <a:p>
            <a:pPr marL="514350" indent="-514350">
              <a:buFontTx/>
              <a:buAutoNum type="arabicPeriod" startAt="3"/>
            </a:pPr>
            <a:r>
              <a:rPr lang="en-US" b="0" dirty="0"/>
              <a:t>They were selfish</a:t>
            </a:r>
          </a:p>
        </p:txBody>
      </p:sp>
      <p:sp>
        <p:nvSpPr>
          <p:cNvPr id="21510" name="Rectangle 7"/>
          <p:cNvSpPr>
            <a:spLocks noChangeArrowheads="1"/>
          </p:cNvSpPr>
          <p:nvPr/>
        </p:nvSpPr>
        <p:spPr bwMode="auto">
          <a:xfrm>
            <a:off x="990600" y="3759200"/>
            <a:ext cx="4010025" cy="584200"/>
          </a:xfrm>
          <a:prstGeom prst="rect">
            <a:avLst/>
          </a:prstGeom>
          <a:noFill/>
          <a:ln w="9525">
            <a:noFill/>
            <a:miter lim="800000"/>
            <a:headEnd/>
            <a:tailEnd/>
          </a:ln>
        </p:spPr>
        <p:txBody>
          <a:bodyPr wrap="none">
            <a:spAutoFit/>
          </a:bodyPr>
          <a:lstStyle/>
          <a:p>
            <a:r>
              <a:rPr lang="en-US" b="0"/>
              <a:t> 4.  They lacked faith</a:t>
            </a:r>
          </a:p>
        </p:txBody>
      </p:sp>
      <p:sp>
        <p:nvSpPr>
          <p:cNvPr id="9" name="Rectangle 8"/>
          <p:cNvSpPr/>
          <p:nvPr/>
        </p:nvSpPr>
        <p:spPr>
          <a:xfrm>
            <a:off x="914400" y="4525962"/>
            <a:ext cx="8229600" cy="1570038"/>
          </a:xfrm>
          <a:prstGeom prst="rect">
            <a:avLst/>
          </a:prstGeom>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Mark 4:40 </a:t>
            </a:r>
          </a:p>
          <a:p>
            <a:pPr>
              <a:defRPr/>
            </a:pPr>
            <a:r>
              <a:rPr lang="en-US" dirty="0">
                <a:effectLst>
                  <a:outerShdw blurRad="38100" dist="38100" dir="2700000" algn="tl">
                    <a:srgbClr val="000000">
                      <a:alpha val="43137"/>
                    </a:srgbClr>
                  </a:outerShdw>
                </a:effectLst>
                <a:latin typeface="Maiandra GD" pitchFamily="34" charset="0"/>
              </a:rPr>
              <a:t> And He said to them, "Why are you afraid? Do you still have no faith?" </a:t>
            </a:r>
          </a:p>
        </p:txBody>
      </p:sp>
      <p:pic>
        <p:nvPicPr>
          <p:cNvPr id="10" name="imageMain" descr="View Image">
            <a:hlinkClick r:id="rId3"/>
          </p:cNvPr>
          <p:cNvPicPr>
            <a:picLocks noChangeAspect="1" noChangeArrowheads="1"/>
          </p:cNvPicPr>
          <p:nvPr/>
        </p:nvPicPr>
        <p:blipFill>
          <a:blip r:embed="rId4" cstate="print"/>
          <a:srcRect l="5333" t="3346" r="3467" b="5087"/>
          <a:stretch>
            <a:fillRect/>
          </a:stretch>
        </p:blipFill>
        <p:spPr bwMode="auto">
          <a:xfrm>
            <a:off x="6096000" y="2667000"/>
            <a:ext cx="1981200" cy="1981200"/>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1510"/>
                                        </p:tgtEl>
                                        <p:attrNameLst>
                                          <p:attrName>style.visibility</p:attrName>
                                        </p:attrNameLst>
                                      </p:cBhvr>
                                      <p:to>
                                        <p:strVal val="visible"/>
                                      </p:to>
                                    </p:set>
                                    <p:anim by="(-#ppt_w*2)" calcmode="lin" valueType="num">
                                      <p:cBhvr rctx="PPT">
                                        <p:cTn id="7" dur="500" autoRev="1" fill="hold">
                                          <p:stCondLst>
                                            <p:cond delay="0"/>
                                          </p:stCondLst>
                                        </p:cTn>
                                        <p:tgtEl>
                                          <p:spTgt spid="21510"/>
                                        </p:tgtEl>
                                        <p:attrNameLst>
                                          <p:attrName>ppt_w</p:attrName>
                                        </p:attrNameLst>
                                      </p:cBhvr>
                                    </p:anim>
                                    <p:anim by="(#ppt_w*0.50)" calcmode="lin" valueType="num">
                                      <p:cBhvr>
                                        <p:cTn id="8" dur="500" decel="50000" autoRev="1" fill="hold">
                                          <p:stCondLst>
                                            <p:cond delay="0"/>
                                          </p:stCondLst>
                                        </p:cTn>
                                        <p:tgtEl>
                                          <p:spTgt spid="21510"/>
                                        </p:tgtEl>
                                        <p:attrNameLst>
                                          <p:attrName>ppt_x</p:attrName>
                                        </p:attrNameLst>
                                      </p:cBhvr>
                                    </p:anim>
                                    <p:anim from="(-#ppt_h/2)" to="(#ppt_y)" calcmode="lin" valueType="num">
                                      <p:cBhvr>
                                        <p:cTn id="9" dur="1000" fill="hold">
                                          <p:stCondLst>
                                            <p:cond delay="0"/>
                                          </p:stCondLst>
                                        </p:cTn>
                                        <p:tgtEl>
                                          <p:spTgt spid="21510"/>
                                        </p:tgtEl>
                                        <p:attrNameLst>
                                          <p:attrName>ppt_y</p:attrName>
                                        </p:attrNameLst>
                                      </p:cBhvr>
                                    </p:anim>
                                    <p:animRot by="21600000">
                                      <p:cBhvr>
                                        <p:cTn id="10" dur="1000" fill="hold">
                                          <p:stCondLst>
                                            <p:cond delay="0"/>
                                          </p:stCondLst>
                                        </p:cTn>
                                        <p:tgtEl>
                                          <p:spTgt spid="215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298_E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4" name="TextBox 3"/>
          <p:cNvSpPr txBox="1">
            <a:spLocks noChangeArrowheads="1"/>
          </p:cNvSpPr>
          <p:nvPr/>
        </p:nvSpPr>
        <p:spPr bwMode="auto">
          <a:xfrm>
            <a:off x="228600" y="2286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28675" name="Rectangle 2"/>
          <p:cNvSpPr>
            <a:spLocks noChangeArrowheads="1"/>
          </p:cNvSpPr>
          <p:nvPr/>
        </p:nvSpPr>
        <p:spPr bwMode="auto">
          <a:xfrm>
            <a:off x="2514600" y="1447800"/>
            <a:ext cx="6858000" cy="584200"/>
          </a:xfrm>
          <a:prstGeom prst="rect">
            <a:avLst/>
          </a:prstGeom>
          <a:noFill/>
          <a:ln w="9525">
            <a:noFill/>
            <a:miter lim="800000"/>
            <a:headEnd/>
            <a:tailEnd/>
          </a:ln>
        </p:spPr>
        <p:txBody>
          <a:bodyPr>
            <a:spAutoFit/>
          </a:bodyPr>
          <a:lstStyle/>
          <a:p>
            <a:r>
              <a:rPr lang="en-US" b="0"/>
              <a:t>1. They were not all the same</a:t>
            </a:r>
          </a:p>
        </p:txBody>
      </p:sp>
      <p:sp>
        <p:nvSpPr>
          <p:cNvPr id="28676" name="TextBox 12"/>
          <p:cNvSpPr txBox="1">
            <a:spLocks noChangeArrowheads="1"/>
          </p:cNvSpPr>
          <p:nvPr/>
        </p:nvSpPr>
        <p:spPr bwMode="auto">
          <a:xfrm>
            <a:off x="2362200" y="1981200"/>
            <a:ext cx="7315200" cy="584200"/>
          </a:xfrm>
          <a:prstGeom prst="rect">
            <a:avLst/>
          </a:prstGeom>
          <a:noFill/>
          <a:ln w="9525">
            <a:noFill/>
            <a:miter lim="800000"/>
            <a:headEnd/>
            <a:tailEnd/>
          </a:ln>
        </p:spPr>
        <p:txBody>
          <a:bodyPr>
            <a:spAutoFit/>
          </a:bodyPr>
          <a:lstStyle/>
          <a:p>
            <a:r>
              <a:rPr lang="en-US" b="0"/>
              <a:t> 2.  They were judgmental </a:t>
            </a:r>
          </a:p>
        </p:txBody>
      </p:sp>
      <p:sp>
        <p:nvSpPr>
          <p:cNvPr id="28677" name="Rectangle 5"/>
          <p:cNvSpPr>
            <a:spLocks noChangeArrowheads="1"/>
          </p:cNvSpPr>
          <p:nvPr/>
        </p:nvSpPr>
        <p:spPr bwMode="auto">
          <a:xfrm>
            <a:off x="2514600" y="2590800"/>
            <a:ext cx="6477000" cy="584200"/>
          </a:xfrm>
          <a:prstGeom prst="rect">
            <a:avLst/>
          </a:prstGeom>
          <a:noFill/>
          <a:ln w="9525">
            <a:noFill/>
            <a:miter lim="800000"/>
            <a:headEnd/>
            <a:tailEnd/>
          </a:ln>
        </p:spPr>
        <p:txBody>
          <a:bodyPr>
            <a:spAutoFit/>
          </a:bodyPr>
          <a:lstStyle/>
          <a:p>
            <a:pPr marL="514350" indent="-514350">
              <a:buFontTx/>
              <a:buAutoNum type="arabicPeriod" startAt="3"/>
            </a:pPr>
            <a:r>
              <a:rPr lang="en-US" b="0"/>
              <a:t>They were selfish</a:t>
            </a:r>
          </a:p>
        </p:txBody>
      </p:sp>
      <p:sp>
        <p:nvSpPr>
          <p:cNvPr id="28678" name="Rectangle 7"/>
          <p:cNvSpPr>
            <a:spLocks noChangeArrowheads="1"/>
          </p:cNvSpPr>
          <p:nvPr/>
        </p:nvSpPr>
        <p:spPr bwMode="auto">
          <a:xfrm>
            <a:off x="2362200" y="3149600"/>
            <a:ext cx="4010025" cy="584200"/>
          </a:xfrm>
          <a:prstGeom prst="rect">
            <a:avLst/>
          </a:prstGeom>
          <a:noFill/>
          <a:ln w="9525">
            <a:noFill/>
            <a:miter lim="800000"/>
            <a:headEnd/>
            <a:tailEnd/>
          </a:ln>
        </p:spPr>
        <p:txBody>
          <a:bodyPr wrap="none">
            <a:spAutoFit/>
          </a:bodyPr>
          <a:lstStyle/>
          <a:p>
            <a:r>
              <a:rPr lang="en-US" b="0"/>
              <a:t> 4.  They lacked faith</a:t>
            </a:r>
          </a:p>
        </p:txBody>
      </p:sp>
      <p:pic>
        <p:nvPicPr>
          <p:cNvPr id="9" name="Picture 4" descr="http://www.conjungo.com/images/Conjungo%20Get%20Wise%20Get%20Noticed.jpg"/>
          <p:cNvPicPr>
            <a:picLocks noChangeAspect="1" noChangeArrowheads="1"/>
          </p:cNvPicPr>
          <p:nvPr/>
        </p:nvPicPr>
        <p:blipFill>
          <a:blip r:embed="rId3" cstate="print"/>
          <a:srcRect/>
          <a:stretch>
            <a:fillRect/>
          </a:stretch>
        </p:blipFill>
        <p:spPr bwMode="auto">
          <a:xfrm>
            <a:off x="0" y="3962400"/>
            <a:ext cx="3429000" cy="2743200"/>
          </a:xfrm>
          <a:prstGeom prst="ellipse">
            <a:avLst/>
          </a:prstGeom>
          <a:ln>
            <a:noFill/>
          </a:ln>
          <a:effectLst>
            <a:softEdge rad="112500"/>
          </a:effectLst>
        </p:spPr>
      </p:pic>
      <p:sp>
        <p:nvSpPr>
          <p:cNvPr id="22535" name="Rectangle 9"/>
          <p:cNvSpPr>
            <a:spLocks noChangeArrowheads="1"/>
          </p:cNvSpPr>
          <p:nvPr/>
        </p:nvSpPr>
        <p:spPr bwMode="auto">
          <a:xfrm>
            <a:off x="2514600" y="3759200"/>
            <a:ext cx="7315200" cy="584200"/>
          </a:xfrm>
          <a:prstGeom prst="rect">
            <a:avLst/>
          </a:prstGeom>
          <a:noFill/>
          <a:ln w="9525">
            <a:noFill/>
            <a:miter lim="800000"/>
            <a:headEnd/>
            <a:tailEnd/>
          </a:ln>
        </p:spPr>
        <p:txBody>
          <a:bodyPr>
            <a:spAutoFit/>
          </a:bodyPr>
          <a:lstStyle/>
          <a:p>
            <a:r>
              <a:rPr lang="en-US" b="0" dirty="0"/>
              <a:t>5.  They lacked understanding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5"/>
                                        </p:tgtEl>
                                        <p:attrNameLst>
                                          <p:attrName>style.visibility</p:attrName>
                                        </p:attrNameLst>
                                      </p:cBhvr>
                                      <p:to>
                                        <p:strVal val="visible"/>
                                      </p:to>
                                    </p:set>
                                    <p:anim by="(-#ppt_w*2)" calcmode="lin" valueType="num">
                                      <p:cBhvr rctx="PPT">
                                        <p:cTn id="7" dur="500" autoRev="1" fill="hold">
                                          <p:stCondLst>
                                            <p:cond delay="0"/>
                                          </p:stCondLst>
                                        </p:cTn>
                                        <p:tgtEl>
                                          <p:spTgt spid="22535"/>
                                        </p:tgtEl>
                                        <p:attrNameLst>
                                          <p:attrName>ppt_w</p:attrName>
                                        </p:attrNameLst>
                                      </p:cBhvr>
                                    </p:anim>
                                    <p:anim by="(#ppt_w*0.50)" calcmode="lin" valueType="num">
                                      <p:cBhvr>
                                        <p:cTn id="8" dur="500" decel="50000" autoRev="1" fill="hold">
                                          <p:stCondLst>
                                            <p:cond delay="0"/>
                                          </p:stCondLst>
                                        </p:cTn>
                                        <p:tgtEl>
                                          <p:spTgt spid="22535"/>
                                        </p:tgtEl>
                                        <p:attrNameLst>
                                          <p:attrName>ppt_x</p:attrName>
                                        </p:attrNameLst>
                                      </p:cBhvr>
                                    </p:anim>
                                    <p:anim from="(-#ppt_h/2)" to="(#ppt_y)" calcmode="lin" valueType="num">
                                      <p:cBhvr>
                                        <p:cTn id="9" dur="1000" fill="hold">
                                          <p:stCondLst>
                                            <p:cond delay="0"/>
                                          </p:stCondLst>
                                        </p:cTn>
                                        <p:tgtEl>
                                          <p:spTgt spid="22535"/>
                                        </p:tgtEl>
                                        <p:attrNameLst>
                                          <p:attrName>ppt_y</p:attrName>
                                        </p:attrNameLst>
                                      </p:cBhvr>
                                    </p:anim>
                                    <p:animRot by="21600000">
                                      <p:cBhvr>
                                        <p:cTn id="10" dur="1000" fill="hold">
                                          <p:stCondLst>
                                            <p:cond delay="0"/>
                                          </p:stCondLst>
                                        </p:cTn>
                                        <p:tgtEl>
                                          <p:spTgt spid="225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28600" y="228600"/>
            <a:ext cx="8305800" cy="6494085"/>
          </a:xfrm>
          <a:prstGeom prst="rect">
            <a:avLst/>
          </a:prstGeom>
          <a:solidFill>
            <a:srgbClr val="FFFFFF"/>
          </a:solid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John 14:8-9 </a:t>
            </a:r>
          </a:p>
          <a:p>
            <a:pPr>
              <a:defRPr/>
            </a:pPr>
            <a:r>
              <a:rPr lang="en-US" dirty="0">
                <a:effectLst>
                  <a:outerShdw blurRad="38100" dist="38100" dir="2700000" algn="tl">
                    <a:srgbClr val="000000">
                      <a:alpha val="43137"/>
                    </a:srgbClr>
                  </a:outerShdw>
                </a:effectLst>
                <a:latin typeface="Maiandra GD" pitchFamily="34" charset="0"/>
              </a:rPr>
              <a:t> Philip said to Him, "Lord, show us the Father, and it is enough for us." Jesus said to him, "Have I been so long with you, </a:t>
            </a:r>
            <a:r>
              <a:rPr lang="en-US" dirty="0">
                <a:solidFill>
                  <a:srgbClr val="FF0000"/>
                </a:solidFill>
                <a:effectLst>
                  <a:outerShdw blurRad="38100" dist="38100" dir="2700000" algn="tl">
                    <a:srgbClr val="000000">
                      <a:alpha val="43137"/>
                    </a:srgbClr>
                  </a:outerShdw>
                </a:effectLst>
                <a:latin typeface="Maiandra GD" pitchFamily="34" charset="0"/>
              </a:rPr>
              <a:t>and yet you have not come to know Me, Philip</a:t>
            </a:r>
            <a:r>
              <a:rPr lang="en-US" dirty="0">
                <a:effectLst>
                  <a:outerShdw blurRad="38100" dist="38100" dir="2700000" algn="tl">
                    <a:srgbClr val="000000">
                      <a:alpha val="43137"/>
                    </a:srgbClr>
                  </a:outerShdw>
                </a:effectLst>
                <a:latin typeface="Maiandra GD" pitchFamily="34" charset="0"/>
              </a:rPr>
              <a:t>? He who has seen Me has seen the Father; how can you say, 'Show us the Father'? </a:t>
            </a:r>
            <a:endParaRPr lang="en-US" dirty="0" smtClean="0">
              <a:effectLst>
                <a:outerShdw blurRad="38100" dist="38100" dir="2700000" algn="tl">
                  <a:srgbClr val="000000">
                    <a:alpha val="43137"/>
                  </a:srgbClr>
                </a:outerShdw>
              </a:effectLst>
              <a:latin typeface="Maiandra GD" pitchFamily="34" charset="0"/>
            </a:endParaRPr>
          </a:p>
          <a:p>
            <a:pPr>
              <a:defRPr/>
            </a:pPr>
            <a:endParaRPr lang="en-US" dirty="0" smtClean="0">
              <a:effectLst>
                <a:outerShdw blurRad="38100" dist="38100" dir="2700000" algn="tl">
                  <a:srgbClr val="000000">
                    <a:alpha val="43137"/>
                  </a:srgbClr>
                </a:outerShdw>
              </a:effectLst>
              <a:latin typeface="Maiandra GD" pitchFamily="34" charset="0"/>
            </a:endParaRPr>
          </a:p>
          <a:p>
            <a:pPr>
              <a:defRPr/>
            </a:pPr>
            <a:endParaRPr lang="en-US" dirty="0" smtClean="0">
              <a:effectLst>
                <a:outerShdw blurRad="38100" dist="38100" dir="2700000" algn="tl">
                  <a:srgbClr val="000000">
                    <a:alpha val="43137"/>
                  </a:srgbClr>
                </a:outerShdw>
              </a:effectLst>
              <a:latin typeface="Maiandra GD" pitchFamily="34" charset="0"/>
            </a:endParaRPr>
          </a:p>
          <a:p>
            <a:pPr>
              <a:defRPr/>
            </a:pPr>
            <a:endParaRPr lang="en-US" dirty="0" smtClean="0">
              <a:effectLst>
                <a:outerShdw blurRad="38100" dist="38100" dir="2700000" algn="tl">
                  <a:srgbClr val="000000">
                    <a:alpha val="43137"/>
                  </a:srgbClr>
                </a:outerShdw>
              </a:effectLst>
              <a:latin typeface="Maiandra GD" pitchFamily="34" charset="0"/>
            </a:endParaRPr>
          </a:p>
          <a:p>
            <a:pPr>
              <a:defRPr/>
            </a:pPr>
            <a:endParaRPr lang="en-US" dirty="0" smtClean="0">
              <a:effectLst>
                <a:outerShdw blurRad="38100" dist="38100" dir="2700000" algn="tl">
                  <a:srgbClr val="000000">
                    <a:alpha val="43137"/>
                  </a:srgbClr>
                </a:outerShdw>
              </a:effectLst>
              <a:latin typeface="Maiandra GD" pitchFamily="34" charset="0"/>
            </a:endParaRPr>
          </a:p>
          <a:p>
            <a:pPr>
              <a:defRPr/>
            </a:pPr>
            <a:endParaRPr lang="en-US" dirty="0">
              <a:effectLst>
                <a:outerShdw blurRad="38100" dist="38100" dir="2700000" algn="tl">
                  <a:srgbClr val="000000">
                    <a:alpha val="43137"/>
                  </a:srgbClr>
                </a:outerShdw>
              </a:effectLst>
              <a:latin typeface="Maiandra GD" pitchFamily="34" charset="0"/>
            </a:endParaRPr>
          </a:p>
        </p:txBody>
      </p:sp>
      <p:pic>
        <p:nvPicPr>
          <p:cNvPr id="24578" name="Picture 2" descr="bible2">
            <a:hlinkClick r:id="rId2"/>
          </p:cNvPr>
          <p:cNvPicPr>
            <a:picLocks noChangeAspect="1" noChangeArrowheads="1"/>
          </p:cNvPicPr>
          <p:nvPr/>
        </p:nvPicPr>
        <p:blipFill>
          <a:blip r:embed="rId3" cstate="print"/>
          <a:srcRect/>
          <a:stretch>
            <a:fillRect/>
          </a:stretch>
        </p:blipFill>
        <p:spPr bwMode="auto">
          <a:xfrm>
            <a:off x="3048000" y="3733800"/>
            <a:ext cx="2857500" cy="283845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66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TextBox 3"/>
          <p:cNvSpPr txBox="1">
            <a:spLocks noChangeArrowheads="1"/>
          </p:cNvSpPr>
          <p:nvPr/>
        </p:nvSpPr>
        <p:spPr bwMode="auto">
          <a:xfrm>
            <a:off x="304800" y="228600"/>
            <a:ext cx="5486400" cy="2554288"/>
          </a:xfrm>
          <a:prstGeom prst="rect">
            <a:avLst/>
          </a:prstGeom>
          <a:solidFill>
            <a:schemeClr val="bg1"/>
          </a:solidFill>
          <a:ln w="9525">
            <a:noFill/>
            <a:miter lim="800000"/>
            <a:headEnd/>
            <a:tailEnd/>
          </a:ln>
          <a:effectLst>
            <a:glow rad="228600">
              <a:schemeClr val="accent4">
                <a:satMod val="175000"/>
                <a:alpha val="40000"/>
              </a:schemeClr>
            </a:glow>
          </a:effectLst>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1 Peter 3:8 </a:t>
            </a:r>
          </a:p>
          <a:p>
            <a:pPr>
              <a:defRPr/>
            </a:pPr>
            <a:r>
              <a:rPr lang="en-US" dirty="0">
                <a:effectLst>
                  <a:outerShdw blurRad="38100" dist="38100" dir="2700000" algn="tl">
                    <a:srgbClr val="000000">
                      <a:alpha val="43137"/>
                    </a:srgbClr>
                  </a:outerShdw>
                </a:effectLst>
                <a:latin typeface="Maiandra GD" pitchFamily="34" charset="0"/>
              </a:rPr>
              <a:t> To sum up, all of you be harmonious, sympathetic, brotherly, kindhearted, and humble in spirit; </a:t>
            </a:r>
          </a:p>
        </p:txBody>
      </p:sp>
      <p:sp>
        <p:nvSpPr>
          <p:cNvPr id="3075" name="Rectangle 2"/>
          <p:cNvSpPr>
            <a:spLocks noChangeArrowheads="1"/>
          </p:cNvSpPr>
          <p:nvPr/>
        </p:nvSpPr>
        <p:spPr bwMode="auto">
          <a:xfrm>
            <a:off x="2133600" y="3048000"/>
            <a:ext cx="6324600" cy="584200"/>
          </a:xfrm>
          <a:prstGeom prst="rect">
            <a:avLst/>
          </a:prstGeom>
          <a:noFill/>
          <a:ln w="9525">
            <a:noFill/>
            <a:miter lim="800000"/>
            <a:headEnd/>
            <a:tailEnd/>
          </a:ln>
        </p:spPr>
        <p:txBody>
          <a:bodyPr>
            <a:spAutoFit/>
          </a:bodyPr>
          <a:lstStyle/>
          <a:p>
            <a:pPr>
              <a:buFont typeface="Arial" charset="0"/>
              <a:buChar char="•"/>
            </a:pPr>
            <a:r>
              <a:rPr lang="en-US" b="0" dirty="0"/>
              <a:t> ESV:  have the unity of mind</a:t>
            </a:r>
          </a:p>
        </p:txBody>
      </p:sp>
      <p:pic>
        <p:nvPicPr>
          <p:cNvPr id="45058" name="Picture 2" descr="The couple bond is the weakest link in the stepfamily system--strengthen it!">
            <a:hlinkClick r:id="rId3"/>
          </p:cNvPr>
          <p:cNvPicPr>
            <a:picLocks noChangeAspect="1" noChangeArrowheads="1"/>
          </p:cNvPicPr>
          <p:nvPr/>
        </p:nvPicPr>
        <p:blipFill>
          <a:blip r:embed="rId4" cstate="print"/>
          <a:srcRect/>
          <a:stretch>
            <a:fillRect/>
          </a:stretch>
        </p:blipFill>
        <p:spPr bwMode="auto">
          <a:xfrm>
            <a:off x="5181600" y="3733800"/>
            <a:ext cx="3314700" cy="3314700"/>
          </a:xfrm>
          <a:prstGeom prst="ellipse">
            <a:avLst/>
          </a:prstGeom>
          <a:ln>
            <a:no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2">
            <a:hlinkClick r:id="rId2"/>
          </p:cNvPr>
          <p:cNvPicPr>
            <a:picLocks noChangeAspect="1" noChangeArrowheads="1"/>
          </p:cNvPicPr>
          <p:nvPr/>
        </p:nvPicPr>
        <p:blipFill>
          <a:blip r:embed="rId3" cstate="print"/>
          <a:srcRect/>
          <a:stretch>
            <a:fillRect/>
          </a:stretch>
        </p:blipFill>
        <p:spPr bwMode="auto">
          <a:xfrm>
            <a:off x="6286500" y="685800"/>
            <a:ext cx="2857500" cy="2838450"/>
          </a:xfrm>
          <a:prstGeom prst="rect">
            <a:avLst/>
          </a:prstGeom>
          <a:noFill/>
        </p:spPr>
      </p:pic>
      <p:sp>
        <p:nvSpPr>
          <p:cNvPr id="38914" name="TextBox 3"/>
          <p:cNvSpPr txBox="1">
            <a:spLocks noChangeArrowheads="1"/>
          </p:cNvSpPr>
          <p:nvPr/>
        </p:nvSpPr>
        <p:spPr bwMode="auto">
          <a:xfrm>
            <a:off x="152400" y="152400"/>
            <a:ext cx="7010400" cy="6001643"/>
          </a:xfrm>
          <a:prstGeom prst="rect">
            <a:avLst/>
          </a:prstGeom>
          <a:no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Mark 8:19-21 </a:t>
            </a:r>
          </a:p>
          <a:p>
            <a:pPr>
              <a:defRPr/>
            </a:pPr>
            <a:r>
              <a:rPr lang="en-US" dirty="0">
                <a:effectLst>
                  <a:outerShdw blurRad="38100" dist="38100" dir="2700000" algn="tl">
                    <a:srgbClr val="000000">
                      <a:alpha val="43137"/>
                    </a:srgbClr>
                  </a:outerShdw>
                </a:effectLst>
                <a:latin typeface="Maiandra GD" pitchFamily="34" charset="0"/>
              </a:rPr>
              <a:t> when I broke the five loaves for the five thousand, how many baskets full of broken pieces you picked up?" They said to Him, "Twelve."  "When I broke the seven for the four thousand, how many large baskets full of broken pieces did you pick up?" And they said to Him, "Seven." And He was saying to them, "</a:t>
            </a:r>
            <a:r>
              <a:rPr lang="en-US" dirty="0">
                <a:solidFill>
                  <a:srgbClr val="FF0000"/>
                </a:solidFill>
                <a:effectLst>
                  <a:outerShdw blurRad="38100" dist="38100" dir="2700000" algn="tl">
                    <a:srgbClr val="000000">
                      <a:alpha val="43137"/>
                    </a:srgbClr>
                  </a:outerShdw>
                </a:effectLst>
                <a:latin typeface="Maiandra GD" pitchFamily="34" charset="0"/>
              </a:rPr>
              <a:t>Do you not yet understand?" </a:t>
            </a:r>
          </a:p>
        </p:txBody>
      </p:sp>
    </p:spTree>
  </p:cSld>
  <p:clrMapOvr>
    <a:masterClrMapping/>
  </p:clrMapOvr>
  <p:transition spd="slow">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49_T_Paper.jpg"/>
          <p:cNvPicPr>
            <a:picLocks noChangeAspect="1"/>
          </p:cNvPicPr>
          <p:nvPr/>
        </p:nvPicPr>
        <p:blipFill>
          <a:blip r:embed="rId2" cstate="print"/>
          <a:stretch>
            <a:fillRect/>
          </a:stretch>
        </p:blipFill>
        <p:spPr>
          <a:xfrm>
            <a:off x="0" y="0"/>
            <a:ext cx="9144000" cy="6858000"/>
          </a:xfrm>
          <a:prstGeom prst="rect">
            <a:avLst/>
          </a:prstGeom>
        </p:spPr>
      </p:pic>
      <p:sp>
        <p:nvSpPr>
          <p:cNvPr id="31746" name="TextBox 3"/>
          <p:cNvSpPr txBox="1">
            <a:spLocks noChangeArrowheads="1"/>
          </p:cNvSpPr>
          <p:nvPr/>
        </p:nvSpPr>
        <p:spPr bwMode="auto">
          <a:xfrm>
            <a:off x="228600" y="228600"/>
            <a:ext cx="8077200" cy="584200"/>
          </a:xfrm>
          <a:prstGeom prst="rect">
            <a:avLst/>
          </a:prstGeom>
          <a:solidFill>
            <a:srgbClr val="FFFFFF"/>
          </a:solidFill>
          <a:ln w="9525">
            <a:solidFill>
              <a:schemeClr val="tx1"/>
            </a:solidFill>
            <a:miter lim="800000"/>
            <a:headEnd/>
            <a:tailEnd/>
          </a:ln>
        </p:spPr>
        <p:txBody>
          <a:bodyPr>
            <a:spAutoFit/>
          </a:bodyPr>
          <a:lstStyle/>
          <a:p>
            <a:pPr algn="ctr"/>
            <a:r>
              <a:rPr lang="en-US" dirty="0"/>
              <a:t>Harmony begins with Christ</a:t>
            </a:r>
          </a:p>
        </p:txBody>
      </p:sp>
      <p:sp>
        <p:nvSpPr>
          <p:cNvPr id="31749" name="Rectangle 5"/>
          <p:cNvSpPr>
            <a:spLocks noChangeArrowheads="1"/>
          </p:cNvSpPr>
          <p:nvPr/>
        </p:nvSpPr>
        <p:spPr bwMode="auto">
          <a:xfrm>
            <a:off x="1371600" y="2286000"/>
            <a:ext cx="6477000" cy="584200"/>
          </a:xfrm>
          <a:prstGeom prst="rect">
            <a:avLst/>
          </a:prstGeom>
          <a:noFill/>
          <a:ln w="9525">
            <a:noFill/>
            <a:miter lim="800000"/>
            <a:headEnd/>
            <a:tailEnd/>
          </a:ln>
        </p:spPr>
        <p:txBody>
          <a:bodyPr>
            <a:spAutoFit/>
          </a:bodyPr>
          <a:lstStyle/>
          <a:p>
            <a:pPr marL="514350" indent="-514350">
              <a:buFontTx/>
              <a:buAutoNum type="arabicPeriod" startAt="3"/>
            </a:pPr>
            <a:r>
              <a:rPr lang="en-US" b="0"/>
              <a:t>They were selfish</a:t>
            </a:r>
          </a:p>
        </p:txBody>
      </p:sp>
      <p:sp>
        <p:nvSpPr>
          <p:cNvPr id="31750" name="Rectangle 7"/>
          <p:cNvSpPr>
            <a:spLocks noChangeArrowheads="1"/>
          </p:cNvSpPr>
          <p:nvPr/>
        </p:nvSpPr>
        <p:spPr bwMode="auto">
          <a:xfrm>
            <a:off x="1219200" y="2844800"/>
            <a:ext cx="4010025" cy="584200"/>
          </a:xfrm>
          <a:prstGeom prst="rect">
            <a:avLst/>
          </a:prstGeom>
          <a:noFill/>
          <a:ln w="9525">
            <a:noFill/>
            <a:miter lim="800000"/>
            <a:headEnd/>
            <a:tailEnd/>
          </a:ln>
        </p:spPr>
        <p:txBody>
          <a:bodyPr wrap="none">
            <a:spAutoFit/>
          </a:bodyPr>
          <a:lstStyle/>
          <a:p>
            <a:r>
              <a:rPr lang="en-US" b="0"/>
              <a:t> 4.  They lacked faith</a:t>
            </a:r>
          </a:p>
        </p:txBody>
      </p:sp>
      <p:sp>
        <p:nvSpPr>
          <p:cNvPr id="25608" name="Rectangle 8"/>
          <p:cNvSpPr>
            <a:spLocks noChangeArrowheads="1"/>
          </p:cNvSpPr>
          <p:nvPr/>
        </p:nvSpPr>
        <p:spPr bwMode="auto">
          <a:xfrm>
            <a:off x="1371600" y="4114800"/>
            <a:ext cx="6858000" cy="584200"/>
          </a:xfrm>
          <a:prstGeom prst="rect">
            <a:avLst/>
          </a:prstGeom>
          <a:noFill/>
          <a:ln w="9525">
            <a:noFill/>
            <a:miter lim="800000"/>
            <a:headEnd/>
            <a:tailEnd/>
          </a:ln>
        </p:spPr>
        <p:txBody>
          <a:bodyPr>
            <a:spAutoFit/>
          </a:bodyPr>
          <a:lstStyle/>
          <a:p>
            <a:r>
              <a:rPr lang="en-US" b="0" dirty="0">
                <a:solidFill>
                  <a:srgbClr val="FFFF00"/>
                </a:solidFill>
                <a:effectLst>
                  <a:outerShdw blurRad="38100" dist="38100" dir="2700000" algn="tl">
                    <a:srgbClr val="000000">
                      <a:alpha val="43137"/>
                    </a:srgbClr>
                  </a:outerShdw>
                </a:effectLst>
              </a:rPr>
              <a:t>6. They lacked commitment</a:t>
            </a:r>
          </a:p>
        </p:txBody>
      </p:sp>
      <p:sp>
        <p:nvSpPr>
          <p:cNvPr id="11" name="Rectangle 10"/>
          <p:cNvSpPr/>
          <p:nvPr/>
        </p:nvSpPr>
        <p:spPr>
          <a:xfrm>
            <a:off x="457200" y="5181600"/>
            <a:ext cx="8229600" cy="1077913"/>
          </a:xfrm>
          <a:prstGeom prst="rect">
            <a:avLst/>
          </a:prstGeom>
        </p:spPr>
        <p:txBody>
          <a:bodyPr>
            <a:spAutoFit/>
          </a:bodyPr>
          <a:lstStyle/>
          <a:p>
            <a:pPr marL="514350" indent="-514350">
              <a:defRPr/>
            </a:pPr>
            <a:r>
              <a:rPr lang="en-US" dirty="0">
                <a:effectLst>
                  <a:outerShdw blurRad="38100" dist="38100" dir="2700000" algn="tl">
                    <a:srgbClr val="000000">
                      <a:alpha val="43137"/>
                    </a:srgbClr>
                  </a:outerShdw>
                </a:effectLst>
                <a:latin typeface="Maiandra GD" pitchFamily="34" charset="0"/>
              </a:rPr>
              <a:t>Mark 14:50 </a:t>
            </a:r>
          </a:p>
          <a:p>
            <a:pPr>
              <a:defRPr/>
            </a:pPr>
            <a:r>
              <a:rPr lang="en-US" dirty="0">
                <a:effectLst>
                  <a:outerShdw blurRad="38100" dist="38100" dir="2700000" algn="tl">
                    <a:srgbClr val="000000">
                      <a:alpha val="43137"/>
                    </a:srgbClr>
                  </a:outerShdw>
                </a:effectLst>
                <a:latin typeface="Maiandra GD" pitchFamily="34" charset="0"/>
              </a:rPr>
              <a:t> And they all left Him and fled. </a:t>
            </a:r>
          </a:p>
        </p:txBody>
      </p:sp>
      <p:pic>
        <p:nvPicPr>
          <p:cNvPr id="22530" name="Picture 2" descr="/files/HEH Images/Commitment.jpg"/>
          <p:cNvPicPr>
            <a:picLocks noChangeAspect="1" noChangeArrowheads="1"/>
          </p:cNvPicPr>
          <p:nvPr/>
        </p:nvPicPr>
        <p:blipFill>
          <a:blip r:embed="rId3" cstate="print"/>
          <a:srcRect/>
          <a:stretch>
            <a:fillRect/>
          </a:stretch>
        </p:blipFill>
        <p:spPr bwMode="auto">
          <a:xfrm>
            <a:off x="6096000" y="1409700"/>
            <a:ext cx="2857500" cy="2857500"/>
          </a:xfrm>
          <a:prstGeom prst="rect">
            <a:avLst/>
          </a:prstGeom>
          <a:noFill/>
        </p:spPr>
      </p:pic>
      <p:sp>
        <p:nvSpPr>
          <p:cNvPr id="31747" name="Rectangle 2"/>
          <p:cNvSpPr>
            <a:spLocks noChangeArrowheads="1"/>
          </p:cNvSpPr>
          <p:nvPr/>
        </p:nvSpPr>
        <p:spPr bwMode="auto">
          <a:xfrm>
            <a:off x="1371600" y="1143000"/>
            <a:ext cx="6858000" cy="584200"/>
          </a:xfrm>
          <a:prstGeom prst="rect">
            <a:avLst/>
          </a:prstGeom>
          <a:noFill/>
          <a:ln w="9525">
            <a:noFill/>
            <a:miter lim="800000"/>
            <a:headEnd/>
            <a:tailEnd/>
          </a:ln>
        </p:spPr>
        <p:txBody>
          <a:bodyPr>
            <a:spAutoFit/>
          </a:bodyPr>
          <a:lstStyle/>
          <a:p>
            <a:r>
              <a:rPr lang="en-US" b="0" dirty="0"/>
              <a:t>1. They were not all the same</a:t>
            </a:r>
          </a:p>
        </p:txBody>
      </p:sp>
      <p:sp>
        <p:nvSpPr>
          <p:cNvPr id="31748" name="TextBox 12"/>
          <p:cNvSpPr txBox="1">
            <a:spLocks noChangeArrowheads="1"/>
          </p:cNvSpPr>
          <p:nvPr/>
        </p:nvSpPr>
        <p:spPr bwMode="auto">
          <a:xfrm>
            <a:off x="1219200" y="1676400"/>
            <a:ext cx="7315200" cy="584200"/>
          </a:xfrm>
          <a:prstGeom prst="rect">
            <a:avLst/>
          </a:prstGeom>
          <a:noFill/>
          <a:ln w="9525">
            <a:noFill/>
            <a:miter lim="800000"/>
            <a:headEnd/>
            <a:tailEnd/>
          </a:ln>
        </p:spPr>
        <p:txBody>
          <a:bodyPr>
            <a:spAutoFit/>
          </a:bodyPr>
          <a:lstStyle/>
          <a:p>
            <a:r>
              <a:rPr lang="en-US" b="0" dirty="0"/>
              <a:t> 2.  They were judgmental </a:t>
            </a:r>
          </a:p>
        </p:txBody>
      </p:sp>
      <p:sp>
        <p:nvSpPr>
          <p:cNvPr id="31751" name="Rectangle 9"/>
          <p:cNvSpPr>
            <a:spLocks noChangeArrowheads="1"/>
          </p:cNvSpPr>
          <p:nvPr/>
        </p:nvSpPr>
        <p:spPr bwMode="auto">
          <a:xfrm>
            <a:off x="1371600" y="3454400"/>
            <a:ext cx="7315200" cy="584200"/>
          </a:xfrm>
          <a:prstGeom prst="rect">
            <a:avLst/>
          </a:prstGeom>
          <a:noFill/>
          <a:ln w="9525">
            <a:noFill/>
            <a:miter lim="800000"/>
            <a:headEnd/>
            <a:tailEnd/>
          </a:ln>
        </p:spPr>
        <p:txBody>
          <a:bodyPr>
            <a:spAutoFit/>
          </a:bodyPr>
          <a:lstStyle/>
          <a:p>
            <a:r>
              <a:rPr lang="en-US" b="0" dirty="0"/>
              <a:t>5.  They lacked understanding</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5608"/>
                                        </p:tgtEl>
                                        <p:attrNameLst>
                                          <p:attrName>style.visibility</p:attrName>
                                        </p:attrNameLst>
                                      </p:cBhvr>
                                      <p:to>
                                        <p:strVal val="visible"/>
                                      </p:to>
                                    </p:set>
                                    <p:anim by="(-#ppt_w*2)" calcmode="lin" valueType="num">
                                      <p:cBhvr rctx="PPT">
                                        <p:cTn id="7" dur="500" autoRev="1" fill="hold">
                                          <p:stCondLst>
                                            <p:cond delay="0"/>
                                          </p:stCondLst>
                                        </p:cTn>
                                        <p:tgtEl>
                                          <p:spTgt spid="25608"/>
                                        </p:tgtEl>
                                        <p:attrNameLst>
                                          <p:attrName>ppt_w</p:attrName>
                                        </p:attrNameLst>
                                      </p:cBhvr>
                                    </p:anim>
                                    <p:anim by="(#ppt_w*0.50)" calcmode="lin" valueType="num">
                                      <p:cBhvr>
                                        <p:cTn id="8" dur="500" decel="50000" autoRev="1" fill="hold">
                                          <p:stCondLst>
                                            <p:cond delay="0"/>
                                          </p:stCondLst>
                                        </p:cTn>
                                        <p:tgtEl>
                                          <p:spTgt spid="25608"/>
                                        </p:tgtEl>
                                        <p:attrNameLst>
                                          <p:attrName>ppt_x</p:attrName>
                                        </p:attrNameLst>
                                      </p:cBhvr>
                                    </p:anim>
                                    <p:anim from="(-#ppt_h/2)" to="(#ppt_y)" calcmode="lin" valueType="num">
                                      <p:cBhvr>
                                        <p:cTn id="9" dur="1000" fill="hold">
                                          <p:stCondLst>
                                            <p:cond delay="0"/>
                                          </p:stCondLst>
                                        </p:cTn>
                                        <p:tgtEl>
                                          <p:spTgt spid="25608"/>
                                        </p:tgtEl>
                                        <p:attrNameLst>
                                          <p:attrName>ppt_y</p:attrName>
                                        </p:attrNameLst>
                                      </p:cBhvr>
                                    </p:anim>
                                    <p:animRot by="21600000">
                                      <p:cBhvr>
                                        <p:cTn id="10" dur="1000" fill="hold">
                                          <p:stCondLst>
                                            <p:cond delay="0"/>
                                          </p:stCondLst>
                                        </p:cTn>
                                        <p:tgtEl>
                                          <p:spTgt spid="2560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0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2" name="TextBox 3"/>
          <p:cNvSpPr txBox="1">
            <a:spLocks noChangeArrowheads="1"/>
          </p:cNvSpPr>
          <p:nvPr/>
        </p:nvSpPr>
        <p:spPr bwMode="auto">
          <a:xfrm>
            <a:off x="228600" y="228600"/>
            <a:ext cx="8610600" cy="2062163"/>
          </a:xfrm>
          <a:prstGeom prst="rect">
            <a:avLst/>
          </a:prstGeom>
          <a:solidFill>
            <a:srgbClr val="FFFFFF">
              <a:alpha val="60000"/>
            </a:srgbClr>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Luke 6:40 </a:t>
            </a:r>
          </a:p>
          <a:p>
            <a:pPr>
              <a:defRPr/>
            </a:pPr>
            <a:r>
              <a:rPr lang="en-US" dirty="0">
                <a:effectLst>
                  <a:outerShdw blurRad="38100" dist="38100" dir="2700000" algn="tl">
                    <a:srgbClr val="000000">
                      <a:alpha val="43137"/>
                    </a:srgbClr>
                  </a:outerShdw>
                </a:effectLst>
                <a:latin typeface="Maiandra GD" pitchFamily="34" charset="0"/>
              </a:rPr>
              <a:t> A pupil is not above his teacher; but everyone, after he has been fully trained, will be like his teacher. </a:t>
            </a:r>
          </a:p>
        </p:txBody>
      </p:sp>
      <p:sp>
        <p:nvSpPr>
          <p:cNvPr id="26627" name="Rectangle 2"/>
          <p:cNvSpPr>
            <a:spLocks noChangeArrowheads="1"/>
          </p:cNvSpPr>
          <p:nvPr/>
        </p:nvSpPr>
        <p:spPr bwMode="auto">
          <a:xfrm>
            <a:off x="609600" y="2590800"/>
            <a:ext cx="8534400" cy="584200"/>
          </a:xfrm>
          <a:prstGeom prst="rect">
            <a:avLst/>
          </a:prstGeom>
          <a:noFill/>
          <a:ln w="9525">
            <a:noFill/>
            <a:miter lim="800000"/>
            <a:headEnd/>
            <a:tailEnd/>
          </a:ln>
        </p:spPr>
        <p:txBody>
          <a:bodyPr>
            <a:spAutoFit/>
          </a:bodyPr>
          <a:lstStyle/>
          <a:p>
            <a:r>
              <a:rPr lang="en-US" dirty="0">
                <a:solidFill>
                  <a:srgbClr val="FFFF00"/>
                </a:solidFill>
                <a:effectLst>
                  <a:outerShdw blurRad="38100" dist="38100" dir="2700000" algn="tl">
                    <a:srgbClr val="000000">
                      <a:alpha val="43137"/>
                    </a:srgbClr>
                  </a:outerShdw>
                </a:effectLst>
              </a:rPr>
              <a:t>they saw that Jesus put others first</a:t>
            </a:r>
          </a:p>
        </p:txBody>
      </p:sp>
      <p:sp>
        <p:nvSpPr>
          <p:cNvPr id="26628" name="Rectangle 3"/>
          <p:cNvSpPr>
            <a:spLocks noChangeArrowheads="1"/>
          </p:cNvSpPr>
          <p:nvPr/>
        </p:nvSpPr>
        <p:spPr bwMode="auto">
          <a:xfrm>
            <a:off x="609600" y="3352800"/>
            <a:ext cx="8077200" cy="584200"/>
          </a:xfrm>
          <a:prstGeom prst="rect">
            <a:avLst/>
          </a:prstGeom>
          <a:noFill/>
          <a:ln w="9525">
            <a:noFill/>
            <a:miter lim="800000"/>
            <a:headEnd/>
            <a:tailEnd/>
          </a:ln>
        </p:spPr>
        <p:txBody>
          <a:bodyPr>
            <a:spAutoFit/>
          </a:bodyPr>
          <a:lstStyle/>
          <a:p>
            <a:r>
              <a:rPr lang="en-US" dirty="0">
                <a:solidFill>
                  <a:srgbClr val="FFFF00"/>
                </a:solidFill>
                <a:effectLst>
                  <a:outerShdw blurRad="38100" dist="38100" dir="2700000" algn="tl">
                    <a:srgbClr val="000000">
                      <a:alpha val="43137"/>
                    </a:srgbClr>
                  </a:outerShdw>
                </a:effectLst>
              </a:rPr>
              <a:t>they saw that Jesus loved</a:t>
            </a:r>
          </a:p>
        </p:txBody>
      </p:sp>
      <p:sp>
        <p:nvSpPr>
          <p:cNvPr id="26629" name="Rectangle 4"/>
          <p:cNvSpPr>
            <a:spLocks noChangeArrowheads="1"/>
          </p:cNvSpPr>
          <p:nvPr/>
        </p:nvSpPr>
        <p:spPr bwMode="auto">
          <a:xfrm>
            <a:off x="609600" y="4038600"/>
            <a:ext cx="8305800" cy="1077913"/>
          </a:xfrm>
          <a:prstGeom prst="rect">
            <a:avLst/>
          </a:prstGeom>
          <a:noFill/>
          <a:ln w="9525">
            <a:noFill/>
            <a:miter lim="800000"/>
            <a:headEnd/>
            <a:tailEnd/>
          </a:ln>
        </p:spPr>
        <p:txBody>
          <a:bodyPr>
            <a:spAutoFit/>
          </a:bodyPr>
          <a:lstStyle/>
          <a:p>
            <a:r>
              <a:rPr lang="en-US">
                <a:solidFill>
                  <a:srgbClr val="FFFF00"/>
                </a:solidFill>
                <a:effectLst>
                  <a:outerShdw blurRad="38100" dist="38100" dir="2700000" algn="tl">
                    <a:srgbClr val="000000">
                      <a:alpha val="43137"/>
                    </a:srgbClr>
                  </a:outerShdw>
                </a:effectLst>
              </a:rPr>
              <a:t>they saw that Jesus glorified the Father 	in all things</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6628"/>
                                        </p:tgtEl>
                                        <p:attrNameLst>
                                          <p:attrName>style.visibility</p:attrName>
                                        </p:attrNameLst>
                                      </p:cBhvr>
                                      <p:to>
                                        <p:strVal val="visible"/>
                                      </p:to>
                                    </p:set>
                                    <p:anim calcmode="lin" valueType="num">
                                      <p:cBhvr>
                                        <p:cTn id="15" dur="500" fill="hold"/>
                                        <p:tgtEl>
                                          <p:spTgt spid="2662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662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662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6629"/>
                                        </p:tgtEl>
                                        <p:attrNameLst>
                                          <p:attrName>style.visibility</p:attrName>
                                        </p:attrNameLst>
                                      </p:cBhvr>
                                      <p:to>
                                        <p:strVal val="visible"/>
                                      </p:to>
                                    </p:set>
                                    <p:anim calcmode="lin" valueType="num">
                                      <p:cBhvr>
                                        <p:cTn id="23" dur="500" fill="hold"/>
                                        <p:tgtEl>
                                          <p:spTgt spid="2662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662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662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533400" y="304800"/>
            <a:ext cx="8305800" cy="584200"/>
          </a:xfrm>
          <a:prstGeom prst="rect">
            <a:avLst/>
          </a:prstGeom>
          <a:solidFill>
            <a:srgbClr val="FFFF00"/>
          </a:solidFill>
          <a:ln w="9525">
            <a:solidFill>
              <a:schemeClr val="tx1"/>
            </a:solidFill>
            <a:miter lim="800000"/>
            <a:headEnd/>
            <a:tailEnd/>
          </a:ln>
        </p:spPr>
        <p:txBody>
          <a:bodyPr>
            <a:spAutoFit/>
          </a:bodyPr>
          <a:lstStyle/>
          <a:p>
            <a:pPr algn="ctr">
              <a:defRPr/>
            </a:pPr>
            <a:r>
              <a:rPr lang="en-US" dirty="0">
                <a:effectLst>
                  <a:outerShdw blurRad="38100" dist="38100" dir="2700000" algn="tl">
                    <a:srgbClr val="000000">
                      <a:alpha val="43137"/>
                    </a:srgbClr>
                  </a:outerShdw>
                </a:effectLst>
              </a:rPr>
              <a:t>Their natures changed</a:t>
            </a:r>
          </a:p>
        </p:txBody>
      </p:sp>
      <p:pic>
        <p:nvPicPr>
          <p:cNvPr id="20482" name="Picture 2" descr="http://teachers.net/gazette/wordpress/wp-content/uploads/2010/05/Butterfly1-300x225.jpg"/>
          <p:cNvPicPr>
            <a:picLocks noChangeAspect="1" noChangeArrowheads="1"/>
          </p:cNvPicPr>
          <p:nvPr/>
        </p:nvPicPr>
        <p:blipFill>
          <a:blip r:embed="rId3" cstate="print"/>
          <a:srcRect/>
          <a:stretch>
            <a:fillRect/>
          </a:stretch>
        </p:blipFill>
        <p:spPr bwMode="auto">
          <a:xfrm>
            <a:off x="228600" y="1143000"/>
            <a:ext cx="2857500" cy="2143125"/>
          </a:xfrm>
          <a:prstGeom prst="rect">
            <a:avLst/>
          </a:prstGeom>
          <a:noFill/>
        </p:spPr>
      </p:pic>
      <p:pic>
        <p:nvPicPr>
          <p:cNvPr id="4" name="Picture 2" descr="http://teachers.net/gazette/wordpress/wp-content/uploads/2010/05/Butterfly1-300x225.jpg"/>
          <p:cNvPicPr>
            <a:picLocks noChangeAspect="1" noChangeArrowheads="1"/>
          </p:cNvPicPr>
          <p:nvPr/>
        </p:nvPicPr>
        <p:blipFill>
          <a:blip r:embed="rId3" cstate="print"/>
          <a:srcRect/>
          <a:stretch>
            <a:fillRect/>
          </a:stretch>
        </p:blipFill>
        <p:spPr bwMode="auto">
          <a:xfrm>
            <a:off x="228600" y="3581400"/>
            <a:ext cx="2857500" cy="2143125"/>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152400" y="0"/>
            <a:ext cx="8991600" cy="6986528"/>
          </a:xfrm>
          <a:prstGeom prst="rect">
            <a:avLst/>
          </a:prstGeom>
          <a:solidFill>
            <a:schemeClr val="bg1"/>
          </a:solid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Isaiah 11:6-9</a:t>
            </a:r>
            <a:br>
              <a:rPr lang="en-US" dirty="0">
                <a:effectLst>
                  <a:outerShdw blurRad="38100" dist="38100" dir="2700000" algn="tl">
                    <a:srgbClr val="000000">
                      <a:alpha val="43137"/>
                    </a:srgbClr>
                  </a:outerShdw>
                </a:effectLst>
                <a:latin typeface="Maiandra GD" pitchFamily="34" charset="0"/>
              </a:rPr>
            </a:br>
            <a:r>
              <a:rPr lang="en-US" dirty="0">
                <a:effectLst>
                  <a:outerShdw blurRad="38100" dist="38100" dir="2700000" algn="tl">
                    <a:srgbClr val="000000">
                      <a:alpha val="43137"/>
                    </a:srgbClr>
                  </a:outerShdw>
                </a:effectLst>
                <a:latin typeface="Maiandra GD" pitchFamily="34" charset="0"/>
              </a:rPr>
              <a:t>And the wolf will dwell with the lamb, And the leopard will lie down with the young goat, And the calf and the young lion and the fatling together; And a little boy will lead them.  Also the cow and the bear will graze,  Their young will lie down together, And the lion will eat straw like the ox.  The nursing child will play by the hole of the cobra, And the weaned child will put his hand on the viper's den.  They will not hurt or destroy in all My holy mountain, For the earth will be full of the knowledge of the LORD</a:t>
            </a:r>
          </a:p>
        </p:txBody>
      </p:sp>
    </p:spTree>
  </p:cSld>
  <p:clrMapOvr>
    <a:masterClrMapping/>
  </p:clrMapOvr>
  <p:transition spd="slow">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0" y="0"/>
            <a:ext cx="3810000" cy="4524315"/>
          </a:xfrm>
          <a:prstGeom prst="rect">
            <a:avLst/>
          </a:prstGeom>
          <a:no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Isaiah 64:8</a:t>
            </a:r>
            <a:br>
              <a:rPr lang="en-US" dirty="0">
                <a:effectLst>
                  <a:outerShdw blurRad="38100" dist="38100" dir="2700000" algn="tl">
                    <a:srgbClr val="000000">
                      <a:alpha val="43137"/>
                    </a:srgbClr>
                  </a:outerShdw>
                </a:effectLst>
                <a:latin typeface="Maiandra GD" pitchFamily="34" charset="0"/>
              </a:rPr>
            </a:br>
            <a:r>
              <a:rPr lang="en-US" dirty="0">
                <a:effectLst>
                  <a:outerShdw blurRad="38100" dist="38100" dir="2700000" algn="tl">
                    <a:srgbClr val="000000">
                      <a:alpha val="43137"/>
                    </a:srgbClr>
                  </a:outerShdw>
                </a:effectLst>
                <a:latin typeface="Maiandra GD" pitchFamily="34" charset="0"/>
              </a:rPr>
              <a:t>But now, O LORD, You are our Father,</a:t>
            </a:r>
            <a:br>
              <a:rPr lang="en-US" dirty="0">
                <a:effectLst>
                  <a:outerShdw blurRad="38100" dist="38100" dir="2700000" algn="tl">
                    <a:srgbClr val="000000">
                      <a:alpha val="43137"/>
                    </a:srgbClr>
                  </a:outerShdw>
                </a:effectLst>
                <a:latin typeface="Maiandra GD" pitchFamily="34" charset="0"/>
              </a:rPr>
            </a:br>
            <a:r>
              <a:rPr lang="en-US" dirty="0">
                <a:effectLst>
                  <a:outerShdw blurRad="38100" dist="38100" dir="2700000" algn="tl">
                    <a:srgbClr val="000000">
                      <a:alpha val="43137"/>
                    </a:srgbClr>
                  </a:outerShdw>
                </a:effectLst>
                <a:latin typeface="Maiandra GD" pitchFamily="34" charset="0"/>
              </a:rPr>
              <a:t> We are the clay, and You our potter</a:t>
            </a:r>
            <a:r>
              <a:rPr lang="en-US" dirty="0" smtClean="0">
                <a:effectLst>
                  <a:outerShdw blurRad="38100" dist="38100" dir="2700000" algn="tl">
                    <a:srgbClr val="000000">
                      <a:alpha val="43137"/>
                    </a:srgbClr>
                  </a:outerShdw>
                </a:effectLst>
                <a:latin typeface="Maiandra GD" pitchFamily="34" charset="0"/>
              </a:rPr>
              <a:t>;</a:t>
            </a:r>
            <a:r>
              <a:rPr lang="en-US" dirty="0">
                <a:effectLst>
                  <a:outerShdw blurRad="38100" dist="38100" dir="2700000" algn="tl">
                    <a:srgbClr val="000000">
                      <a:alpha val="43137"/>
                    </a:srgbClr>
                  </a:outerShdw>
                </a:effectLst>
                <a:latin typeface="Maiandra GD" pitchFamily="34" charset="0"/>
              </a:rPr>
              <a:t> And all of us are the work of Your hand. </a:t>
            </a:r>
          </a:p>
        </p:txBody>
      </p:sp>
      <p:pic>
        <p:nvPicPr>
          <p:cNvPr id="18434" name="Picture 2" descr="He is the potter, I am the clay."/>
          <p:cNvPicPr>
            <a:picLocks noChangeAspect="1" noChangeArrowheads="1"/>
          </p:cNvPicPr>
          <p:nvPr/>
        </p:nvPicPr>
        <p:blipFill>
          <a:blip r:embed="rId2" cstate="print"/>
          <a:srcRect t="23111"/>
          <a:stretch>
            <a:fillRect/>
          </a:stretch>
        </p:blipFill>
        <p:spPr bwMode="auto">
          <a:xfrm>
            <a:off x="3810000" y="228600"/>
            <a:ext cx="5162550" cy="3295650"/>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3_A_Paper.jpg"/>
          <p:cNvPicPr>
            <a:picLocks noChangeAspect="1"/>
          </p:cNvPicPr>
          <p:nvPr/>
        </p:nvPicPr>
        <p:blipFill>
          <a:blip r:embed="rId2" cstate="print"/>
          <a:stretch>
            <a:fillRect/>
          </a:stretch>
        </p:blipFill>
        <p:spPr>
          <a:xfrm>
            <a:off x="0" y="0"/>
            <a:ext cx="9296400" cy="6972300"/>
          </a:xfrm>
          <a:prstGeom prst="rect">
            <a:avLst/>
          </a:prstGeom>
        </p:spPr>
      </p:pic>
      <p:sp>
        <p:nvSpPr>
          <p:cNvPr id="49154" name="TextBox 3"/>
          <p:cNvSpPr txBox="1">
            <a:spLocks noChangeArrowheads="1"/>
          </p:cNvSpPr>
          <p:nvPr/>
        </p:nvSpPr>
        <p:spPr bwMode="auto">
          <a:xfrm>
            <a:off x="152400" y="76200"/>
            <a:ext cx="8915400" cy="2062163"/>
          </a:xfrm>
          <a:prstGeom prst="rect">
            <a:avLst/>
          </a:prstGeom>
          <a:solidFill>
            <a:srgbClr val="FFFFFF">
              <a:alpha val="60000"/>
            </a:srgbClr>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1 Peter 3:8 </a:t>
            </a:r>
          </a:p>
          <a:p>
            <a:pPr>
              <a:defRPr/>
            </a:pPr>
            <a:r>
              <a:rPr lang="en-US" dirty="0">
                <a:effectLst>
                  <a:outerShdw blurRad="38100" dist="38100" dir="2700000" algn="tl">
                    <a:srgbClr val="000000">
                      <a:alpha val="43137"/>
                    </a:srgbClr>
                  </a:outerShdw>
                </a:effectLst>
                <a:latin typeface="Maiandra GD" pitchFamily="34" charset="0"/>
              </a:rPr>
              <a:t> To sum up, all of you be harmonious, sympathetic, brotherly, kindhearted, and humble in spirit; </a:t>
            </a:r>
          </a:p>
        </p:txBody>
      </p:sp>
      <p:pic>
        <p:nvPicPr>
          <p:cNvPr id="4" name="Picture 2" descr="http://flowers-show.com/images/2009/09/tb_mecsek_yellow_flower.jpg"/>
          <p:cNvPicPr>
            <a:picLocks noChangeAspect="1" noChangeArrowheads="1"/>
          </p:cNvPicPr>
          <p:nvPr/>
        </p:nvPicPr>
        <p:blipFill>
          <a:blip r:embed="rId3" cstate="print"/>
          <a:srcRect r="25255"/>
          <a:stretch>
            <a:fillRect/>
          </a:stretch>
        </p:blipFill>
        <p:spPr bwMode="auto">
          <a:xfrm>
            <a:off x="5486400" y="2514600"/>
            <a:ext cx="3341388" cy="3352800"/>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3_A_Paper.jpg"/>
          <p:cNvPicPr>
            <a:picLocks noChangeAspect="1"/>
          </p:cNvPicPr>
          <p:nvPr/>
        </p:nvPicPr>
        <p:blipFill>
          <a:blip r:embed="rId2" cstate="print"/>
          <a:stretch>
            <a:fillRect/>
          </a:stretch>
        </p:blipFill>
        <p:spPr>
          <a:xfrm>
            <a:off x="0" y="0"/>
            <a:ext cx="9296400" cy="6972300"/>
          </a:xfrm>
          <a:prstGeom prst="rect">
            <a:avLst/>
          </a:prstGeom>
        </p:spPr>
      </p:pic>
      <p:sp>
        <p:nvSpPr>
          <p:cNvPr id="49154" name="TextBox 3"/>
          <p:cNvSpPr txBox="1">
            <a:spLocks noChangeArrowheads="1"/>
          </p:cNvSpPr>
          <p:nvPr/>
        </p:nvSpPr>
        <p:spPr bwMode="auto">
          <a:xfrm>
            <a:off x="152400" y="76200"/>
            <a:ext cx="8915400" cy="2062163"/>
          </a:xfrm>
          <a:prstGeom prst="rect">
            <a:avLst/>
          </a:prstGeom>
          <a:solidFill>
            <a:srgbClr val="FFFFFF">
              <a:alpha val="60000"/>
            </a:srgbClr>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1 Peter 3:8 </a:t>
            </a:r>
          </a:p>
          <a:p>
            <a:pPr>
              <a:defRPr/>
            </a:pPr>
            <a:r>
              <a:rPr lang="en-US" dirty="0">
                <a:effectLst>
                  <a:outerShdw blurRad="38100" dist="38100" dir="2700000" algn="tl">
                    <a:srgbClr val="000000">
                      <a:alpha val="43137"/>
                    </a:srgbClr>
                  </a:outerShdw>
                </a:effectLst>
                <a:latin typeface="Maiandra GD" pitchFamily="34" charset="0"/>
              </a:rPr>
              <a:t> To sum up, all of you be harmonious, </a:t>
            </a:r>
            <a:r>
              <a:rPr lang="en-US" dirty="0">
                <a:solidFill>
                  <a:srgbClr val="FF0000"/>
                </a:solidFill>
                <a:effectLst>
                  <a:outerShdw blurRad="38100" dist="38100" dir="2700000" algn="tl">
                    <a:srgbClr val="000000">
                      <a:alpha val="43137"/>
                    </a:srgbClr>
                  </a:outerShdw>
                </a:effectLst>
                <a:latin typeface="Maiandra GD" pitchFamily="34" charset="0"/>
              </a:rPr>
              <a:t>sympathetic</a:t>
            </a:r>
            <a:r>
              <a:rPr lang="en-US" dirty="0">
                <a:effectLst>
                  <a:outerShdw blurRad="38100" dist="38100" dir="2700000" algn="tl">
                    <a:srgbClr val="000000">
                      <a:alpha val="43137"/>
                    </a:srgbClr>
                  </a:outerShdw>
                </a:effectLst>
                <a:latin typeface="Maiandra GD" pitchFamily="34" charset="0"/>
              </a:rPr>
              <a:t>, brotherly, kindhearted, and humble in spirit; </a:t>
            </a:r>
          </a:p>
        </p:txBody>
      </p:sp>
      <p:sp>
        <p:nvSpPr>
          <p:cNvPr id="31747" name="Rectangle 2"/>
          <p:cNvSpPr>
            <a:spLocks noChangeArrowheads="1"/>
          </p:cNvSpPr>
          <p:nvPr/>
        </p:nvSpPr>
        <p:spPr bwMode="auto">
          <a:xfrm>
            <a:off x="1295400" y="2438400"/>
            <a:ext cx="1331913" cy="584200"/>
          </a:xfrm>
          <a:prstGeom prst="rect">
            <a:avLst/>
          </a:prstGeom>
          <a:solidFill>
            <a:srgbClr val="FFFFFF"/>
          </a:solidFill>
          <a:ln w="9525">
            <a:noFill/>
            <a:miter lim="800000"/>
            <a:headEnd/>
            <a:tailEnd/>
          </a:ln>
        </p:spPr>
        <p:txBody>
          <a:bodyPr wrap="none">
            <a:spAutoFit/>
          </a:bodyPr>
          <a:lstStyle/>
          <a:p>
            <a:pPr>
              <a:buFont typeface="Arial" charset="0"/>
              <a:buChar char="•"/>
            </a:pPr>
            <a:r>
              <a:rPr lang="en-US" dirty="0"/>
              <a:t> care</a:t>
            </a:r>
          </a:p>
        </p:txBody>
      </p:sp>
      <p:pic>
        <p:nvPicPr>
          <p:cNvPr id="16386" name="Picture 2" descr="http://flowers-show.com/images/2009/09/tb_mecsek_yellow_flower.jpg"/>
          <p:cNvPicPr>
            <a:picLocks noChangeAspect="1" noChangeArrowheads="1"/>
          </p:cNvPicPr>
          <p:nvPr/>
        </p:nvPicPr>
        <p:blipFill>
          <a:blip r:embed="rId3" cstate="print"/>
          <a:srcRect r="25255"/>
          <a:stretch>
            <a:fillRect/>
          </a:stretch>
        </p:blipFill>
        <p:spPr bwMode="auto">
          <a:xfrm>
            <a:off x="5486400" y="2514600"/>
            <a:ext cx="3341388"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1747"/>
                                        </p:tgtEl>
                                        <p:attrNameLst>
                                          <p:attrName>style.visibility</p:attrName>
                                        </p:attrNameLst>
                                      </p:cBhvr>
                                      <p:to>
                                        <p:strVal val="visible"/>
                                      </p:to>
                                    </p:set>
                                    <p:anim by="(-#ppt_w*2)" calcmode="lin" valueType="num">
                                      <p:cBhvr rctx="PPT">
                                        <p:cTn id="7" dur="500" autoRev="1" fill="hold">
                                          <p:stCondLst>
                                            <p:cond delay="0"/>
                                          </p:stCondLst>
                                        </p:cTn>
                                        <p:tgtEl>
                                          <p:spTgt spid="31747"/>
                                        </p:tgtEl>
                                        <p:attrNameLst>
                                          <p:attrName>ppt_w</p:attrName>
                                        </p:attrNameLst>
                                      </p:cBhvr>
                                    </p:anim>
                                    <p:anim by="(#ppt_w*0.50)" calcmode="lin" valueType="num">
                                      <p:cBhvr>
                                        <p:cTn id="8" dur="500" decel="50000" autoRev="1" fill="hold">
                                          <p:stCondLst>
                                            <p:cond delay="0"/>
                                          </p:stCondLst>
                                        </p:cTn>
                                        <p:tgtEl>
                                          <p:spTgt spid="31747"/>
                                        </p:tgtEl>
                                        <p:attrNameLst>
                                          <p:attrName>ppt_x</p:attrName>
                                        </p:attrNameLst>
                                      </p:cBhvr>
                                    </p:anim>
                                    <p:anim from="(-#ppt_h/2)" to="(#ppt_y)" calcmode="lin" valueType="num">
                                      <p:cBhvr>
                                        <p:cTn id="9" dur="1000" fill="hold">
                                          <p:stCondLst>
                                            <p:cond delay="0"/>
                                          </p:stCondLst>
                                        </p:cTn>
                                        <p:tgtEl>
                                          <p:spTgt spid="31747"/>
                                        </p:tgtEl>
                                        <p:attrNameLst>
                                          <p:attrName>ppt_y</p:attrName>
                                        </p:attrNameLst>
                                      </p:cBhvr>
                                    </p:anim>
                                    <p:animRot by="21600000">
                                      <p:cBhvr>
                                        <p:cTn id="10" dur="1000" fill="hold">
                                          <p:stCondLst>
                                            <p:cond delay="0"/>
                                          </p:stCondLst>
                                        </p:cTn>
                                        <p:tgtEl>
                                          <p:spTgt spid="317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3_A_Paper.jpg"/>
          <p:cNvPicPr>
            <a:picLocks noChangeAspect="1"/>
          </p:cNvPicPr>
          <p:nvPr/>
        </p:nvPicPr>
        <p:blipFill>
          <a:blip r:embed="rId2" cstate="print"/>
          <a:stretch>
            <a:fillRect/>
          </a:stretch>
        </p:blipFill>
        <p:spPr>
          <a:xfrm>
            <a:off x="0" y="0"/>
            <a:ext cx="9296400" cy="6972300"/>
          </a:xfrm>
          <a:prstGeom prst="rect">
            <a:avLst/>
          </a:prstGeom>
        </p:spPr>
      </p:pic>
      <p:sp>
        <p:nvSpPr>
          <p:cNvPr id="49154" name="TextBox 3"/>
          <p:cNvSpPr txBox="1">
            <a:spLocks noChangeArrowheads="1"/>
          </p:cNvSpPr>
          <p:nvPr/>
        </p:nvSpPr>
        <p:spPr bwMode="auto">
          <a:xfrm>
            <a:off x="152400" y="76200"/>
            <a:ext cx="8915400" cy="2062163"/>
          </a:xfrm>
          <a:prstGeom prst="rect">
            <a:avLst/>
          </a:prstGeom>
          <a:solidFill>
            <a:srgbClr val="FFFFFF">
              <a:alpha val="60000"/>
            </a:srgbClr>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1 Peter 3:8 </a:t>
            </a:r>
          </a:p>
          <a:p>
            <a:pPr>
              <a:defRPr/>
            </a:pPr>
            <a:r>
              <a:rPr lang="en-US" dirty="0">
                <a:effectLst>
                  <a:outerShdw blurRad="38100" dist="38100" dir="2700000" algn="tl">
                    <a:srgbClr val="000000">
                      <a:alpha val="43137"/>
                    </a:srgbClr>
                  </a:outerShdw>
                </a:effectLst>
                <a:latin typeface="Maiandra GD" pitchFamily="34" charset="0"/>
              </a:rPr>
              <a:t> To sum up, all of you be harmonious, sympathetic, </a:t>
            </a:r>
            <a:r>
              <a:rPr lang="en-US" dirty="0">
                <a:solidFill>
                  <a:srgbClr val="FF0000"/>
                </a:solidFill>
                <a:effectLst>
                  <a:outerShdw blurRad="38100" dist="38100" dir="2700000" algn="tl">
                    <a:srgbClr val="000000">
                      <a:alpha val="43137"/>
                    </a:srgbClr>
                  </a:outerShdw>
                </a:effectLst>
                <a:latin typeface="Maiandra GD" pitchFamily="34" charset="0"/>
              </a:rPr>
              <a:t>brotherly</a:t>
            </a:r>
            <a:r>
              <a:rPr lang="en-US" dirty="0">
                <a:effectLst>
                  <a:outerShdw blurRad="38100" dist="38100" dir="2700000" algn="tl">
                    <a:srgbClr val="000000">
                      <a:alpha val="43137"/>
                    </a:srgbClr>
                  </a:outerShdw>
                </a:effectLst>
                <a:latin typeface="Maiandra GD" pitchFamily="34" charset="0"/>
              </a:rPr>
              <a:t>, kindhearted, and humble in spirit; </a:t>
            </a:r>
          </a:p>
        </p:txBody>
      </p:sp>
      <p:sp>
        <p:nvSpPr>
          <p:cNvPr id="38915" name="Rectangle 2"/>
          <p:cNvSpPr>
            <a:spLocks noChangeArrowheads="1"/>
          </p:cNvSpPr>
          <p:nvPr/>
        </p:nvSpPr>
        <p:spPr bwMode="auto">
          <a:xfrm>
            <a:off x="1295400" y="2438400"/>
            <a:ext cx="1331913" cy="584200"/>
          </a:xfrm>
          <a:prstGeom prst="rect">
            <a:avLst/>
          </a:prstGeom>
          <a:noFill/>
          <a:ln w="9525">
            <a:noFill/>
            <a:miter lim="800000"/>
            <a:headEnd/>
            <a:tailEnd/>
          </a:ln>
        </p:spPr>
        <p:txBody>
          <a:bodyPr wrap="none">
            <a:spAutoFit/>
          </a:bodyPr>
          <a:lstStyle/>
          <a:p>
            <a:pPr>
              <a:buFont typeface="Arial" charset="0"/>
              <a:buChar char="•"/>
            </a:pPr>
            <a:r>
              <a:rPr lang="en-US"/>
              <a:t> care</a:t>
            </a:r>
          </a:p>
        </p:txBody>
      </p:sp>
      <p:sp>
        <p:nvSpPr>
          <p:cNvPr id="32772" name="Rectangle 3"/>
          <p:cNvSpPr>
            <a:spLocks noChangeArrowheads="1"/>
          </p:cNvSpPr>
          <p:nvPr/>
        </p:nvSpPr>
        <p:spPr bwMode="auto">
          <a:xfrm>
            <a:off x="1295400" y="3048000"/>
            <a:ext cx="2576513" cy="584200"/>
          </a:xfrm>
          <a:prstGeom prst="rect">
            <a:avLst/>
          </a:prstGeom>
          <a:solidFill>
            <a:srgbClr val="FFFFFF"/>
          </a:solidFill>
          <a:ln w="9525">
            <a:noFill/>
            <a:miter lim="800000"/>
            <a:headEnd/>
            <a:tailEnd/>
          </a:ln>
        </p:spPr>
        <p:txBody>
          <a:bodyPr wrap="none">
            <a:spAutoFit/>
          </a:bodyPr>
          <a:lstStyle/>
          <a:p>
            <a:pPr>
              <a:buFont typeface="Arial" charset="0"/>
              <a:buChar char="•"/>
            </a:pPr>
            <a:r>
              <a:rPr lang="en-US" dirty="0"/>
              <a:t> connected</a:t>
            </a:r>
          </a:p>
        </p:txBody>
      </p:sp>
      <p:pic>
        <p:nvPicPr>
          <p:cNvPr id="6" name="Picture 2" descr="http://flowers-show.com/images/2009/09/tb_mecsek_yellow_flower.jpg"/>
          <p:cNvPicPr>
            <a:picLocks noChangeAspect="1" noChangeArrowheads="1"/>
          </p:cNvPicPr>
          <p:nvPr/>
        </p:nvPicPr>
        <p:blipFill>
          <a:blip r:embed="rId3" cstate="print"/>
          <a:srcRect r="25255"/>
          <a:stretch>
            <a:fillRect/>
          </a:stretch>
        </p:blipFill>
        <p:spPr bwMode="auto">
          <a:xfrm>
            <a:off x="5486400" y="2514600"/>
            <a:ext cx="3341388"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2772"/>
                                        </p:tgtEl>
                                        <p:attrNameLst>
                                          <p:attrName>style.visibility</p:attrName>
                                        </p:attrNameLst>
                                      </p:cBhvr>
                                      <p:to>
                                        <p:strVal val="visible"/>
                                      </p:to>
                                    </p:set>
                                    <p:anim by="(-#ppt_w*2)" calcmode="lin" valueType="num">
                                      <p:cBhvr rctx="PPT">
                                        <p:cTn id="7" dur="500" autoRev="1" fill="hold">
                                          <p:stCondLst>
                                            <p:cond delay="0"/>
                                          </p:stCondLst>
                                        </p:cTn>
                                        <p:tgtEl>
                                          <p:spTgt spid="32772"/>
                                        </p:tgtEl>
                                        <p:attrNameLst>
                                          <p:attrName>ppt_w</p:attrName>
                                        </p:attrNameLst>
                                      </p:cBhvr>
                                    </p:anim>
                                    <p:anim by="(#ppt_w*0.50)" calcmode="lin" valueType="num">
                                      <p:cBhvr>
                                        <p:cTn id="8" dur="500" decel="50000" autoRev="1" fill="hold">
                                          <p:stCondLst>
                                            <p:cond delay="0"/>
                                          </p:stCondLst>
                                        </p:cTn>
                                        <p:tgtEl>
                                          <p:spTgt spid="32772"/>
                                        </p:tgtEl>
                                        <p:attrNameLst>
                                          <p:attrName>ppt_x</p:attrName>
                                        </p:attrNameLst>
                                      </p:cBhvr>
                                    </p:anim>
                                    <p:anim from="(-#ppt_h/2)" to="(#ppt_y)" calcmode="lin" valueType="num">
                                      <p:cBhvr>
                                        <p:cTn id="9" dur="1000" fill="hold">
                                          <p:stCondLst>
                                            <p:cond delay="0"/>
                                          </p:stCondLst>
                                        </p:cTn>
                                        <p:tgtEl>
                                          <p:spTgt spid="32772"/>
                                        </p:tgtEl>
                                        <p:attrNameLst>
                                          <p:attrName>ppt_y</p:attrName>
                                        </p:attrNameLst>
                                      </p:cBhvr>
                                    </p:anim>
                                    <p:animRot by="21600000">
                                      <p:cBhvr>
                                        <p:cTn id="10" dur="1000" fill="hold">
                                          <p:stCondLst>
                                            <p:cond delay="0"/>
                                          </p:stCondLst>
                                        </p:cTn>
                                        <p:tgtEl>
                                          <p:spTgt spid="327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3_A_Paper.jpg"/>
          <p:cNvPicPr>
            <a:picLocks noChangeAspect="1"/>
          </p:cNvPicPr>
          <p:nvPr/>
        </p:nvPicPr>
        <p:blipFill>
          <a:blip r:embed="rId2" cstate="print"/>
          <a:stretch>
            <a:fillRect/>
          </a:stretch>
        </p:blipFill>
        <p:spPr>
          <a:xfrm>
            <a:off x="0" y="0"/>
            <a:ext cx="9296400" cy="6972300"/>
          </a:xfrm>
          <a:prstGeom prst="rect">
            <a:avLst/>
          </a:prstGeom>
        </p:spPr>
      </p:pic>
      <p:sp>
        <p:nvSpPr>
          <p:cNvPr id="49154" name="TextBox 3"/>
          <p:cNvSpPr txBox="1">
            <a:spLocks noChangeArrowheads="1"/>
          </p:cNvSpPr>
          <p:nvPr/>
        </p:nvSpPr>
        <p:spPr bwMode="auto">
          <a:xfrm>
            <a:off x="152400" y="76200"/>
            <a:ext cx="8915400" cy="2062163"/>
          </a:xfrm>
          <a:prstGeom prst="rect">
            <a:avLst/>
          </a:prstGeom>
          <a:solidFill>
            <a:srgbClr val="FFFFFF">
              <a:alpha val="60000"/>
            </a:srgbClr>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1 Peter 3:8 </a:t>
            </a:r>
          </a:p>
          <a:p>
            <a:pPr>
              <a:defRPr/>
            </a:pPr>
            <a:r>
              <a:rPr lang="en-US" dirty="0">
                <a:effectLst>
                  <a:outerShdw blurRad="38100" dist="38100" dir="2700000" algn="tl">
                    <a:srgbClr val="000000">
                      <a:alpha val="43137"/>
                    </a:srgbClr>
                  </a:outerShdw>
                </a:effectLst>
                <a:latin typeface="Maiandra GD" pitchFamily="34" charset="0"/>
              </a:rPr>
              <a:t> To sum up, all of you be harmonious, sympathetic, brotherly, </a:t>
            </a:r>
            <a:r>
              <a:rPr lang="en-US" dirty="0">
                <a:solidFill>
                  <a:srgbClr val="FF0000"/>
                </a:solidFill>
                <a:effectLst>
                  <a:outerShdw blurRad="38100" dist="38100" dir="2700000" algn="tl">
                    <a:srgbClr val="000000">
                      <a:alpha val="43137"/>
                    </a:srgbClr>
                  </a:outerShdw>
                </a:effectLst>
                <a:latin typeface="Maiandra GD" pitchFamily="34" charset="0"/>
              </a:rPr>
              <a:t>kindhearted</a:t>
            </a:r>
            <a:r>
              <a:rPr lang="en-US" dirty="0">
                <a:effectLst>
                  <a:outerShdw blurRad="38100" dist="38100" dir="2700000" algn="tl">
                    <a:srgbClr val="000000">
                      <a:alpha val="43137"/>
                    </a:srgbClr>
                  </a:outerShdw>
                </a:effectLst>
                <a:latin typeface="Maiandra GD" pitchFamily="34" charset="0"/>
              </a:rPr>
              <a:t>, and humble in spirit; </a:t>
            </a:r>
          </a:p>
        </p:txBody>
      </p:sp>
      <p:sp>
        <p:nvSpPr>
          <p:cNvPr id="39939" name="Rectangle 2"/>
          <p:cNvSpPr>
            <a:spLocks noChangeArrowheads="1"/>
          </p:cNvSpPr>
          <p:nvPr/>
        </p:nvSpPr>
        <p:spPr bwMode="auto">
          <a:xfrm>
            <a:off x="1295400" y="2438400"/>
            <a:ext cx="1331913" cy="584200"/>
          </a:xfrm>
          <a:prstGeom prst="rect">
            <a:avLst/>
          </a:prstGeom>
          <a:noFill/>
          <a:ln w="9525">
            <a:noFill/>
            <a:miter lim="800000"/>
            <a:headEnd/>
            <a:tailEnd/>
          </a:ln>
        </p:spPr>
        <p:txBody>
          <a:bodyPr wrap="none">
            <a:spAutoFit/>
          </a:bodyPr>
          <a:lstStyle/>
          <a:p>
            <a:pPr>
              <a:buFont typeface="Arial" charset="0"/>
              <a:buChar char="•"/>
            </a:pPr>
            <a:r>
              <a:rPr lang="en-US"/>
              <a:t> care</a:t>
            </a:r>
          </a:p>
        </p:txBody>
      </p:sp>
      <p:sp>
        <p:nvSpPr>
          <p:cNvPr id="39940" name="Rectangle 3"/>
          <p:cNvSpPr>
            <a:spLocks noChangeArrowheads="1"/>
          </p:cNvSpPr>
          <p:nvPr/>
        </p:nvSpPr>
        <p:spPr bwMode="auto">
          <a:xfrm>
            <a:off x="1295400" y="3048000"/>
            <a:ext cx="2576513" cy="584200"/>
          </a:xfrm>
          <a:prstGeom prst="rect">
            <a:avLst/>
          </a:prstGeom>
          <a:noFill/>
          <a:ln w="9525">
            <a:noFill/>
            <a:miter lim="800000"/>
            <a:headEnd/>
            <a:tailEnd/>
          </a:ln>
        </p:spPr>
        <p:txBody>
          <a:bodyPr wrap="none">
            <a:spAutoFit/>
          </a:bodyPr>
          <a:lstStyle/>
          <a:p>
            <a:pPr>
              <a:buFont typeface="Arial" charset="0"/>
              <a:buChar char="•"/>
            </a:pPr>
            <a:r>
              <a:rPr lang="en-US"/>
              <a:t> connected</a:t>
            </a:r>
          </a:p>
        </p:txBody>
      </p:sp>
      <p:sp>
        <p:nvSpPr>
          <p:cNvPr id="33797" name="Rectangle 4"/>
          <p:cNvSpPr>
            <a:spLocks noChangeArrowheads="1"/>
          </p:cNvSpPr>
          <p:nvPr/>
        </p:nvSpPr>
        <p:spPr bwMode="auto">
          <a:xfrm>
            <a:off x="1371600" y="3733800"/>
            <a:ext cx="3535363" cy="584200"/>
          </a:xfrm>
          <a:prstGeom prst="rect">
            <a:avLst/>
          </a:prstGeom>
          <a:solidFill>
            <a:srgbClr val="FFFFFF"/>
          </a:solidFill>
          <a:ln w="9525">
            <a:noFill/>
            <a:miter lim="800000"/>
            <a:headEnd/>
            <a:tailEnd/>
          </a:ln>
        </p:spPr>
        <p:txBody>
          <a:bodyPr wrap="none">
            <a:spAutoFit/>
          </a:bodyPr>
          <a:lstStyle/>
          <a:p>
            <a:pPr>
              <a:buFont typeface="Arial" charset="0"/>
              <a:buChar char="•"/>
            </a:pPr>
            <a:r>
              <a:rPr lang="en-US" dirty="0"/>
              <a:t> compassionate</a:t>
            </a:r>
          </a:p>
        </p:txBody>
      </p:sp>
      <p:pic>
        <p:nvPicPr>
          <p:cNvPr id="7" name="Picture 2" descr="http://flowers-show.com/images/2009/09/tb_mecsek_yellow_flower.jpg"/>
          <p:cNvPicPr>
            <a:picLocks noChangeAspect="1" noChangeArrowheads="1"/>
          </p:cNvPicPr>
          <p:nvPr/>
        </p:nvPicPr>
        <p:blipFill>
          <a:blip r:embed="rId3" cstate="print"/>
          <a:srcRect r="25255"/>
          <a:stretch>
            <a:fillRect/>
          </a:stretch>
        </p:blipFill>
        <p:spPr bwMode="auto">
          <a:xfrm>
            <a:off x="5486400" y="2514600"/>
            <a:ext cx="3341388" cy="3352800"/>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 by="(-#ppt_w*2)" calcmode="lin" valueType="num">
                                      <p:cBhvr rctx="PPT">
                                        <p:cTn id="7" dur="500" autoRev="1" fill="hold">
                                          <p:stCondLst>
                                            <p:cond delay="0"/>
                                          </p:stCondLst>
                                        </p:cTn>
                                        <p:tgtEl>
                                          <p:spTgt spid="33797"/>
                                        </p:tgtEl>
                                        <p:attrNameLst>
                                          <p:attrName>ppt_w</p:attrName>
                                        </p:attrNameLst>
                                      </p:cBhvr>
                                    </p:anim>
                                    <p:anim by="(#ppt_w*0.50)" calcmode="lin" valueType="num">
                                      <p:cBhvr>
                                        <p:cTn id="8" dur="500" decel="50000" autoRev="1" fill="hold">
                                          <p:stCondLst>
                                            <p:cond delay="0"/>
                                          </p:stCondLst>
                                        </p:cTn>
                                        <p:tgtEl>
                                          <p:spTgt spid="33797"/>
                                        </p:tgtEl>
                                        <p:attrNameLst>
                                          <p:attrName>ppt_x</p:attrName>
                                        </p:attrNameLst>
                                      </p:cBhvr>
                                    </p:anim>
                                    <p:anim from="(-#ppt_h/2)" to="(#ppt_y)" calcmode="lin" valueType="num">
                                      <p:cBhvr>
                                        <p:cTn id="9" dur="1000" fill="hold">
                                          <p:stCondLst>
                                            <p:cond delay="0"/>
                                          </p:stCondLst>
                                        </p:cTn>
                                        <p:tgtEl>
                                          <p:spTgt spid="33797"/>
                                        </p:tgtEl>
                                        <p:attrNameLst>
                                          <p:attrName>ppt_y</p:attrName>
                                        </p:attrNameLst>
                                      </p:cBhvr>
                                    </p:anim>
                                    <p:animRot by="21600000">
                                      <p:cBhvr>
                                        <p:cTn id="10" dur="1000" fill="hold">
                                          <p:stCondLst>
                                            <p:cond delay="0"/>
                                          </p:stCondLst>
                                        </p:cTn>
                                        <p:tgtEl>
                                          <p:spTgt spid="337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ndpiano1"/>
          <p:cNvPicPr>
            <a:picLocks noChangeAspect="1" noChangeArrowheads="1"/>
          </p:cNvPicPr>
          <p:nvPr/>
        </p:nvPicPr>
        <p:blipFill>
          <a:blip r:embed="rId2" cstate="print"/>
          <a:srcRect/>
          <a:stretch>
            <a:fillRect/>
          </a:stretch>
        </p:blipFill>
        <p:spPr bwMode="auto">
          <a:xfrm>
            <a:off x="0" y="-1"/>
            <a:ext cx="4114800" cy="6880489"/>
          </a:xfrm>
          <a:prstGeom prst="rect">
            <a:avLst/>
          </a:prstGeom>
          <a:noFill/>
          <a:ln w="9525" algn="in">
            <a:noFill/>
            <a:miter lim="800000"/>
            <a:headEnd/>
            <a:tailEnd/>
          </a:ln>
        </p:spPr>
      </p:pic>
      <p:sp>
        <p:nvSpPr>
          <p:cNvPr id="5" name="TextBox 4"/>
          <p:cNvSpPr txBox="1"/>
          <p:nvPr/>
        </p:nvSpPr>
        <p:spPr>
          <a:xfrm>
            <a:off x="4419600" y="304800"/>
            <a:ext cx="4267200" cy="2893100"/>
          </a:xfrm>
          <a:prstGeom prst="rect">
            <a:avLst/>
          </a:prstGeom>
          <a:noFill/>
        </p:spPr>
        <p:txBody>
          <a:bodyPr wrap="square" rtlCol="0">
            <a:spAutoFit/>
          </a:bodyPr>
          <a:lstStyle/>
          <a:p>
            <a:pPr algn="ctr"/>
            <a:r>
              <a:rPr lang="en-US" sz="7500" dirty="0" smtClean="0">
                <a:effectLst>
                  <a:outerShdw blurRad="38100" dist="38100" dir="2700000" algn="tl">
                    <a:srgbClr val="000000">
                      <a:alpha val="43137"/>
                    </a:srgbClr>
                  </a:outerShdw>
                </a:effectLst>
                <a:latin typeface="Noir-et-Blanc" pitchFamily="34" charset="2"/>
              </a:rPr>
              <a:t>Blending</a:t>
            </a:r>
          </a:p>
          <a:p>
            <a:pPr algn="ctr"/>
            <a:endParaRPr lang="en-US" sz="3200" dirty="0">
              <a:effectLst>
                <a:outerShdw blurRad="38100" dist="38100" dir="2700000" algn="tl">
                  <a:srgbClr val="000000">
                    <a:alpha val="43137"/>
                  </a:srgbClr>
                </a:outerShdw>
              </a:effectLst>
              <a:latin typeface="Noir-et-Blanc" pitchFamily="34" charset="2"/>
            </a:endParaRPr>
          </a:p>
          <a:p>
            <a:pPr algn="ctr"/>
            <a:r>
              <a:rPr lang="en-US" sz="7500" dirty="0" smtClean="0">
                <a:effectLst>
                  <a:outerShdw blurRad="38100" dist="38100" dir="2700000" algn="tl">
                    <a:srgbClr val="000000">
                      <a:alpha val="43137"/>
                    </a:srgbClr>
                  </a:outerShdw>
                </a:effectLst>
                <a:latin typeface="Noir-et-Blanc" pitchFamily="34" charset="2"/>
              </a:rPr>
              <a:t> Together</a:t>
            </a:r>
            <a:endParaRPr lang="en-US" sz="7500" dirty="0">
              <a:effectLst>
                <a:outerShdw blurRad="38100" dist="38100" dir="2700000" algn="tl">
                  <a:srgbClr val="000000">
                    <a:alpha val="43137"/>
                  </a:srgbClr>
                </a:outerShdw>
              </a:effectLst>
              <a:latin typeface="Noir-et-Blanc" pitchFamily="34" charset="2"/>
            </a:endParaRPr>
          </a:p>
        </p:txBody>
      </p:sp>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3_A_Paper.jpg"/>
          <p:cNvPicPr>
            <a:picLocks noChangeAspect="1"/>
          </p:cNvPicPr>
          <p:nvPr/>
        </p:nvPicPr>
        <p:blipFill>
          <a:blip r:embed="rId2" cstate="print"/>
          <a:stretch>
            <a:fillRect/>
          </a:stretch>
        </p:blipFill>
        <p:spPr>
          <a:xfrm>
            <a:off x="0" y="0"/>
            <a:ext cx="9296400" cy="6972300"/>
          </a:xfrm>
          <a:prstGeom prst="rect">
            <a:avLst/>
          </a:prstGeom>
        </p:spPr>
      </p:pic>
      <p:sp>
        <p:nvSpPr>
          <p:cNvPr id="49154" name="TextBox 3"/>
          <p:cNvSpPr txBox="1">
            <a:spLocks noChangeArrowheads="1"/>
          </p:cNvSpPr>
          <p:nvPr/>
        </p:nvSpPr>
        <p:spPr bwMode="auto">
          <a:xfrm>
            <a:off x="152400" y="76200"/>
            <a:ext cx="8915400" cy="2062163"/>
          </a:xfrm>
          <a:prstGeom prst="rect">
            <a:avLst/>
          </a:prstGeom>
          <a:solidFill>
            <a:srgbClr val="FFFFFF">
              <a:alpha val="60000"/>
            </a:srgbClr>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1 Peter 3:8 </a:t>
            </a:r>
          </a:p>
          <a:p>
            <a:pPr>
              <a:defRPr/>
            </a:pPr>
            <a:r>
              <a:rPr lang="en-US" dirty="0">
                <a:effectLst>
                  <a:outerShdw blurRad="38100" dist="38100" dir="2700000" algn="tl">
                    <a:srgbClr val="000000">
                      <a:alpha val="43137"/>
                    </a:srgbClr>
                  </a:outerShdw>
                </a:effectLst>
                <a:latin typeface="Maiandra GD" pitchFamily="34" charset="0"/>
              </a:rPr>
              <a:t> To sum up, all of you be harmonious, sympathetic, brotherly, kindhearted, </a:t>
            </a:r>
            <a:r>
              <a:rPr lang="en-US" dirty="0">
                <a:solidFill>
                  <a:srgbClr val="FF0000"/>
                </a:solidFill>
                <a:effectLst>
                  <a:outerShdw blurRad="38100" dist="38100" dir="2700000" algn="tl">
                    <a:srgbClr val="000000">
                      <a:alpha val="43137"/>
                    </a:srgbClr>
                  </a:outerShdw>
                </a:effectLst>
                <a:latin typeface="Maiandra GD" pitchFamily="34" charset="0"/>
              </a:rPr>
              <a:t>and humble in spirit</a:t>
            </a:r>
            <a:r>
              <a:rPr lang="en-US" dirty="0">
                <a:effectLst>
                  <a:outerShdw blurRad="38100" dist="38100" dir="2700000" algn="tl">
                    <a:srgbClr val="000000">
                      <a:alpha val="43137"/>
                    </a:srgbClr>
                  </a:outerShdw>
                </a:effectLst>
                <a:latin typeface="Maiandra GD" pitchFamily="34" charset="0"/>
              </a:rPr>
              <a:t>; </a:t>
            </a:r>
          </a:p>
        </p:txBody>
      </p:sp>
      <p:sp>
        <p:nvSpPr>
          <p:cNvPr id="40963" name="Rectangle 2"/>
          <p:cNvSpPr>
            <a:spLocks noChangeArrowheads="1"/>
          </p:cNvSpPr>
          <p:nvPr/>
        </p:nvSpPr>
        <p:spPr bwMode="auto">
          <a:xfrm>
            <a:off x="1295400" y="2438400"/>
            <a:ext cx="1331913" cy="584200"/>
          </a:xfrm>
          <a:prstGeom prst="rect">
            <a:avLst/>
          </a:prstGeom>
          <a:noFill/>
          <a:ln w="9525">
            <a:noFill/>
            <a:miter lim="800000"/>
            <a:headEnd/>
            <a:tailEnd/>
          </a:ln>
        </p:spPr>
        <p:txBody>
          <a:bodyPr wrap="none">
            <a:spAutoFit/>
          </a:bodyPr>
          <a:lstStyle/>
          <a:p>
            <a:pPr>
              <a:buFont typeface="Arial" charset="0"/>
              <a:buChar char="•"/>
            </a:pPr>
            <a:r>
              <a:rPr lang="en-US"/>
              <a:t> care</a:t>
            </a:r>
          </a:p>
        </p:txBody>
      </p:sp>
      <p:sp>
        <p:nvSpPr>
          <p:cNvPr id="40964" name="Rectangle 3"/>
          <p:cNvSpPr>
            <a:spLocks noChangeArrowheads="1"/>
          </p:cNvSpPr>
          <p:nvPr/>
        </p:nvSpPr>
        <p:spPr bwMode="auto">
          <a:xfrm>
            <a:off x="1295400" y="3048000"/>
            <a:ext cx="2576513" cy="584200"/>
          </a:xfrm>
          <a:prstGeom prst="rect">
            <a:avLst/>
          </a:prstGeom>
          <a:noFill/>
          <a:ln w="9525">
            <a:noFill/>
            <a:miter lim="800000"/>
            <a:headEnd/>
            <a:tailEnd/>
          </a:ln>
        </p:spPr>
        <p:txBody>
          <a:bodyPr wrap="none">
            <a:spAutoFit/>
          </a:bodyPr>
          <a:lstStyle/>
          <a:p>
            <a:pPr>
              <a:buFont typeface="Arial" charset="0"/>
              <a:buChar char="•"/>
            </a:pPr>
            <a:r>
              <a:rPr lang="en-US"/>
              <a:t> connected</a:t>
            </a:r>
          </a:p>
        </p:txBody>
      </p:sp>
      <p:sp>
        <p:nvSpPr>
          <p:cNvPr id="40965" name="Rectangle 4"/>
          <p:cNvSpPr>
            <a:spLocks noChangeArrowheads="1"/>
          </p:cNvSpPr>
          <p:nvPr/>
        </p:nvSpPr>
        <p:spPr bwMode="auto">
          <a:xfrm>
            <a:off x="1371600" y="3733800"/>
            <a:ext cx="3535363" cy="584200"/>
          </a:xfrm>
          <a:prstGeom prst="rect">
            <a:avLst/>
          </a:prstGeom>
          <a:noFill/>
          <a:ln w="9525">
            <a:noFill/>
            <a:miter lim="800000"/>
            <a:headEnd/>
            <a:tailEnd/>
          </a:ln>
        </p:spPr>
        <p:txBody>
          <a:bodyPr wrap="none">
            <a:spAutoFit/>
          </a:bodyPr>
          <a:lstStyle/>
          <a:p>
            <a:pPr>
              <a:buFont typeface="Arial" charset="0"/>
              <a:buChar char="•"/>
            </a:pPr>
            <a:r>
              <a:rPr lang="en-US"/>
              <a:t> compassionate</a:t>
            </a:r>
          </a:p>
        </p:txBody>
      </p:sp>
      <p:sp>
        <p:nvSpPr>
          <p:cNvPr id="34822" name="Rectangle 5"/>
          <p:cNvSpPr>
            <a:spLocks noChangeArrowheads="1"/>
          </p:cNvSpPr>
          <p:nvPr/>
        </p:nvSpPr>
        <p:spPr bwMode="auto">
          <a:xfrm>
            <a:off x="1371600" y="4495800"/>
            <a:ext cx="2695575" cy="584200"/>
          </a:xfrm>
          <a:prstGeom prst="rect">
            <a:avLst/>
          </a:prstGeom>
          <a:solidFill>
            <a:srgbClr val="FFFFFF"/>
          </a:solidFill>
          <a:ln w="9525">
            <a:noFill/>
            <a:miter lim="800000"/>
            <a:headEnd/>
            <a:tailEnd/>
          </a:ln>
        </p:spPr>
        <p:txBody>
          <a:bodyPr wrap="none">
            <a:spAutoFit/>
          </a:bodyPr>
          <a:lstStyle/>
          <a:p>
            <a:pPr>
              <a:buFont typeface="Arial" charset="0"/>
              <a:buChar char="•"/>
            </a:pPr>
            <a:r>
              <a:rPr lang="en-US" dirty="0"/>
              <a:t> crucify self</a:t>
            </a:r>
          </a:p>
        </p:txBody>
      </p:sp>
      <p:pic>
        <p:nvPicPr>
          <p:cNvPr id="8" name="Picture 2" descr="http://flowers-show.com/images/2009/09/tb_mecsek_yellow_flower.jpg"/>
          <p:cNvPicPr>
            <a:picLocks noChangeAspect="1" noChangeArrowheads="1"/>
          </p:cNvPicPr>
          <p:nvPr/>
        </p:nvPicPr>
        <p:blipFill>
          <a:blip r:embed="rId3" cstate="print"/>
          <a:srcRect r="25255"/>
          <a:stretch>
            <a:fillRect/>
          </a:stretch>
        </p:blipFill>
        <p:spPr bwMode="auto">
          <a:xfrm>
            <a:off x="5486400" y="2514600"/>
            <a:ext cx="3341388"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4822"/>
                                        </p:tgtEl>
                                        <p:attrNameLst>
                                          <p:attrName>style.visibility</p:attrName>
                                        </p:attrNameLst>
                                      </p:cBhvr>
                                      <p:to>
                                        <p:strVal val="visible"/>
                                      </p:to>
                                    </p:set>
                                    <p:anim by="(-#ppt_w*2)" calcmode="lin" valueType="num">
                                      <p:cBhvr rctx="PPT">
                                        <p:cTn id="7" dur="500" autoRev="1" fill="hold">
                                          <p:stCondLst>
                                            <p:cond delay="0"/>
                                          </p:stCondLst>
                                        </p:cTn>
                                        <p:tgtEl>
                                          <p:spTgt spid="34822"/>
                                        </p:tgtEl>
                                        <p:attrNameLst>
                                          <p:attrName>ppt_w</p:attrName>
                                        </p:attrNameLst>
                                      </p:cBhvr>
                                    </p:anim>
                                    <p:anim by="(#ppt_w*0.50)" calcmode="lin" valueType="num">
                                      <p:cBhvr>
                                        <p:cTn id="8" dur="500" decel="50000" autoRev="1" fill="hold">
                                          <p:stCondLst>
                                            <p:cond delay="0"/>
                                          </p:stCondLst>
                                        </p:cTn>
                                        <p:tgtEl>
                                          <p:spTgt spid="34822"/>
                                        </p:tgtEl>
                                        <p:attrNameLst>
                                          <p:attrName>ppt_x</p:attrName>
                                        </p:attrNameLst>
                                      </p:cBhvr>
                                    </p:anim>
                                    <p:anim from="(-#ppt_h/2)" to="(#ppt_y)" calcmode="lin" valueType="num">
                                      <p:cBhvr>
                                        <p:cTn id="9" dur="1000" fill="hold">
                                          <p:stCondLst>
                                            <p:cond delay="0"/>
                                          </p:stCondLst>
                                        </p:cTn>
                                        <p:tgtEl>
                                          <p:spTgt spid="34822"/>
                                        </p:tgtEl>
                                        <p:attrNameLst>
                                          <p:attrName>ppt_y</p:attrName>
                                        </p:attrNameLst>
                                      </p:cBhvr>
                                    </p:anim>
                                    <p:animRot by="21600000">
                                      <p:cBhvr>
                                        <p:cTn id="10" dur="1000" fill="hold">
                                          <p:stCondLst>
                                            <p:cond delay="0"/>
                                          </p:stCondLst>
                                        </p:cTn>
                                        <p:tgtEl>
                                          <p:spTgt spid="348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5_A_BonusDrop.jpg"/>
          <p:cNvPicPr>
            <a:picLocks noChangeAspect="1"/>
          </p:cNvPicPr>
          <p:nvPr/>
        </p:nvPicPr>
        <p:blipFill>
          <a:blip r:embed="rId2" cstate="print"/>
          <a:stretch>
            <a:fillRect/>
          </a:stretch>
        </p:blipFill>
        <p:spPr>
          <a:xfrm>
            <a:off x="0" y="0"/>
            <a:ext cx="9144000" cy="6858000"/>
          </a:xfrm>
          <a:prstGeom prst="rect">
            <a:avLst/>
          </a:prstGeom>
        </p:spPr>
      </p:pic>
      <p:sp>
        <p:nvSpPr>
          <p:cNvPr id="16386" name="TextBox 3"/>
          <p:cNvSpPr txBox="1">
            <a:spLocks noChangeArrowheads="1"/>
          </p:cNvSpPr>
          <p:nvPr/>
        </p:nvSpPr>
        <p:spPr bwMode="auto">
          <a:xfrm>
            <a:off x="304800" y="381000"/>
            <a:ext cx="4114800" cy="2554288"/>
          </a:xfrm>
          <a:prstGeom prst="rect">
            <a:avLst/>
          </a:prstGeom>
          <a:solidFill>
            <a:srgbClr val="FFFFFF"/>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Philippians 4:2 </a:t>
            </a:r>
          </a:p>
          <a:p>
            <a:pPr>
              <a:defRPr/>
            </a:pPr>
            <a:r>
              <a:rPr lang="en-US" dirty="0">
                <a:effectLst>
                  <a:outerShdw blurRad="38100" dist="38100" dir="2700000" algn="tl">
                    <a:srgbClr val="000000">
                      <a:alpha val="43137"/>
                    </a:srgbClr>
                  </a:outerShdw>
                </a:effectLst>
                <a:latin typeface="Maiandra GD" pitchFamily="34" charset="0"/>
              </a:rPr>
              <a:t> I urge </a:t>
            </a:r>
            <a:r>
              <a:rPr lang="en-US" dirty="0" err="1">
                <a:effectLst>
                  <a:outerShdw blurRad="38100" dist="38100" dir="2700000" algn="tl">
                    <a:srgbClr val="000000">
                      <a:alpha val="43137"/>
                    </a:srgbClr>
                  </a:outerShdw>
                </a:effectLst>
                <a:latin typeface="Maiandra GD" pitchFamily="34" charset="0"/>
              </a:rPr>
              <a:t>Euodia</a:t>
            </a:r>
            <a:r>
              <a:rPr lang="en-US" dirty="0">
                <a:effectLst>
                  <a:outerShdw blurRad="38100" dist="38100" dir="2700000" algn="tl">
                    <a:srgbClr val="000000">
                      <a:alpha val="43137"/>
                    </a:srgbClr>
                  </a:outerShdw>
                </a:effectLst>
                <a:latin typeface="Maiandra GD" pitchFamily="34" charset="0"/>
              </a:rPr>
              <a:t> and I urge </a:t>
            </a:r>
            <a:r>
              <a:rPr lang="en-US" dirty="0" err="1">
                <a:effectLst>
                  <a:outerShdw blurRad="38100" dist="38100" dir="2700000" algn="tl">
                    <a:srgbClr val="000000">
                      <a:alpha val="43137"/>
                    </a:srgbClr>
                  </a:outerShdw>
                </a:effectLst>
                <a:latin typeface="Maiandra GD" pitchFamily="34" charset="0"/>
              </a:rPr>
              <a:t>Syntyche</a:t>
            </a:r>
            <a:r>
              <a:rPr lang="en-US" dirty="0">
                <a:effectLst>
                  <a:outerShdw blurRad="38100" dist="38100" dir="2700000" algn="tl">
                    <a:srgbClr val="000000">
                      <a:alpha val="43137"/>
                    </a:srgbClr>
                  </a:outerShdw>
                </a:effectLst>
                <a:latin typeface="Maiandra GD" pitchFamily="34" charset="0"/>
              </a:rPr>
              <a:t> to live in harmony in the Lord. </a:t>
            </a:r>
          </a:p>
        </p:txBody>
      </p:sp>
      <p:sp>
        <p:nvSpPr>
          <p:cNvPr id="35843" name="Rectangle 2"/>
          <p:cNvSpPr>
            <a:spLocks noChangeArrowheads="1"/>
          </p:cNvSpPr>
          <p:nvPr/>
        </p:nvSpPr>
        <p:spPr bwMode="auto">
          <a:xfrm>
            <a:off x="2209800" y="3048000"/>
            <a:ext cx="6781800" cy="1077913"/>
          </a:xfrm>
          <a:prstGeom prst="rect">
            <a:avLst/>
          </a:prstGeom>
          <a:noFill/>
          <a:ln w="9525">
            <a:noFill/>
            <a:miter lim="800000"/>
            <a:headEnd/>
            <a:tailEnd/>
          </a:ln>
        </p:spPr>
        <p:txBody>
          <a:bodyPr wrap="square">
            <a:spAutoFit/>
          </a:bodyPr>
          <a:lstStyle/>
          <a:p>
            <a:pPr>
              <a:buFont typeface="Arial" charset="0"/>
              <a:buChar char="•"/>
            </a:pPr>
            <a:r>
              <a:rPr lang="en-US" b="0" dirty="0"/>
              <a:t> this problem was serious enough </a:t>
            </a:r>
            <a:r>
              <a:rPr lang="en-US" b="0" dirty="0" smtClean="0"/>
              <a:t>	that Paul </a:t>
            </a:r>
            <a:r>
              <a:rPr lang="en-US" b="0" dirty="0"/>
              <a:t>addressed it</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in)">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152400" y="228600"/>
            <a:ext cx="8763000" cy="3540125"/>
          </a:xfrm>
          <a:prstGeom prst="rect">
            <a:avLst/>
          </a:prstGeom>
          <a:no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Philippians 1:27 </a:t>
            </a:r>
          </a:p>
          <a:p>
            <a:pPr>
              <a:defRPr/>
            </a:pPr>
            <a:r>
              <a:rPr lang="en-US" dirty="0">
                <a:effectLst>
                  <a:outerShdw blurRad="38100" dist="38100" dir="2700000" algn="tl">
                    <a:srgbClr val="000000">
                      <a:alpha val="43137"/>
                    </a:srgbClr>
                  </a:outerShdw>
                </a:effectLst>
                <a:latin typeface="Maiandra GD" pitchFamily="34" charset="0"/>
              </a:rPr>
              <a:t> Only conduct yourselves in a manner worthy of the gospel of Christ, so that whether I come and see you or remain absent, I will hear of you that you are standing firm in one spirit, with one mind striving together for the faith of the gospel; </a:t>
            </a:r>
          </a:p>
        </p:txBody>
      </p:sp>
      <p:pic>
        <p:nvPicPr>
          <p:cNvPr id="3" name="Picture 2" descr="bible2">
            <a:hlinkClick r:id="rId2"/>
          </p:cNvPr>
          <p:cNvPicPr>
            <a:picLocks noChangeAspect="1" noChangeArrowheads="1"/>
          </p:cNvPicPr>
          <p:nvPr/>
        </p:nvPicPr>
        <p:blipFill>
          <a:blip r:embed="rId3" cstate="print"/>
          <a:srcRect/>
          <a:stretch>
            <a:fillRect/>
          </a:stretch>
        </p:blipFill>
        <p:spPr bwMode="auto">
          <a:xfrm>
            <a:off x="2971800" y="3810000"/>
            <a:ext cx="2857500" cy="28384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2">
            <a:hlinkClick r:id="rId2"/>
          </p:cNvPr>
          <p:cNvPicPr>
            <a:picLocks noChangeAspect="1" noChangeArrowheads="1"/>
          </p:cNvPicPr>
          <p:nvPr/>
        </p:nvPicPr>
        <p:blipFill>
          <a:blip r:embed="rId3" cstate="print"/>
          <a:srcRect/>
          <a:stretch>
            <a:fillRect/>
          </a:stretch>
        </p:blipFill>
        <p:spPr bwMode="auto">
          <a:xfrm>
            <a:off x="6553200" y="1981200"/>
            <a:ext cx="2857500" cy="2838450"/>
          </a:xfrm>
          <a:prstGeom prst="rect">
            <a:avLst/>
          </a:prstGeom>
          <a:noFill/>
        </p:spPr>
      </p:pic>
      <p:sp>
        <p:nvSpPr>
          <p:cNvPr id="57346" name="TextBox 3"/>
          <p:cNvSpPr txBox="1">
            <a:spLocks noChangeArrowheads="1"/>
          </p:cNvSpPr>
          <p:nvPr/>
        </p:nvSpPr>
        <p:spPr bwMode="auto">
          <a:xfrm>
            <a:off x="152400" y="0"/>
            <a:ext cx="7086600" cy="6494085"/>
          </a:xfrm>
          <a:prstGeom prst="rect">
            <a:avLst/>
          </a:prstGeom>
          <a:no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Philippians 2:2-5 </a:t>
            </a:r>
          </a:p>
          <a:p>
            <a:pPr>
              <a:defRPr/>
            </a:pPr>
            <a:r>
              <a:rPr lang="en-US" dirty="0">
                <a:effectLst>
                  <a:outerShdw blurRad="38100" dist="38100" dir="2700000" algn="tl">
                    <a:srgbClr val="000000">
                      <a:alpha val="43137"/>
                    </a:srgbClr>
                  </a:outerShdw>
                </a:effectLst>
                <a:latin typeface="Maiandra GD" pitchFamily="34" charset="0"/>
              </a:rPr>
              <a:t> make my joy complete by being of the same mind, maintaining the same love, united in spirit, intent on one purpose. Do nothing from selfishness or empty conceit, but with humility of mind regard one another as more important than yourselves; do not merely look out for your own personal interests, but also for the interests of others. Have this attitude in yourselves which was also in Christ Jesus,</a:t>
            </a:r>
          </a:p>
        </p:txBody>
      </p:sp>
    </p:spTree>
  </p:cSld>
  <p:clrMapOvr>
    <a:masterClrMapping/>
  </p:clrMapOvr>
  <p:transition spd="slow">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5_A_BonusDrop.jpg"/>
          <p:cNvPicPr>
            <a:picLocks noChangeAspect="1"/>
          </p:cNvPicPr>
          <p:nvPr/>
        </p:nvPicPr>
        <p:blipFill>
          <a:blip r:embed="rId2" cstate="print"/>
          <a:stretch>
            <a:fillRect/>
          </a:stretch>
        </p:blipFill>
        <p:spPr>
          <a:xfrm>
            <a:off x="0" y="0"/>
            <a:ext cx="9144000" cy="6858000"/>
          </a:xfrm>
          <a:prstGeom prst="rect">
            <a:avLst/>
          </a:prstGeom>
        </p:spPr>
      </p:pic>
      <p:sp>
        <p:nvSpPr>
          <p:cNvPr id="16386" name="TextBox 3"/>
          <p:cNvSpPr txBox="1">
            <a:spLocks noChangeArrowheads="1"/>
          </p:cNvSpPr>
          <p:nvPr/>
        </p:nvSpPr>
        <p:spPr bwMode="auto">
          <a:xfrm>
            <a:off x="304800" y="381000"/>
            <a:ext cx="4114800" cy="2554288"/>
          </a:xfrm>
          <a:prstGeom prst="rect">
            <a:avLst/>
          </a:prstGeom>
          <a:solidFill>
            <a:srgbClr val="FFFFFF"/>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Philippians 4:2 </a:t>
            </a:r>
          </a:p>
          <a:p>
            <a:pPr>
              <a:defRPr/>
            </a:pPr>
            <a:r>
              <a:rPr lang="en-US" dirty="0">
                <a:effectLst>
                  <a:outerShdw blurRad="38100" dist="38100" dir="2700000" algn="tl">
                    <a:srgbClr val="000000">
                      <a:alpha val="43137"/>
                    </a:srgbClr>
                  </a:outerShdw>
                </a:effectLst>
                <a:latin typeface="Maiandra GD" pitchFamily="34" charset="0"/>
              </a:rPr>
              <a:t> I </a:t>
            </a:r>
            <a:r>
              <a:rPr lang="en-US" dirty="0">
                <a:solidFill>
                  <a:srgbClr val="FF0000"/>
                </a:solidFill>
                <a:effectLst>
                  <a:outerShdw blurRad="38100" dist="38100" dir="2700000" algn="tl">
                    <a:srgbClr val="000000">
                      <a:alpha val="43137"/>
                    </a:srgbClr>
                  </a:outerShdw>
                </a:effectLst>
                <a:latin typeface="Maiandra GD" pitchFamily="34" charset="0"/>
              </a:rPr>
              <a:t>urge </a:t>
            </a:r>
            <a:r>
              <a:rPr lang="en-US" dirty="0" err="1">
                <a:effectLst>
                  <a:outerShdw blurRad="38100" dist="38100" dir="2700000" algn="tl">
                    <a:srgbClr val="000000">
                      <a:alpha val="43137"/>
                    </a:srgbClr>
                  </a:outerShdw>
                </a:effectLst>
                <a:latin typeface="Maiandra GD" pitchFamily="34" charset="0"/>
              </a:rPr>
              <a:t>Euodia</a:t>
            </a:r>
            <a:r>
              <a:rPr lang="en-US" dirty="0">
                <a:effectLst>
                  <a:outerShdw blurRad="38100" dist="38100" dir="2700000" algn="tl">
                    <a:srgbClr val="000000">
                      <a:alpha val="43137"/>
                    </a:srgbClr>
                  </a:outerShdw>
                </a:effectLst>
                <a:latin typeface="Maiandra GD" pitchFamily="34" charset="0"/>
              </a:rPr>
              <a:t> and I </a:t>
            </a:r>
            <a:r>
              <a:rPr lang="en-US" dirty="0">
                <a:solidFill>
                  <a:srgbClr val="FF0000"/>
                </a:solidFill>
                <a:effectLst>
                  <a:outerShdw blurRad="38100" dist="38100" dir="2700000" algn="tl">
                    <a:srgbClr val="000000">
                      <a:alpha val="43137"/>
                    </a:srgbClr>
                  </a:outerShdw>
                </a:effectLst>
                <a:latin typeface="Maiandra GD" pitchFamily="34" charset="0"/>
              </a:rPr>
              <a:t>urge</a:t>
            </a:r>
            <a:r>
              <a:rPr lang="en-US" dirty="0">
                <a:effectLst>
                  <a:outerShdw blurRad="38100" dist="38100" dir="2700000" algn="tl">
                    <a:srgbClr val="000000">
                      <a:alpha val="43137"/>
                    </a:srgbClr>
                  </a:outerShdw>
                </a:effectLst>
                <a:latin typeface="Maiandra GD" pitchFamily="34" charset="0"/>
              </a:rPr>
              <a:t> </a:t>
            </a:r>
            <a:r>
              <a:rPr lang="en-US" dirty="0" err="1">
                <a:effectLst>
                  <a:outerShdw blurRad="38100" dist="38100" dir="2700000" algn="tl">
                    <a:srgbClr val="000000">
                      <a:alpha val="43137"/>
                    </a:srgbClr>
                  </a:outerShdw>
                </a:effectLst>
                <a:latin typeface="Maiandra GD" pitchFamily="34" charset="0"/>
              </a:rPr>
              <a:t>Syntyche</a:t>
            </a:r>
            <a:r>
              <a:rPr lang="en-US" dirty="0">
                <a:effectLst>
                  <a:outerShdw blurRad="38100" dist="38100" dir="2700000" algn="tl">
                    <a:srgbClr val="000000">
                      <a:alpha val="43137"/>
                    </a:srgbClr>
                  </a:outerShdw>
                </a:effectLst>
                <a:latin typeface="Maiandra GD" pitchFamily="34" charset="0"/>
              </a:rPr>
              <a:t> to live in harmony in the Lord. </a:t>
            </a:r>
          </a:p>
        </p:txBody>
      </p:sp>
      <p:sp>
        <p:nvSpPr>
          <p:cNvPr id="45059" name="Rectangle 2"/>
          <p:cNvSpPr>
            <a:spLocks noChangeArrowheads="1"/>
          </p:cNvSpPr>
          <p:nvPr/>
        </p:nvSpPr>
        <p:spPr bwMode="auto">
          <a:xfrm>
            <a:off x="2286000" y="2971800"/>
            <a:ext cx="6858000" cy="1077913"/>
          </a:xfrm>
          <a:prstGeom prst="rect">
            <a:avLst/>
          </a:prstGeom>
          <a:noFill/>
          <a:ln w="9525">
            <a:noFill/>
            <a:miter lim="800000"/>
            <a:headEnd/>
            <a:tailEnd/>
          </a:ln>
        </p:spPr>
        <p:txBody>
          <a:bodyPr wrap="square">
            <a:spAutoFit/>
          </a:bodyPr>
          <a:lstStyle/>
          <a:p>
            <a:pPr>
              <a:buFont typeface="Arial" charset="0"/>
              <a:buChar char="•"/>
            </a:pPr>
            <a:r>
              <a:rPr lang="en-US" b="0" dirty="0"/>
              <a:t> this problem was serious enough </a:t>
            </a:r>
            <a:r>
              <a:rPr lang="en-US" b="0" dirty="0" smtClean="0"/>
              <a:t>	that </a:t>
            </a:r>
            <a:r>
              <a:rPr lang="en-US" b="0" dirty="0"/>
              <a:t>	Paul addressed it</a:t>
            </a:r>
          </a:p>
        </p:txBody>
      </p:sp>
      <p:sp>
        <p:nvSpPr>
          <p:cNvPr id="38916" name="Rectangle 3"/>
          <p:cNvSpPr>
            <a:spLocks noChangeArrowheads="1"/>
          </p:cNvSpPr>
          <p:nvPr/>
        </p:nvSpPr>
        <p:spPr bwMode="auto">
          <a:xfrm>
            <a:off x="2286000" y="4038600"/>
            <a:ext cx="6858000" cy="1077218"/>
          </a:xfrm>
          <a:prstGeom prst="rect">
            <a:avLst/>
          </a:prstGeom>
          <a:noFill/>
          <a:ln w="9525">
            <a:noFill/>
            <a:miter lim="800000"/>
            <a:headEnd/>
            <a:tailEnd/>
          </a:ln>
        </p:spPr>
        <p:txBody>
          <a:bodyPr wrap="square">
            <a:spAutoFit/>
          </a:bodyPr>
          <a:lstStyle/>
          <a:p>
            <a:pPr>
              <a:buFont typeface="Arial" charset="0"/>
              <a:buChar char="•"/>
            </a:pPr>
            <a:r>
              <a:rPr lang="en-US" b="0" dirty="0"/>
              <a:t> Paul didn’t take sides—he doesn’t </a:t>
            </a:r>
            <a:r>
              <a:rPr lang="en-US" b="0" dirty="0" smtClean="0"/>
              <a:t>	address the </a:t>
            </a:r>
            <a:r>
              <a:rPr lang="en-US" b="0" dirty="0"/>
              <a:t>issue that caused it</a:t>
            </a:r>
          </a:p>
        </p:txBody>
      </p:sp>
      <p:sp>
        <p:nvSpPr>
          <p:cNvPr id="38917" name="Rectangle 4"/>
          <p:cNvSpPr>
            <a:spLocks noChangeArrowheads="1"/>
          </p:cNvSpPr>
          <p:nvPr/>
        </p:nvSpPr>
        <p:spPr bwMode="auto">
          <a:xfrm>
            <a:off x="152400" y="5181600"/>
            <a:ext cx="8534400" cy="584200"/>
          </a:xfrm>
          <a:prstGeom prst="rect">
            <a:avLst/>
          </a:prstGeom>
          <a:solidFill>
            <a:srgbClr val="FFFF00"/>
          </a:solidFill>
          <a:ln w="9525">
            <a:solidFill>
              <a:schemeClr val="tx1"/>
            </a:solidFill>
            <a:miter lim="800000"/>
            <a:headEnd/>
            <a:tailEnd/>
          </a:ln>
        </p:spPr>
        <p:txBody>
          <a:bodyPr>
            <a:spAutoFit/>
          </a:bodyPr>
          <a:lstStyle/>
          <a:p>
            <a:pPr algn="ctr"/>
            <a:r>
              <a:rPr lang="en-US" b="0" dirty="0"/>
              <a:t>The admonition is the same…I urge…I urge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8917"/>
                                        </p:tgtEl>
                                        <p:attrNameLst>
                                          <p:attrName>style.visibility</p:attrName>
                                        </p:attrNameLst>
                                      </p:cBhvr>
                                      <p:to>
                                        <p:strVal val="visible"/>
                                      </p:to>
                                    </p:set>
                                    <p:animEffect transition="in" filter="box(in)">
                                      <p:cBhvr>
                                        <p:cTn id="14"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5_A_BonusDrop.jpg"/>
          <p:cNvPicPr>
            <a:picLocks noChangeAspect="1"/>
          </p:cNvPicPr>
          <p:nvPr/>
        </p:nvPicPr>
        <p:blipFill>
          <a:blip r:embed="rId2" cstate="print"/>
          <a:stretch>
            <a:fillRect/>
          </a:stretch>
        </p:blipFill>
        <p:spPr>
          <a:xfrm>
            <a:off x="0" y="0"/>
            <a:ext cx="9144000" cy="6858000"/>
          </a:xfrm>
          <a:prstGeom prst="rect">
            <a:avLst/>
          </a:prstGeom>
        </p:spPr>
      </p:pic>
      <p:sp>
        <p:nvSpPr>
          <p:cNvPr id="16386" name="TextBox 3"/>
          <p:cNvSpPr txBox="1">
            <a:spLocks noChangeArrowheads="1"/>
          </p:cNvSpPr>
          <p:nvPr/>
        </p:nvSpPr>
        <p:spPr bwMode="auto">
          <a:xfrm>
            <a:off x="304800" y="381000"/>
            <a:ext cx="4114800" cy="2554288"/>
          </a:xfrm>
          <a:prstGeom prst="rect">
            <a:avLst/>
          </a:prstGeom>
          <a:solidFill>
            <a:schemeClr val="bg1"/>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Philippians 4:2 </a:t>
            </a:r>
          </a:p>
          <a:p>
            <a:pPr>
              <a:defRPr/>
            </a:pPr>
            <a:r>
              <a:rPr lang="en-US" dirty="0">
                <a:effectLst>
                  <a:outerShdw blurRad="38100" dist="38100" dir="2700000" algn="tl">
                    <a:srgbClr val="000000">
                      <a:alpha val="43137"/>
                    </a:srgbClr>
                  </a:outerShdw>
                </a:effectLst>
                <a:latin typeface="Maiandra GD" pitchFamily="34" charset="0"/>
              </a:rPr>
              <a:t> I urge </a:t>
            </a:r>
            <a:r>
              <a:rPr lang="en-US" dirty="0" err="1">
                <a:effectLst>
                  <a:outerShdw blurRad="38100" dist="38100" dir="2700000" algn="tl">
                    <a:srgbClr val="000000">
                      <a:alpha val="43137"/>
                    </a:srgbClr>
                  </a:outerShdw>
                </a:effectLst>
                <a:latin typeface="Maiandra GD" pitchFamily="34" charset="0"/>
              </a:rPr>
              <a:t>Euodia</a:t>
            </a:r>
            <a:r>
              <a:rPr lang="en-US" dirty="0">
                <a:effectLst>
                  <a:outerShdw blurRad="38100" dist="38100" dir="2700000" algn="tl">
                    <a:srgbClr val="000000">
                      <a:alpha val="43137"/>
                    </a:srgbClr>
                  </a:outerShdw>
                </a:effectLst>
                <a:latin typeface="Maiandra GD" pitchFamily="34" charset="0"/>
              </a:rPr>
              <a:t> and I urge </a:t>
            </a:r>
            <a:r>
              <a:rPr lang="en-US" dirty="0" err="1">
                <a:effectLst>
                  <a:outerShdw blurRad="38100" dist="38100" dir="2700000" algn="tl">
                    <a:srgbClr val="000000">
                      <a:alpha val="43137"/>
                    </a:srgbClr>
                  </a:outerShdw>
                </a:effectLst>
                <a:latin typeface="Maiandra GD" pitchFamily="34" charset="0"/>
              </a:rPr>
              <a:t>Syntyche</a:t>
            </a:r>
            <a:r>
              <a:rPr lang="en-US" dirty="0">
                <a:effectLst>
                  <a:outerShdw blurRad="38100" dist="38100" dir="2700000" algn="tl">
                    <a:srgbClr val="000000">
                      <a:alpha val="43137"/>
                    </a:srgbClr>
                  </a:outerShdw>
                </a:effectLst>
                <a:latin typeface="Maiandra GD" pitchFamily="34" charset="0"/>
              </a:rPr>
              <a:t> to live in harmony in the Lord. </a:t>
            </a:r>
          </a:p>
        </p:txBody>
      </p:sp>
      <p:sp>
        <p:nvSpPr>
          <p:cNvPr id="39941" name="Rectangle 5"/>
          <p:cNvSpPr>
            <a:spLocks noChangeArrowheads="1"/>
          </p:cNvSpPr>
          <p:nvPr/>
        </p:nvSpPr>
        <p:spPr bwMode="auto">
          <a:xfrm>
            <a:off x="2438400" y="3352800"/>
            <a:ext cx="6400800" cy="1569660"/>
          </a:xfrm>
          <a:prstGeom prst="rect">
            <a:avLst/>
          </a:prstGeom>
          <a:noFill/>
          <a:ln w="9525">
            <a:noFill/>
            <a:miter lim="800000"/>
            <a:headEnd/>
            <a:tailEnd/>
          </a:ln>
        </p:spPr>
        <p:txBody>
          <a:bodyPr wrap="square">
            <a:spAutoFit/>
          </a:bodyPr>
          <a:lstStyle/>
          <a:p>
            <a:pPr>
              <a:buFont typeface="Arial" charset="0"/>
              <a:buChar char="•"/>
            </a:pPr>
            <a:r>
              <a:rPr lang="en-US" b="0" dirty="0"/>
              <a:t> He reminded them who they </a:t>
            </a:r>
            <a:r>
              <a:rPr lang="en-US" b="0" dirty="0" smtClean="0"/>
              <a:t>	were</a:t>
            </a:r>
            <a:r>
              <a:rPr lang="en-US" b="0" dirty="0"/>
              <a:t>; what </a:t>
            </a:r>
            <a:r>
              <a:rPr lang="en-US" b="0" dirty="0" smtClean="0"/>
              <a:t>they </a:t>
            </a:r>
            <a:r>
              <a:rPr lang="en-US" b="0" dirty="0"/>
              <a:t>were after; </a:t>
            </a:r>
            <a:r>
              <a:rPr lang="en-US" b="0" dirty="0" smtClean="0"/>
              <a:t>	and </a:t>
            </a:r>
            <a:r>
              <a:rPr lang="en-US" b="0" dirty="0"/>
              <a:t>what they had </a:t>
            </a:r>
            <a:r>
              <a:rPr lang="en-US" b="0" dirty="0" smtClean="0"/>
              <a:t>done</a:t>
            </a:r>
            <a:endParaRPr lang="en-US" b="0"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amond(in)">
                                      <p:cBhvr>
                                        <p:cTn id="7"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3"/>
          <p:cNvSpPr txBox="1">
            <a:spLocks noChangeArrowheads="1"/>
          </p:cNvSpPr>
          <p:nvPr/>
        </p:nvSpPr>
        <p:spPr bwMode="auto">
          <a:xfrm>
            <a:off x="152400" y="76200"/>
            <a:ext cx="8915400" cy="3046413"/>
          </a:xfrm>
          <a:prstGeom prst="rect">
            <a:avLst/>
          </a:prstGeom>
          <a:no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Philippians 4:3 </a:t>
            </a:r>
          </a:p>
          <a:p>
            <a:pPr>
              <a:defRPr/>
            </a:pPr>
            <a:r>
              <a:rPr lang="en-US" dirty="0">
                <a:effectLst>
                  <a:outerShdw blurRad="38100" dist="38100" dir="2700000" algn="tl">
                    <a:srgbClr val="000000">
                      <a:alpha val="43137"/>
                    </a:srgbClr>
                  </a:outerShdw>
                </a:effectLst>
                <a:latin typeface="Maiandra GD" pitchFamily="34" charset="0"/>
              </a:rPr>
              <a:t> Indeed, true companion, I ask you also to help these women who have </a:t>
            </a:r>
            <a:r>
              <a:rPr lang="en-US" dirty="0">
                <a:solidFill>
                  <a:srgbClr val="FF0000"/>
                </a:solidFill>
                <a:effectLst>
                  <a:outerShdw blurRad="38100" dist="38100" dir="2700000" algn="tl">
                    <a:srgbClr val="000000">
                      <a:alpha val="43137"/>
                    </a:srgbClr>
                  </a:outerShdw>
                </a:effectLst>
                <a:latin typeface="Maiandra GD" pitchFamily="34" charset="0"/>
              </a:rPr>
              <a:t>shared my struggle </a:t>
            </a:r>
            <a:r>
              <a:rPr lang="en-US" dirty="0">
                <a:effectLst>
                  <a:outerShdw blurRad="38100" dist="38100" dir="2700000" algn="tl">
                    <a:srgbClr val="000000">
                      <a:alpha val="43137"/>
                    </a:srgbClr>
                  </a:outerShdw>
                </a:effectLst>
                <a:latin typeface="Maiandra GD" pitchFamily="34" charset="0"/>
              </a:rPr>
              <a:t>in the cause of the gospel, together with Clement also and the rest of my fellow workers, whose </a:t>
            </a:r>
            <a:r>
              <a:rPr lang="en-US" dirty="0">
                <a:solidFill>
                  <a:srgbClr val="FF0000"/>
                </a:solidFill>
                <a:effectLst>
                  <a:outerShdw blurRad="38100" dist="38100" dir="2700000" algn="tl">
                    <a:srgbClr val="000000">
                      <a:alpha val="43137"/>
                    </a:srgbClr>
                  </a:outerShdw>
                </a:effectLst>
                <a:latin typeface="Maiandra GD" pitchFamily="34" charset="0"/>
              </a:rPr>
              <a:t>names are in the book of life</a:t>
            </a:r>
            <a:r>
              <a:rPr lang="en-US" dirty="0">
                <a:effectLst>
                  <a:outerShdw blurRad="38100" dist="38100" dir="2700000" algn="tl">
                    <a:srgbClr val="000000">
                      <a:alpha val="43137"/>
                    </a:srgbClr>
                  </a:outerShdw>
                </a:effectLst>
                <a:latin typeface="Maiandra GD" pitchFamily="34" charset="0"/>
              </a:rPr>
              <a:t>. </a:t>
            </a:r>
          </a:p>
        </p:txBody>
      </p:sp>
      <p:pic>
        <p:nvPicPr>
          <p:cNvPr id="3" name="Picture 2" descr="bible2">
            <a:hlinkClick r:id="rId2"/>
          </p:cNvPr>
          <p:cNvPicPr>
            <a:picLocks noChangeAspect="1" noChangeArrowheads="1"/>
          </p:cNvPicPr>
          <p:nvPr/>
        </p:nvPicPr>
        <p:blipFill>
          <a:blip r:embed="rId3" cstate="print"/>
          <a:srcRect/>
          <a:stretch>
            <a:fillRect/>
          </a:stretch>
        </p:blipFill>
        <p:spPr bwMode="auto">
          <a:xfrm>
            <a:off x="3429000" y="3276600"/>
            <a:ext cx="2857500" cy="2838450"/>
          </a:xfrm>
          <a:prstGeom prst="rect">
            <a:avLst/>
          </a:prstGeom>
          <a:noFill/>
        </p:spPr>
      </p:pic>
    </p:spTree>
  </p:cSld>
  <p:clrMapOvr>
    <a:masterClrMapping/>
  </p:clrMapOvr>
  <p:transition spd="slow">
    <p:comb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05_A_BonusDrop.jpg"/>
          <p:cNvPicPr>
            <a:picLocks noChangeAspect="1"/>
          </p:cNvPicPr>
          <p:nvPr/>
        </p:nvPicPr>
        <p:blipFill>
          <a:blip r:embed="rId2" cstate="print"/>
          <a:stretch>
            <a:fillRect/>
          </a:stretch>
        </p:blipFill>
        <p:spPr>
          <a:xfrm>
            <a:off x="0" y="0"/>
            <a:ext cx="9144000" cy="6858000"/>
          </a:xfrm>
          <a:prstGeom prst="rect">
            <a:avLst/>
          </a:prstGeom>
        </p:spPr>
      </p:pic>
      <p:sp>
        <p:nvSpPr>
          <p:cNvPr id="16386" name="TextBox 3"/>
          <p:cNvSpPr txBox="1">
            <a:spLocks noChangeArrowheads="1"/>
          </p:cNvSpPr>
          <p:nvPr/>
        </p:nvSpPr>
        <p:spPr bwMode="auto">
          <a:xfrm>
            <a:off x="304800" y="381000"/>
            <a:ext cx="4114800" cy="2554288"/>
          </a:xfrm>
          <a:prstGeom prst="rect">
            <a:avLst/>
          </a:prstGeom>
          <a:solidFill>
            <a:schemeClr val="bg1"/>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Philippians 4:2 </a:t>
            </a:r>
          </a:p>
          <a:p>
            <a:pPr>
              <a:defRPr/>
            </a:pPr>
            <a:r>
              <a:rPr lang="en-US" dirty="0">
                <a:effectLst>
                  <a:outerShdw blurRad="38100" dist="38100" dir="2700000" algn="tl">
                    <a:srgbClr val="000000">
                      <a:alpha val="43137"/>
                    </a:srgbClr>
                  </a:outerShdw>
                </a:effectLst>
                <a:latin typeface="Maiandra GD" pitchFamily="34" charset="0"/>
              </a:rPr>
              <a:t> I urge </a:t>
            </a:r>
            <a:r>
              <a:rPr lang="en-US" dirty="0" err="1">
                <a:effectLst>
                  <a:outerShdw blurRad="38100" dist="38100" dir="2700000" algn="tl">
                    <a:srgbClr val="000000">
                      <a:alpha val="43137"/>
                    </a:srgbClr>
                  </a:outerShdw>
                </a:effectLst>
                <a:latin typeface="Maiandra GD" pitchFamily="34" charset="0"/>
              </a:rPr>
              <a:t>Euodia</a:t>
            </a:r>
            <a:r>
              <a:rPr lang="en-US" dirty="0">
                <a:effectLst>
                  <a:outerShdw blurRad="38100" dist="38100" dir="2700000" algn="tl">
                    <a:srgbClr val="000000">
                      <a:alpha val="43137"/>
                    </a:srgbClr>
                  </a:outerShdw>
                </a:effectLst>
                <a:latin typeface="Maiandra GD" pitchFamily="34" charset="0"/>
              </a:rPr>
              <a:t> and I urge </a:t>
            </a:r>
            <a:r>
              <a:rPr lang="en-US" dirty="0" err="1">
                <a:effectLst>
                  <a:outerShdw blurRad="38100" dist="38100" dir="2700000" algn="tl">
                    <a:srgbClr val="000000">
                      <a:alpha val="43137"/>
                    </a:srgbClr>
                  </a:outerShdw>
                </a:effectLst>
                <a:latin typeface="Maiandra GD" pitchFamily="34" charset="0"/>
              </a:rPr>
              <a:t>Syntyche</a:t>
            </a:r>
            <a:r>
              <a:rPr lang="en-US" dirty="0">
                <a:effectLst>
                  <a:outerShdw blurRad="38100" dist="38100" dir="2700000" algn="tl">
                    <a:srgbClr val="000000">
                      <a:alpha val="43137"/>
                    </a:srgbClr>
                  </a:outerShdw>
                </a:effectLst>
                <a:latin typeface="Maiandra GD" pitchFamily="34" charset="0"/>
              </a:rPr>
              <a:t> </a:t>
            </a:r>
            <a:r>
              <a:rPr lang="en-US" dirty="0">
                <a:solidFill>
                  <a:srgbClr val="FF0000"/>
                </a:solidFill>
                <a:effectLst>
                  <a:outerShdw blurRad="38100" dist="38100" dir="2700000" algn="tl">
                    <a:srgbClr val="000000">
                      <a:alpha val="43137"/>
                    </a:srgbClr>
                  </a:outerShdw>
                </a:effectLst>
                <a:latin typeface="Maiandra GD" pitchFamily="34" charset="0"/>
              </a:rPr>
              <a:t>to live in harmony</a:t>
            </a:r>
            <a:r>
              <a:rPr lang="en-US" dirty="0">
                <a:effectLst>
                  <a:outerShdw blurRad="38100" dist="38100" dir="2700000" algn="tl">
                    <a:srgbClr val="000000">
                      <a:alpha val="43137"/>
                    </a:srgbClr>
                  </a:outerShdw>
                </a:effectLst>
                <a:latin typeface="Maiandra GD" pitchFamily="34" charset="0"/>
              </a:rPr>
              <a:t> in the Lord. </a:t>
            </a:r>
          </a:p>
        </p:txBody>
      </p:sp>
      <p:sp>
        <p:nvSpPr>
          <p:cNvPr id="41990" name="Rectangle 6"/>
          <p:cNvSpPr>
            <a:spLocks noChangeArrowheads="1"/>
          </p:cNvSpPr>
          <p:nvPr/>
        </p:nvSpPr>
        <p:spPr bwMode="auto">
          <a:xfrm>
            <a:off x="3581400" y="2971800"/>
            <a:ext cx="4572000" cy="1077913"/>
          </a:xfrm>
          <a:prstGeom prst="rect">
            <a:avLst/>
          </a:prstGeom>
          <a:noFill/>
          <a:ln w="9525">
            <a:noFill/>
            <a:miter lim="800000"/>
            <a:headEnd/>
            <a:tailEnd/>
          </a:ln>
        </p:spPr>
        <p:txBody>
          <a:bodyPr>
            <a:spAutoFit/>
          </a:bodyPr>
          <a:lstStyle/>
          <a:p>
            <a:pPr>
              <a:buFont typeface="Arial" charset="0"/>
              <a:buChar char="•"/>
            </a:pPr>
            <a:r>
              <a:rPr lang="en-US" b="0" dirty="0"/>
              <a:t> Paul expected them to 	harmonize</a:t>
            </a:r>
          </a:p>
        </p:txBody>
      </p:sp>
      <p:sp>
        <p:nvSpPr>
          <p:cNvPr id="5" name="TextBox 4"/>
          <p:cNvSpPr txBox="1"/>
          <p:nvPr/>
        </p:nvSpPr>
        <p:spPr>
          <a:xfrm>
            <a:off x="2438400" y="4038600"/>
            <a:ext cx="6553200" cy="2554545"/>
          </a:xfrm>
          <a:prstGeom prst="rect">
            <a:avLst/>
          </a:prstGeom>
          <a:solidFill>
            <a:srgbClr val="FFFF00"/>
          </a:solidFill>
        </p:spPr>
        <p:txBody>
          <a:bodyPr wrap="square" rtlCol="0">
            <a:spAutoFit/>
          </a:bodyPr>
          <a:lstStyle/>
          <a:p>
            <a:r>
              <a:rPr lang="en-US" dirty="0" smtClean="0">
                <a:effectLst>
                  <a:outerShdw blurRad="38100" dist="38100" dir="2700000" algn="tl">
                    <a:srgbClr val="000000">
                      <a:alpha val="43137"/>
                    </a:srgbClr>
                  </a:outerShdw>
                </a:effectLst>
                <a:latin typeface="Maiandra GD" pitchFamily="34" charset="0"/>
              </a:rPr>
              <a:t>2 </a:t>
            </a:r>
            <a:r>
              <a:rPr lang="en-US" dirty="0" err="1" smtClean="0">
                <a:effectLst>
                  <a:outerShdw blurRad="38100" dist="38100" dir="2700000" algn="tl">
                    <a:srgbClr val="000000">
                      <a:alpha val="43137"/>
                    </a:srgbClr>
                  </a:outerShdw>
                </a:effectLst>
                <a:latin typeface="Maiandra GD" pitchFamily="34" charset="0"/>
              </a:rPr>
              <a:t>Cor</a:t>
            </a:r>
            <a:r>
              <a:rPr lang="en-US" dirty="0" smtClean="0">
                <a:effectLst>
                  <a:outerShdw blurRad="38100" dist="38100" dir="2700000" algn="tl">
                    <a:srgbClr val="000000">
                      <a:alpha val="43137"/>
                    </a:srgbClr>
                  </a:outerShdw>
                </a:effectLst>
                <a:latin typeface="Maiandra GD" pitchFamily="34" charset="0"/>
              </a:rPr>
              <a:t> 5:18 “God…settled the relationship between us and Him and then called us to settle our relationship with each other” (Peterson).</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fade">
                                      <p:cBhvr>
                                        <p:cTn id="7" dur="1000"/>
                                        <p:tgtEl>
                                          <p:spTgt spid="41990"/>
                                        </p:tgtEl>
                                      </p:cBhvr>
                                    </p:animEffect>
                                    <p:anim calcmode="lin" valueType="num">
                                      <p:cBhvr>
                                        <p:cTn id="8" dur="1000" fill="hold"/>
                                        <p:tgtEl>
                                          <p:spTgt spid="41990"/>
                                        </p:tgtEl>
                                        <p:attrNameLst>
                                          <p:attrName>ppt_x</p:attrName>
                                        </p:attrNameLst>
                                      </p:cBhvr>
                                      <p:tavLst>
                                        <p:tav tm="0">
                                          <p:val>
                                            <p:strVal val="#ppt_x"/>
                                          </p:val>
                                        </p:tav>
                                        <p:tav tm="100000">
                                          <p:val>
                                            <p:strVal val="#ppt_x"/>
                                          </p:val>
                                        </p:tav>
                                      </p:tavLst>
                                    </p:anim>
                                    <p:anim calcmode="lin" valueType="num">
                                      <p:cBhvr>
                                        <p:cTn id="9" dur="1000" fill="hold"/>
                                        <p:tgtEl>
                                          <p:spTgt spid="419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05_A_BonusDrop.jpg"/>
          <p:cNvPicPr>
            <a:picLocks noChangeAspect="1"/>
          </p:cNvPicPr>
          <p:nvPr/>
        </p:nvPicPr>
        <p:blipFill>
          <a:blip r:embed="rId2" cstate="print"/>
          <a:stretch>
            <a:fillRect/>
          </a:stretch>
        </p:blipFill>
        <p:spPr>
          <a:xfrm>
            <a:off x="0" y="0"/>
            <a:ext cx="9144000" cy="6858000"/>
          </a:xfrm>
          <a:prstGeom prst="rect">
            <a:avLst/>
          </a:prstGeom>
        </p:spPr>
      </p:pic>
      <p:sp>
        <p:nvSpPr>
          <p:cNvPr id="16386" name="TextBox 3"/>
          <p:cNvSpPr txBox="1">
            <a:spLocks noChangeArrowheads="1"/>
          </p:cNvSpPr>
          <p:nvPr/>
        </p:nvSpPr>
        <p:spPr bwMode="auto">
          <a:xfrm>
            <a:off x="304800" y="381000"/>
            <a:ext cx="4114800" cy="2554288"/>
          </a:xfrm>
          <a:prstGeom prst="rect">
            <a:avLst/>
          </a:prstGeom>
          <a:solidFill>
            <a:schemeClr val="bg1"/>
          </a:solid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Philippians 4:2 </a:t>
            </a:r>
          </a:p>
          <a:p>
            <a:pPr>
              <a:defRPr/>
            </a:pPr>
            <a:r>
              <a:rPr lang="en-US" dirty="0">
                <a:effectLst>
                  <a:outerShdw blurRad="38100" dist="38100" dir="2700000" algn="tl">
                    <a:srgbClr val="000000">
                      <a:alpha val="43137"/>
                    </a:srgbClr>
                  </a:outerShdw>
                </a:effectLst>
                <a:latin typeface="Maiandra GD" pitchFamily="34" charset="0"/>
              </a:rPr>
              <a:t> I urge </a:t>
            </a:r>
            <a:r>
              <a:rPr lang="en-US" dirty="0" err="1">
                <a:effectLst>
                  <a:outerShdw blurRad="38100" dist="38100" dir="2700000" algn="tl">
                    <a:srgbClr val="000000">
                      <a:alpha val="43137"/>
                    </a:srgbClr>
                  </a:outerShdw>
                </a:effectLst>
                <a:latin typeface="Maiandra GD" pitchFamily="34" charset="0"/>
              </a:rPr>
              <a:t>Euodia</a:t>
            </a:r>
            <a:r>
              <a:rPr lang="en-US" dirty="0">
                <a:effectLst>
                  <a:outerShdw blurRad="38100" dist="38100" dir="2700000" algn="tl">
                    <a:srgbClr val="000000">
                      <a:alpha val="43137"/>
                    </a:srgbClr>
                  </a:outerShdw>
                </a:effectLst>
                <a:latin typeface="Maiandra GD" pitchFamily="34" charset="0"/>
              </a:rPr>
              <a:t> and I urge </a:t>
            </a:r>
            <a:r>
              <a:rPr lang="en-US" dirty="0" err="1">
                <a:effectLst>
                  <a:outerShdw blurRad="38100" dist="38100" dir="2700000" algn="tl">
                    <a:srgbClr val="000000">
                      <a:alpha val="43137"/>
                    </a:srgbClr>
                  </a:outerShdw>
                </a:effectLst>
                <a:latin typeface="Maiandra GD" pitchFamily="34" charset="0"/>
              </a:rPr>
              <a:t>Syntyche</a:t>
            </a:r>
            <a:r>
              <a:rPr lang="en-US" dirty="0">
                <a:effectLst>
                  <a:outerShdw blurRad="38100" dist="38100" dir="2700000" algn="tl">
                    <a:srgbClr val="000000">
                      <a:alpha val="43137"/>
                    </a:srgbClr>
                  </a:outerShdw>
                </a:effectLst>
                <a:latin typeface="Maiandra GD" pitchFamily="34" charset="0"/>
              </a:rPr>
              <a:t> to live in harmony in the Lord. </a:t>
            </a:r>
          </a:p>
        </p:txBody>
      </p:sp>
      <p:sp>
        <p:nvSpPr>
          <p:cNvPr id="45063" name="Rectangle 7"/>
          <p:cNvSpPr>
            <a:spLocks noChangeArrowheads="1"/>
          </p:cNvSpPr>
          <p:nvPr/>
        </p:nvSpPr>
        <p:spPr bwMode="auto">
          <a:xfrm>
            <a:off x="3276600" y="3429000"/>
            <a:ext cx="4572000" cy="1077913"/>
          </a:xfrm>
          <a:prstGeom prst="rect">
            <a:avLst/>
          </a:prstGeom>
          <a:noFill/>
          <a:ln w="9525">
            <a:noFill/>
            <a:miter lim="800000"/>
            <a:headEnd/>
            <a:tailEnd/>
          </a:ln>
        </p:spPr>
        <p:txBody>
          <a:bodyPr>
            <a:spAutoFit/>
          </a:bodyPr>
          <a:lstStyle/>
          <a:p>
            <a:pPr>
              <a:buFont typeface="Arial" charset="0"/>
              <a:buChar char="•"/>
            </a:pPr>
            <a:r>
              <a:rPr lang="en-US" b="0" dirty="0"/>
              <a:t> Paul asked others to 	help (4:3)</a:t>
            </a:r>
          </a:p>
        </p:txBody>
      </p:sp>
      <p:sp>
        <p:nvSpPr>
          <p:cNvPr id="5" name="TextBox 4"/>
          <p:cNvSpPr txBox="1"/>
          <p:nvPr/>
        </p:nvSpPr>
        <p:spPr>
          <a:xfrm>
            <a:off x="4572000" y="381000"/>
            <a:ext cx="4343400" cy="2062103"/>
          </a:xfrm>
          <a:prstGeom prst="rect">
            <a:avLst/>
          </a:prstGeom>
          <a:solidFill>
            <a:schemeClr val="bg1"/>
          </a:solidFill>
        </p:spPr>
        <p:txBody>
          <a:bodyPr wrap="square" rtlCol="0">
            <a:spAutoFit/>
          </a:bodyPr>
          <a:lstStyle/>
          <a:p>
            <a:r>
              <a:rPr lang="en-US" dirty="0" smtClean="0">
                <a:effectLst>
                  <a:outerShdw blurRad="38100" dist="38100" dir="2700000" algn="tl">
                    <a:srgbClr val="000000">
                      <a:alpha val="43137"/>
                    </a:srgbClr>
                  </a:outerShdw>
                </a:effectLst>
                <a:latin typeface="Maiandra GD" pitchFamily="34" charset="0"/>
              </a:rPr>
              <a:t>Indeed, true companion, I ask you also to help these women…(v. 3)</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diamond(in)">
                                      <p:cBhvr>
                                        <p:cTn id="7" dur="20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ndpiano1"/>
          <p:cNvPicPr>
            <a:picLocks noChangeAspect="1" noChangeArrowheads="1"/>
          </p:cNvPicPr>
          <p:nvPr/>
        </p:nvPicPr>
        <p:blipFill>
          <a:blip r:embed="rId2" cstate="print"/>
          <a:srcRect/>
          <a:stretch>
            <a:fillRect/>
          </a:stretch>
        </p:blipFill>
        <p:spPr bwMode="auto">
          <a:xfrm>
            <a:off x="0" y="-1"/>
            <a:ext cx="4114800" cy="6880489"/>
          </a:xfrm>
          <a:prstGeom prst="rect">
            <a:avLst/>
          </a:prstGeom>
          <a:noFill/>
          <a:ln w="9525" algn="in">
            <a:noFill/>
            <a:miter lim="800000"/>
            <a:headEnd/>
            <a:tailEnd/>
          </a:ln>
        </p:spPr>
      </p:pic>
      <p:sp>
        <p:nvSpPr>
          <p:cNvPr id="5" name="TextBox 4"/>
          <p:cNvSpPr txBox="1"/>
          <p:nvPr/>
        </p:nvSpPr>
        <p:spPr>
          <a:xfrm>
            <a:off x="4419600" y="304800"/>
            <a:ext cx="4267200" cy="2893100"/>
          </a:xfrm>
          <a:prstGeom prst="rect">
            <a:avLst/>
          </a:prstGeom>
          <a:noFill/>
        </p:spPr>
        <p:txBody>
          <a:bodyPr wrap="square" rtlCol="0">
            <a:spAutoFit/>
          </a:bodyPr>
          <a:lstStyle/>
          <a:p>
            <a:pPr algn="ctr"/>
            <a:r>
              <a:rPr lang="en-US" sz="7500" dirty="0" smtClean="0">
                <a:effectLst>
                  <a:outerShdw blurRad="38100" dist="38100" dir="2700000" algn="tl">
                    <a:srgbClr val="000000">
                      <a:alpha val="43137"/>
                    </a:srgbClr>
                  </a:outerShdw>
                </a:effectLst>
                <a:latin typeface="Noir-et-Blanc" pitchFamily="34" charset="2"/>
              </a:rPr>
              <a:t>Blending</a:t>
            </a:r>
          </a:p>
          <a:p>
            <a:pPr algn="ctr"/>
            <a:endParaRPr lang="en-US" sz="3200" dirty="0">
              <a:effectLst>
                <a:outerShdw blurRad="38100" dist="38100" dir="2700000" algn="tl">
                  <a:srgbClr val="000000">
                    <a:alpha val="43137"/>
                  </a:srgbClr>
                </a:outerShdw>
              </a:effectLst>
              <a:latin typeface="Noir-et-Blanc" pitchFamily="34" charset="2"/>
            </a:endParaRPr>
          </a:p>
          <a:p>
            <a:pPr algn="ctr"/>
            <a:r>
              <a:rPr lang="en-US" sz="7500" dirty="0" smtClean="0">
                <a:effectLst>
                  <a:outerShdw blurRad="38100" dist="38100" dir="2700000" algn="tl">
                    <a:srgbClr val="000000">
                      <a:alpha val="43137"/>
                    </a:srgbClr>
                  </a:outerShdw>
                </a:effectLst>
                <a:latin typeface="Noir-et-Blanc" pitchFamily="34" charset="2"/>
              </a:rPr>
              <a:t> Together</a:t>
            </a:r>
            <a:endParaRPr lang="en-US" sz="7500" dirty="0">
              <a:effectLst>
                <a:outerShdw blurRad="38100" dist="38100" dir="2700000" algn="tl">
                  <a:srgbClr val="000000">
                    <a:alpha val="43137"/>
                  </a:srgbClr>
                </a:outerShdw>
              </a:effectLst>
              <a:latin typeface="Noir-et-Blanc" pitchFamily="34"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19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2" name="TextBox 3"/>
          <p:cNvSpPr txBox="1">
            <a:spLocks noChangeArrowheads="1"/>
          </p:cNvSpPr>
          <p:nvPr/>
        </p:nvSpPr>
        <p:spPr bwMode="auto">
          <a:xfrm>
            <a:off x="381000" y="152400"/>
            <a:ext cx="7848600" cy="584200"/>
          </a:xfrm>
          <a:prstGeom prst="rect">
            <a:avLst/>
          </a:prstGeom>
          <a:no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Phil 2:2  be of the same mind</a:t>
            </a:r>
          </a:p>
        </p:txBody>
      </p:sp>
      <p:sp>
        <p:nvSpPr>
          <p:cNvPr id="3" name="Rectangle 2"/>
          <p:cNvSpPr/>
          <p:nvPr/>
        </p:nvSpPr>
        <p:spPr>
          <a:xfrm>
            <a:off x="1371600" y="990600"/>
            <a:ext cx="3636963" cy="584200"/>
          </a:xfrm>
          <a:prstGeom prst="rect">
            <a:avLst/>
          </a:prstGeom>
        </p:spPr>
        <p:txBody>
          <a:bodyPr wrap="none">
            <a:spAutoFit/>
          </a:bodyPr>
          <a:lstStyle/>
          <a:p>
            <a:pPr>
              <a:defRPr/>
            </a:pPr>
            <a:r>
              <a:rPr lang="en-US" dirty="0">
                <a:effectLst>
                  <a:outerShdw blurRad="38100" dist="38100" dir="2700000" algn="tl">
                    <a:srgbClr val="000000">
                      <a:alpha val="43137"/>
                    </a:srgbClr>
                  </a:outerShdw>
                </a:effectLst>
                <a:latin typeface="Maiandra GD" pitchFamily="34" charset="0"/>
              </a:rPr>
              <a:t>Phil 1:27  one spirit</a:t>
            </a:r>
          </a:p>
        </p:txBody>
      </p:sp>
      <p:sp>
        <p:nvSpPr>
          <p:cNvPr id="4" name="Rectangle 3"/>
          <p:cNvSpPr/>
          <p:nvPr/>
        </p:nvSpPr>
        <p:spPr>
          <a:xfrm>
            <a:off x="2667000" y="1905000"/>
            <a:ext cx="3897313" cy="584200"/>
          </a:xfrm>
          <a:prstGeom prst="rect">
            <a:avLst/>
          </a:prstGeom>
        </p:spPr>
        <p:txBody>
          <a:bodyPr wrap="none">
            <a:spAutoFit/>
          </a:bodyPr>
          <a:lstStyle/>
          <a:p>
            <a:pPr>
              <a:defRPr/>
            </a:pPr>
            <a:r>
              <a:rPr lang="en-US" dirty="0">
                <a:effectLst>
                  <a:outerShdw blurRad="38100" dist="38100" dir="2700000" algn="tl">
                    <a:srgbClr val="000000">
                      <a:alpha val="43137"/>
                    </a:srgbClr>
                  </a:outerShdw>
                </a:effectLst>
                <a:latin typeface="Maiandra GD" pitchFamily="34" charset="0"/>
              </a:rPr>
              <a:t>Rom 15:6  one voice</a:t>
            </a:r>
          </a:p>
        </p:txBody>
      </p:sp>
      <p:pic>
        <p:nvPicPr>
          <p:cNvPr id="44036" name="Picture 4" descr="#18"/>
          <p:cNvPicPr>
            <a:picLocks noChangeAspect="1" noChangeArrowheads="1"/>
          </p:cNvPicPr>
          <p:nvPr/>
        </p:nvPicPr>
        <p:blipFill>
          <a:blip r:embed="rId3" cstate="print"/>
          <a:srcRect/>
          <a:stretch>
            <a:fillRect/>
          </a:stretch>
        </p:blipFill>
        <p:spPr bwMode="auto">
          <a:xfrm>
            <a:off x="6858000" y="76200"/>
            <a:ext cx="2209800" cy="2209800"/>
          </a:xfrm>
          <a:prstGeom prst="rect">
            <a:avLst/>
          </a:prstGeom>
          <a:noFill/>
        </p:spPr>
      </p:pic>
      <p:pic>
        <p:nvPicPr>
          <p:cNvPr id="8" name="Picture 4" descr="#18"/>
          <p:cNvPicPr>
            <a:picLocks noChangeAspect="1" noChangeArrowheads="1"/>
          </p:cNvPicPr>
          <p:nvPr/>
        </p:nvPicPr>
        <p:blipFill>
          <a:blip r:embed="rId3" cstate="print"/>
          <a:srcRect/>
          <a:stretch>
            <a:fillRect/>
          </a:stretch>
        </p:blipFill>
        <p:spPr bwMode="auto">
          <a:xfrm>
            <a:off x="6858000" y="2362200"/>
            <a:ext cx="2209800" cy="2209800"/>
          </a:xfrm>
          <a:prstGeom prst="rect">
            <a:avLst/>
          </a:prstGeom>
          <a:noFill/>
        </p:spPr>
      </p:pic>
      <p:pic>
        <p:nvPicPr>
          <p:cNvPr id="9" name="Picture 4" descr="#18"/>
          <p:cNvPicPr>
            <a:picLocks noChangeAspect="1" noChangeArrowheads="1"/>
          </p:cNvPicPr>
          <p:nvPr/>
        </p:nvPicPr>
        <p:blipFill>
          <a:blip r:embed="rId3" cstate="print"/>
          <a:srcRect/>
          <a:stretch>
            <a:fillRect/>
          </a:stretch>
        </p:blipFill>
        <p:spPr bwMode="auto">
          <a:xfrm>
            <a:off x="6858000" y="4648200"/>
            <a:ext cx="2209800" cy="22098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076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p:spPr>
      </p:pic>
      <p:sp>
        <p:nvSpPr>
          <p:cNvPr id="4" name="Rounded Rectangle 3"/>
          <p:cNvSpPr/>
          <p:nvPr/>
        </p:nvSpPr>
        <p:spPr bwMode="auto">
          <a:xfrm>
            <a:off x="838200" y="152400"/>
            <a:ext cx="7543800" cy="1219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1266" name="TextBox 3"/>
          <p:cNvSpPr txBox="1">
            <a:spLocks noChangeArrowheads="1"/>
          </p:cNvSpPr>
          <p:nvPr/>
        </p:nvSpPr>
        <p:spPr bwMode="auto">
          <a:xfrm>
            <a:off x="533400" y="228600"/>
            <a:ext cx="8153400" cy="1077913"/>
          </a:xfrm>
          <a:prstGeom prst="rect">
            <a:avLst/>
          </a:prstGeom>
          <a:noFill/>
          <a:ln w="9525">
            <a:noFill/>
            <a:miter lim="800000"/>
            <a:headEnd/>
            <a:tailEnd/>
          </a:ln>
        </p:spPr>
        <p:txBody>
          <a:bodyPr>
            <a:spAutoFit/>
          </a:bodyPr>
          <a:lstStyle/>
          <a:p>
            <a:pPr algn="ctr"/>
            <a:r>
              <a:rPr lang="en-US" b="0" dirty="0">
                <a:effectLst>
                  <a:outerShdw blurRad="38100" dist="38100" dir="2700000" algn="tl">
                    <a:srgbClr val="000000">
                      <a:alpha val="43137"/>
                    </a:srgbClr>
                  </a:outerShdw>
                </a:effectLst>
                <a:latin typeface="+mj-lt"/>
              </a:rPr>
              <a:t>W</a:t>
            </a:r>
            <a:r>
              <a:rPr lang="en-US" b="0" dirty="0" smtClean="0">
                <a:effectLst>
                  <a:outerShdw blurRad="38100" dist="38100" dir="2700000" algn="tl">
                    <a:srgbClr val="000000">
                      <a:alpha val="43137"/>
                    </a:srgbClr>
                  </a:outerShdw>
                </a:effectLst>
                <a:latin typeface="+mj-lt"/>
              </a:rPr>
              <a:t>here </a:t>
            </a:r>
            <a:r>
              <a:rPr lang="en-US" b="0" dirty="0">
                <a:effectLst>
                  <a:outerShdw blurRad="38100" dist="38100" dir="2700000" algn="tl">
                    <a:srgbClr val="000000">
                      <a:alpha val="43137"/>
                    </a:srgbClr>
                  </a:outerShdw>
                </a:effectLst>
                <a:latin typeface="+mj-lt"/>
              </a:rPr>
              <a:t>harmony and unity exist, it is a beautiful thing</a:t>
            </a:r>
          </a:p>
        </p:txBody>
      </p:sp>
      <p:sp>
        <p:nvSpPr>
          <p:cNvPr id="43010" name="AutoShape 2" descr="Suffolk parties for unity">
            <a:hlinkClick r:id="rId3" tooltip="Suffolk parties for unity"/>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Suffolk parties for unity">
            <a:hlinkClick r:id="rId3" tooltip="Suffolk parties for unity"/>
          </p:cNvPr>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unity.jpg"/>
          <p:cNvPicPr>
            <a:picLocks noChangeAspect="1"/>
          </p:cNvPicPr>
          <p:nvPr/>
        </p:nvPicPr>
        <p:blipFill>
          <a:blip r:embed="rId4" cstate="print"/>
          <a:stretch>
            <a:fillRect/>
          </a:stretch>
        </p:blipFill>
        <p:spPr>
          <a:xfrm>
            <a:off x="838200" y="1676400"/>
            <a:ext cx="4267200" cy="4267200"/>
          </a:xfrm>
          <a:prstGeom prst="rect">
            <a:avLst/>
          </a:prstGeom>
          <a:effectLst>
            <a:glow rad="228600">
              <a:schemeClr val="accent6">
                <a:satMod val="175000"/>
                <a:alpha val="40000"/>
              </a:schemeClr>
            </a:glow>
          </a:effectLst>
        </p:spPr>
      </p:pic>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3" name="Rectangle 2"/>
          <p:cNvSpPr/>
          <p:nvPr/>
        </p:nvSpPr>
        <p:spPr bwMode="auto">
          <a:xfrm>
            <a:off x="2362200" y="990600"/>
            <a:ext cx="5486400" cy="5486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0242" name="TextBox 3"/>
          <p:cNvSpPr txBox="1">
            <a:spLocks noChangeArrowheads="1"/>
          </p:cNvSpPr>
          <p:nvPr/>
        </p:nvSpPr>
        <p:spPr bwMode="auto">
          <a:xfrm>
            <a:off x="304800" y="228600"/>
            <a:ext cx="7391400" cy="6001643"/>
          </a:xfrm>
          <a:prstGeom prst="rect">
            <a:avLst/>
          </a:prstGeom>
          <a:solidFill>
            <a:schemeClr val="bg1"/>
          </a:solidFill>
          <a:ln w="9525">
            <a:solidFill>
              <a:schemeClr val="tx1"/>
            </a:solid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Psalm 133:1-3 </a:t>
            </a:r>
          </a:p>
          <a:p>
            <a:pPr>
              <a:defRPr/>
            </a:pPr>
            <a:r>
              <a:rPr lang="en-US" dirty="0">
                <a:effectLst>
                  <a:outerShdw blurRad="38100" dist="38100" dir="2700000" algn="tl">
                    <a:srgbClr val="000000">
                      <a:alpha val="43137"/>
                    </a:srgbClr>
                  </a:outerShdw>
                </a:effectLst>
                <a:latin typeface="Maiandra GD" pitchFamily="34" charset="0"/>
              </a:rPr>
              <a:t>Behold, how good and how pleasant it is for brothers to dwell together in unity!  It is like the precious oil upon the head, Coming down upon the beard, Even Aaron's beard, Coming down upon the edge of his robes. It is like the dew of </a:t>
            </a:r>
            <a:r>
              <a:rPr lang="en-US" dirty="0" err="1">
                <a:effectLst>
                  <a:outerShdw blurRad="38100" dist="38100" dir="2700000" algn="tl">
                    <a:srgbClr val="000000">
                      <a:alpha val="43137"/>
                    </a:srgbClr>
                  </a:outerShdw>
                </a:effectLst>
                <a:latin typeface="Maiandra GD" pitchFamily="34" charset="0"/>
              </a:rPr>
              <a:t>Hermon</a:t>
            </a:r>
            <a:r>
              <a:rPr lang="en-US" dirty="0">
                <a:effectLst>
                  <a:outerShdw blurRad="38100" dist="38100" dir="2700000" algn="tl">
                    <a:srgbClr val="000000">
                      <a:alpha val="43137"/>
                    </a:srgbClr>
                  </a:outerShdw>
                </a:effectLst>
                <a:latin typeface="Maiandra GD" pitchFamily="34" charset="0"/>
              </a:rPr>
              <a:t> Coming down upon the mountains of Zion; For there the LORD commanded the blessing-</a:t>
            </a:r>
            <a:r>
              <a:rPr lang="en-US" baseline="30000" dirty="0">
                <a:effectLst>
                  <a:outerShdw blurRad="38100" dist="38100" dir="2700000" algn="tl">
                    <a:srgbClr val="000000">
                      <a:alpha val="43137"/>
                    </a:srgbClr>
                  </a:outerShdw>
                </a:effectLst>
                <a:latin typeface="Maiandra GD" pitchFamily="34" charset="0"/>
              </a:rPr>
              <a:t> </a:t>
            </a:r>
            <a:r>
              <a:rPr lang="en-US" dirty="0">
                <a:effectLst>
                  <a:outerShdw blurRad="38100" dist="38100" dir="2700000" algn="tl">
                    <a:srgbClr val="000000">
                      <a:alpha val="43137"/>
                    </a:srgbClr>
                  </a:outerShdw>
                </a:effectLst>
                <a:latin typeface="Maiandra GD" pitchFamily="34" charset="0"/>
              </a:rPr>
              <a:t>life forever</a:t>
            </a:r>
          </a:p>
        </p:txBody>
      </p:sp>
      <p:sp>
        <p:nvSpPr>
          <p:cNvPr id="4" name="TextBox 3"/>
          <p:cNvSpPr txBox="1"/>
          <p:nvPr/>
        </p:nvSpPr>
        <p:spPr>
          <a:xfrm>
            <a:off x="5791200" y="304800"/>
            <a:ext cx="3352800" cy="584775"/>
          </a:xfrm>
          <a:prstGeom prst="rect">
            <a:avLst/>
          </a:prstGeom>
          <a:solidFill>
            <a:srgbClr val="FF0000"/>
          </a:solidFill>
        </p:spPr>
        <p:txBody>
          <a:bodyPr wrap="square" rtlCol="0">
            <a:spAutoFit/>
          </a:bodyPr>
          <a:lstStyle/>
          <a:p>
            <a:r>
              <a:rPr lang="en-US" dirty="0" smtClean="0">
                <a:solidFill>
                  <a:srgbClr val="FFFFFF"/>
                </a:solidFill>
                <a:effectLst>
                  <a:outerShdw blurRad="38100" dist="38100" dir="2700000" algn="tl">
                    <a:srgbClr val="000000">
                      <a:alpha val="43137"/>
                    </a:srgbClr>
                  </a:outerShdw>
                </a:effectLst>
              </a:rPr>
              <a:t>refreshing</a:t>
            </a:r>
            <a:endParaRPr lang="en-US" dirty="0">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5791200" y="1143000"/>
            <a:ext cx="3352800" cy="584775"/>
          </a:xfrm>
          <a:prstGeom prst="rect">
            <a:avLst/>
          </a:prstGeom>
          <a:solidFill>
            <a:srgbClr val="FF0000"/>
          </a:solidFill>
        </p:spPr>
        <p:txBody>
          <a:bodyPr wrap="square" rtlCol="0">
            <a:spAutoFit/>
          </a:bodyPr>
          <a:lstStyle/>
          <a:p>
            <a:r>
              <a:rPr lang="en-US" dirty="0" smtClean="0">
                <a:solidFill>
                  <a:srgbClr val="FFFFFF"/>
                </a:solidFill>
                <a:effectLst>
                  <a:outerShdw blurRad="38100" dist="38100" dir="2700000" algn="tl">
                    <a:srgbClr val="000000">
                      <a:alpha val="43137"/>
                    </a:srgbClr>
                  </a:outerShdw>
                </a:effectLst>
              </a:rPr>
              <a:t>invigorating</a:t>
            </a:r>
            <a:endParaRPr lang="en-US" dirty="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5867400" y="1905000"/>
            <a:ext cx="3276600" cy="584775"/>
          </a:xfrm>
          <a:prstGeom prst="rect">
            <a:avLst/>
          </a:prstGeom>
          <a:solidFill>
            <a:srgbClr val="FF0000"/>
          </a:solidFill>
        </p:spPr>
        <p:txBody>
          <a:bodyPr wrap="square" rtlCol="0">
            <a:spAutoFit/>
          </a:bodyPr>
          <a:lstStyle/>
          <a:p>
            <a:r>
              <a:rPr lang="en-US" dirty="0" smtClean="0">
                <a:solidFill>
                  <a:srgbClr val="FFFFFF"/>
                </a:solidFill>
                <a:effectLst>
                  <a:outerShdw blurRad="38100" dist="38100" dir="2700000" algn="tl">
                    <a:srgbClr val="000000">
                      <a:alpha val="43137"/>
                    </a:srgbClr>
                  </a:outerShdw>
                </a:effectLst>
              </a:rPr>
              <a:t>encouraging</a:t>
            </a:r>
            <a:endParaRPr lang="en-US" dirty="0">
              <a:solidFill>
                <a:srgbClr val="FFFFFF"/>
              </a:solidFill>
              <a:effectLst>
                <a:outerShdw blurRad="38100" dist="38100" dir="2700000" algn="tl">
                  <a:srgbClr val="000000">
                    <a:alpha val="43137"/>
                  </a:srgbClr>
                </a:outerShdw>
              </a:effectLst>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52400" y="0"/>
            <a:ext cx="8763000" cy="2554288"/>
          </a:xfrm>
          <a:prstGeom prst="rect">
            <a:avLst/>
          </a:prstGeom>
          <a:noFill/>
          <a:ln w="9525">
            <a:noFill/>
            <a:miter lim="800000"/>
            <a:headEnd/>
            <a:tailEnd/>
          </a:ln>
        </p:spPr>
        <p:txBody>
          <a:bodyPr>
            <a:spAutoFit/>
          </a:bodyPr>
          <a:lstStyle/>
          <a:p>
            <a:pPr>
              <a:defRPr/>
            </a:pPr>
            <a:r>
              <a:rPr lang="en-US" dirty="0">
                <a:effectLst>
                  <a:outerShdw blurRad="38100" dist="38100" dir="2700000" algn="tl">
                    <a:srgbClr val="000000">
                      <a:alpha val="43137"/>
                    </a:srgbClr>
                  </a:outerShdw>
                </a:effectLst>
                <a:latin typeface="Maiandra GD" pitchFamily="34" charset="0"/>
              </a:rPr>
              <a:t>John 17:21,23</a:t>
            </a:r>
            <a:br>
              <a:rPr lang="en-US" dirty="0">
                <a:effectLst>
                  <a:outerShdw blurRad="38100" dist="38100" dir="2700000" algn="tl">
                    <a:srgbClr val="000000">
                      <a:alpha val="43137"/>
                    </a:srgbClr>
                  </a:outerShdw>
                </a:effectLst>
                <a:latin typeface="Maiandra GD" pitchFamily="34" charset="0"/>
              </a:rPr>
            </a:br>
            <a:r>
              <a:rPr lang="en-US" dirty="0">
                <a:effectLst>
                  <a:outerShdw blurRad="38100" dist="38100" dir="2700000" algn="tl">
                    <a:srgbClr val="000000">
                      <a:alpha val="43137"/>
                    </a:srgbClr>
                  </a:outerShdw>
                </a:effectLst>
                <a:latin typeface="Maiandra GD" pitchFamily="34" charset="0"/>
              </a:rPr>
              <a:t>  that they may all be </a:t>
            </a:r>
            <a:r>
              <a:rPr lang="en-US" dirty="0">
                <a:solidFill>
                  <a:srgbClr val="FF0000"/>
                </a:solidFill>
                <a:effectLst>
                  <a:outerShdw blurRad="38100" dist="38100" dir="2700000" algn="tl">
                    <a:srgbClr val="000000">
                      <a:alpha val="43137"/>
                    </a:srgbClr>
                  </a:outerShdw>
                </a:effectLst>
                <a:latin typeface="Maiandra GD" pitchFamily="34" charset="0"/>
              </a:rPr>
              <a:t>one</a:t>
            </a:r>
            <a:r>
              <a:rPr lang="en-US" dirty="0">
                <a:effectLst>
                  <a:outerShdw blurRad="38100" dist="38100" dir="2700000" algn="tl">
                    <a:srgbClr val="000000">
                      <a:alpha val="43137"/>
                    </a:srgbClr>
                  </a:outerShdw>
                </a:effectLst>
                <a:latin typeface="Maiandra GD" pitchFamily="34" charset="0"/>
              </a:rPr>
              <a:t>; even as You, Father, are in Me and I in You, that they also may be in Us, so that the world may believe that You sent Me. </a:t>
            </a:r>
          </a:p>
        </p:txBody>
      </p:sp>
      <p:sp>
        <p:nvSpPr>
          <p:cNvPr id="11267" name="TextBox 4"/>
          <p:cNvSpPr txBox="1">
            <a:spLocks noChangeArrowheads="1"/>
          </p:cNvSpPr>
          <p:nvPr/>
        </p:nvSpPr>
        <p:spPr bwMode="auto">
          <a:xfrm>
            <a:off x="2895600" y="3200400"/>
            <a:ext cx="6019800" cy="3046988"/>
          </a:xfrm>
          <a:prstGeom prst="rect">
            <a:avLst/>
          </a:prstGeom>
          <a:noFill/>
          <a:ln w="9525">
            <a:noFill/>
            <a:miter lim="800000"/>
            <a:headEnd/>
            <a:tailEnd/>
          </a:ln>
        </p:spPr>
        <p:txBody>
          <a:bodyPr wrap="square">
            <a:spAutoFit/>
          </a:bodyPr>
          <a:lstStyle/>
          <a:p>
            <a:pPr>
              <a:defRPr/>
            </a:pPr>
            <a:r>
              <a:rPr lang="en-US" dirty="0">
                <a:effectLst>
                  <a:outerShdw blurRad="38100" dist="38100" dir="2700000" algn="tl">
                    <a:srgbClr val="000000">
                      <a:alpha val="43137"/>
                    </a:srgbClr>
                  </a:outerShdw>
                </a:effectLst>
                <a:latin typeface="Maiandra GD" pitchFamily="34" charset="0"/>
              </a:rPr>
              <a:t>  I in them and You in Me, that they may be perfected in unity, </a:t>
            </a:r>
            <a:r>
              <a:rPr lang="en-US" dirty="0">
                <a:solidFill>
                  <a:srgbClr val="FF0000"/>
                </a:solidFill>
                <a:effectLst>
                  <a:outerShdw blurRad="38100" dist="38100" dir="2700000" algn="tl">
                    <a:srgbClr val="000000">
                      <a:alpha val="43137"/>
                    </a:srgbClr>
                  </a:outerShdw>
                </a:effectLst>
                <a:latin typeface="Maiandra GD" pitchFamily="34" charset="0"/>
              </a:rPr>
              <a:t>so that the world may know </a:t>
            </a:r>
            <a:r>
              <a:rPr lang="en-US" dirty="0">
                <a:effectLst>
                  <a:outerShdw blurRad="38100" dist="38100" dir="2700000" algn="tl">
                    <a:srgbClr val="000000">
                      <a:alpha val="43137"/>
                    </a:srgbClr>
                  </a:outerShdw>
                </a:effectLst>
                <a:latin typeface="Maiandra GD" pitchFamily="34" charset="0"/>
              </a:rPr>
              <a:t>that You sent Me, and loved them, even as You have loved Me. </a:t>
            </a:r>
          </a:p>
        </p:txBody>
      </p:sp>
      <p:pic>
        <p:nvPicPr>
          <p:cNvPr id="40962" name="Picture 2" descr="unity-group-of-people-working-together-thumb7235478">
            <a:hlinkClick r:id="rId2"/>
          </p:cNvPr>
          <p:cNvPicPr>
            <a:picLocks noChangeAspect="1" noChangeArrowheads="1"/>
          </p:cNvPicPr>
          <p:nvPr/>
        </p:nvPicPr>
        <p:blipFill>
          <a:blip r:embed="rId3" cstate="print"/>
          <a:srcRect/>
          <a:stretch>
            <a:fillRect/>
          </a:stretch>
        </p:blipFill>
        <p:spPr bwMode="auto">
          <a:xfrm>
            <a:off x="152400" y="2514600"/>
            <a:ext cx="2857500" cy="2857500"/>
          </a:xfrm>
          <a:prstGeom prst="rect">
            <a:avLst/>
          </a:prstGeom>
          <a:noFill/>
        </p:spPr>
      </p:pic>
      <p:sp>
        <p:nvSpPr>
          <p:cNvPr id="5" name="TextBox 4"/>
          <p:cNvSpPr txBox="1"/>
          <p:nvPr/>
        </p:nvSpPr>
        <p:spPr>
          <a:xfrm>
            <a:off x="3124200" y="2590800"/>
            <a:ext cx="5867400" cy="584775"/>
          </a:xfrm>
          <a:prstGeom prst="rect">
            <a:avLst/>
          </a:prstGeom>
          <a:solidFill>
            <a:srgbClr val="3333FF"/>
          </a:solidFill>
        </p:spPr>
        <p:txBody>
          <a:bodyPr wrap="square" rtlCol="0">
            <a:spAutoFit/>
          </a:bodyPr>
          <a:lstStyle/>
          <a:p>
            <a:pPr algn="ctr"/>
            <a:r>
              <a:rPr lang="en-US" dirty="0" smtClean="0">
                <a:solidFill>
                  <a:srgbClr val="FFFFFF"/>
                </a:solidFill>
                <a:effectLst>
                  <a:outerShdw blurRad="38100" dist="38100" dir="2700000" algn="tl">
                    <a:srgbClr val="000000">
                      <a:alpha val="43137"/>
                    </a:srgbClr>
                  </a:outerShdw>
                </a:effectLst>
              </a:rPr>
              <a:t>Inviting to the world</a:t>
            </a:r>
            <a:endParaRPr lang="en-US" dirty="0">
              <a:solidFill>
                <a:srgbClr val="FFFFFF"/>
              </a:solidFill>
              <a:effectLst>
                <a:outerShdw blurRad="38100" dist="38100" dir="2700000" algn="tl">
                  <a:srgbClr val="000000">
                    <a:alpha val="43137"/>
                  </a:srgbClr>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876800" y="304800"/>
            <a:ext cx="3810000" cy="5334000"/>
          </a:xfrm>
          <a:prstGeom prst="roundRect">
            <a:avLst/>
          </a:prstGeom>
          <a:solidFill>
            <a:srgbClr val="333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4" name="Rounded Rectangle 3"/>
          <p:cNvSpPr/>
          <p:nvPr/>
        </p:nvSpPr>
        <p:spPr bwMode="auto">
          <a:xfrm>
            <a:off x="4267200" y="152400"/>
            <a:ext cx="4267200" cy="5257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14338" name="TextBox 3"/>
          <p:cNvSpPr txBox="1">
            <a:spLocks noChangeArrowheads="1"/>
          </p:cNvSpPr>
          <p:nvPr/>
        </p:nvSpPr>
        <p:spPr bwMode="auto">
          <a:xfrm>
            <a:off x="4419600" y="428685"/>
            <a:ext cx="4114800" cy="4524315"/>
          </a:xfrm>
          <a:prstGeom prst="rect">
            <a:avLst/>
          </a:prstGeom>
          <a:noFill/>
          <a:ln w="9525">
            <a:noFill/>
            <a:miter lim="800000"/>
            <a:headEnd/>
            <a:tailEnd/>
          </a:ln>
        </p:spPr>
        <p:txBody>
          <a:bodyPr wrap="square">
            <a:spAutoFit/>
          </a:bodyPr>
          <a:lstStyle/>
          <a:p>
            <a:pPr algn="ctr"/>
            <a:r>
              <a:rPr lang="en-US" sz="7200" b="0" dirty="0">
                <a:effectLst>
                  <a:outerShdw blurRad="38100" dist="38100" dir="2700000" algn="tl">
                    <a:srgbClr val="000000">
                      <a:alpha val="43137"/>
                    </a:srgbClr>
                  </a:outerShdw>
                </a:effectLst>
                <a:latin typeface="Noir-et-Blanc" pitchFamily="34" charset="2"/>
              </a:rPr>
              <a:t>How does God Bring Us Together?</a:t>
            </a:r>
          </a:p>
        </p:txBody>
      </p:sp>
      <p:pic>
        <p:nvPicPr>
          <p:cNvPr id="3" name="Picture 2" descr="grandpiano1"/>
          <p:cNvPicPr>
            <a:picLocks noChangeAspect="1" noChangeArrowheads="1"/>
          </p:cNvPicPr>
          <p:nvPr/>
        </p:nvPicPr>
        <p:blipFill>
          <a:blip r:embed="rId2" cstate="print"/>
          <a:srcRect/>
          <a:stretch>
            <a:fillRect/>
          </a:stretch>
        </p:blipFill>
        <p:spPr bwMode="auto">
          <a:xfrm>
            <a:off x="0" y="-1"/>
            <a:ext cx="4114800" cy="6880489"/>
          </a:xfrm>
          <a:prstGeom prst="rect">
            <a:avLst/>
          </a:prstGeom>
          <a:noFill/>
          <a:ln w="9525" algn="in">
            <a:noFill/>
            <a:miter lim="800000"/>
            <a:headEnd/>
            <a:tailEnd/>
          </a:ln>
        </p:spPr>
      </p:pic>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722</Words>
  <Application>Microsoft Office PowerPoint</Application>
  <PresentationFormat>On-screen Show (4:3)</PresentationFormat>
  <Paragraphs>169</Paragraphs>
  <Slides>49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Noir-et-Blanc</vt:lpstr>
      <vt:lpstr>Maiandra GD</vt:lpstr>
      <vt:lpstr>Tahoma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Charlestown Rd</dc:creator>
  <cp:lastModifiedBy>OlsenParkLaptop</cp:lastModifiedBy>
  <cp:revision>655</cp:revision>
  <dcterms:created xsi:type="dcterms:W3CDTF">2008-05-20T18:14:05Z</dcterms:created>
  <dcterms:modified xsi:type="dcterms:W3CDTF">2011-04-16T04:25:02Z</dcterms:modified>
</cp:coreProperties>
</file>