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8" r:id="rId2"/>
    <p:sldId id="327" r:id="rId3"/>
    <p:sldId id="259" r:id="rId4"/>
    <p:sldId id="308" r:id="rId5"/>
    <p:sldId id="309" r:id="rId6"/>
    <p:sldId id="319" r:id="rId7"/>
    <p:sldId id="320" r:id="rId8"/>
    <p:sldId id="321" r:id="rId9"/>
    <p:sldId id="263" r:id="rId10"/>
    <p:sldId id="269" r:id="rId11"/>
    <p:sldId id="310" r:id="rId12"/>
    <p:sldId id="311" r:id="rId13"/>
    <p:sldId id="314" r:id="rId14"/>
    <p:sldId id="270" r:id="rId15"/>
    <p:sldId id="313" r:id="rId16"/>
    <p:sldId id="260" r:id="rId17"/>
    <p:sldId id="261" r:id="rId18"/>
    <p:sldId id="262" r:id="rId19"/>
    <p:sldId id="328" r:id="rId20"/>
    <p:sldId id="322" r:id="rId21"/>
    <p:sldId id="265" r:id="rId22"/>
    <p:sldId id="323" r:id="rId23"/>
    <p:sldId id="266" r:id="rId24"/>
    <p:sldId id="315" r:id="rId25"/>
    <p:sldId id="316" r:id="rId26"/>
    <p:sldId id="317" r:id="rId27"/>
    <p:sldId id="324" r:id="rId28"/>
    <p:sldId id="267" r:id="rId29"/>
    <p:sldId id="268" r:id="rId30"/>
    <p:sldId id="326" r:id="rId31"/>
  </p:sldIdLst>
  <p:sldSz cx="9144000" cy="6858000" type="screen4x3"/>
  <p:notesSz cx="6858000" cy="9144000"/>
  <p:embeddedFontLst>
    <p:embeddedFont>
      <p:font typeface="Tahoma" pitchFamily="34" charset="0"/>
      <p:regular r:id="rId33"/>
      <p:bold r:id="rId34"/>
    </p:embeddedFont>
    <p:embeddedFont>
      <p:font typeface="Maiandra GD" charset="0"/>
      <p:regular r:id="rId35"/>
      <p:bold r:id="rId36"/>
      <p:italic r:id="rId37"/>
    </p:embeddedFont>
    <p:embeddedFont>
      <p:font typeface="Adventure"/>
      <p:bold r:id="rId38"/>
    </p:embeddedFont>
    <p:embeddedFont>
      <p:font typeface="Arial Narrow" pitchFamily="34" charset="0"/>
      <p:regular r:id="rId39"/>
      <p:bold r:id="rId40"/>
      <p:italic r:id="rId41"/>
      <p:boldItalic r:id="rId42"/>
    </p:embeddedFont>
    <p:embeddedFont>
      <p:font typeface="Calibri" pitchFamily="34" charset="0"/>
      <p:regular r:id="rId43"/>
      <p:bold r:id="rId44"/>
      <p:italic r:id="rId45"/>
      <p:boldItalic r:id="rId4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FFFFFF"/>
    <a:srgbClr val="FFFF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6" autoAdjust="0"/>
    <p:restoredTop sz="99295" autoAdjust="0"/>
  </p:normalViewPr>
  <p:slideViewPr>
    <p:cSldViewPr>
      <p:cViewPr>
        <p:scale>
          <a:sx n="77" d="100"/>
          <a:sy n="77" d="100"/>
        </p:scale>
        <p:origin x="-6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C37997-9A12-4851-8364-057EC0D8CD4B}" type="datetimeFigureOut">
              <a:rPr lang="en-US"/>
              <a:pPr>
                <a:defRPr/>
              </a:pPr>
              <a:t>4/15/2011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A64B319-DBFB-4675-9F36-B6CDDD7CA5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4FDE56-B1B0-452B-ABCA-D3CBF4F576D9}"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A81A8B-DB16-4AE2-B4B0-A79952328D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534E29-2018-4496-B53B-B527C9A3A6CE}"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C8230B-0594-43C7-846B-62698E744E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9F2358-F347-4316-BCDC-792DFAF2A79F}"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2C13E1-50E1-443B-8325-3C44B9B8D9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027E02-D5DE-4F58-9FB4-A3D1D34017AF}"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3BD776-004B-4980-9102-FC9020CFF7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1BCD81-995F-4D47-934E-14084BA9B977}" type="datetimeFigureOut">
              <a:rPr lang="en-US"/>
              <a:pPr>
                <a:defRPr/>
              </a:pPr>
              <a:t>4/15/2011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F069C-4195-4F75-891D-2908B126AD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6FA41E-4429-4877-8EA0-D34E4B851038}" type="datetimeFigureOut">
              <a:rPr lang="en-US"/>
              <a:pPr>
                <a:defRPr/>
              </a:pPr>
              <a:t>4/15/2011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CE4E08-D7B1-45C5-B253-08399B14C6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E12E5B-F36B-4B79-9512-395CA133A1A4}" type="datetimeFigureOut">
              <a:rPr lang="en-US"/>
              <a:pPr>
                <a:defRPr/>
              </a:pPr>
              <a:t>4/15/2011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C04271-280A-4DD5-B78A-C194981AB3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038A79-2372-454E-A765-9B3C83C4A2B5}" type="datetimeFigureOut">
              <a:rPr lang="en-US"/>
              <a:pPr>
                <a:defRPr/>
              </a:pPr>
              <a:t>4/15/2011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70EE0E-9472-4EF6-BC38-8DF01B2506D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4EB629-3891-400E-82A3-D0F583D1BAB3}" type="datetimeFigureOut">
              <a:rPr lang="en-US"/>
              <a:pPr>
                <a:defRPr/>
              </a:pPr>
              <a:t>4/15/2011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C08AC2-1C68-4785-9661-43A220B4FD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44EEDB-0A56-43B0-8F42-5CEF9C129069}" type="datetimeFigureOut">
              <a:rPr lang="en-US"/>
              <a:pPr>
                <a:defRPr/>
              </a:pPr>
              <a:t>4/15/2011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D30B10-6155-4BA5-A998-D116E4F8F0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B45CF7-1092-40F3-B081-9EB01DB1260C}" type="datetimeFigureOut">
              <a:rPr lang="en-US"/>
              <a:pPr>
                <a:defRPr/>
              </a:pPr>
              <a:t>4/15/2011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D6422C-DA06-4300-ACF0-8C56720003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5DD12E-52EF-4B2E-824D-67653CFE855B}" type="datetimeFigureOut">
              <a:rPr lang="en-US"/>
              <a:pPr>
                <a:defRPr/>
              </a:pPr>
              <a:t>4/15/2011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67A307-98DD-4D95-A242-34220FB6DB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Content Placeholder 3" descr="D:\Multimedia\A_Original\150_A_Photo.jpg"/>
          <p:cNvPicPr>
            <a:picLocks noChangeAspect="1" noChangeArrowheads="1"/>
          </p:cNvPicPr>
          <p:nvPr/>
        </p:nvPicPr>
        <p:blipFill>
          <a:blip r:embed="rId2" cstate="print"/>
          <a:srcRect/>
          <a:stretch>
            <a:fillRect/>
          </a:stretch>
        </p:blipFill>
        <p:spPr bwMode="auto">
          <a:xfrm rot="-621071">
            <a:off x="76200" y="420688"/>
            <a:ext cx="5029200" cy="3846512"/>
          </a:xfrm>
          <a:prstGeom prst="rect">
            <a:avLst/>
          </a:prstGeom>
          <a:noFill/>
          <a:ln w="9525">
            <a:noFill/>
            <a:miter lim="800000"/>
            <a:headEnd/>
            <a:tailEnd/>
          </a:ln>
        </p:spPr>
      </p:pic>
      <p:sp>
        <p:nvSpPr>
          <p:cNvPr id="2" name="TextBox 1"/>
          <p:cNvSpPr txBox="1"/>
          <p:nvPr/>
        </p:nvSpPr>
        <p:spPr>
          <a:xfrm>
            <a:off x="5181600" y="152400"/>
            <a:ext cx="3733800" cy="6002338"/>
          </a:xfrm>
          <a:prstGeom prst="rect">
            <a:avLst/>
          </a:prstGeom>
          <a:noFill/>
        </p:spPr>
        <p:txBody>
          <a:bodyPr>
            <a:spAutoFit/>
          </a:bodyPr>
          <a:lstStyle/>
          <a:p>
            <a:pPr fontAlgn="auto">
              <a:spcBef>
                <a:spcPts val="0"/>
              </a:spcBef>
              <a:spcAft>
                <a:spcPts val="0"/>
              </a:spcAft>
              <a:defRPr/>
            </a:pPr>
            <a:r>
              <a:rPr lang="en-US" sz="3200" i="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i="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When Christians have acted “unchristian” to us it is very troubling. We expect our enemies to hurt us. One of the hardest things to understand is why our own brethren disappoint and hurt us. </a:t>
            </a: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203_V_JuiceDrop"/>
          <p:cNvPicPr>
            <a:picLocks noChangeAspect="1" noChangeArrowheads="1"/>
          </p:cNvPicPr>
          <p:nvPr/>
        </p:nvPicPr>
        <p:blipFill>
          <a:blip r:embed="rId2" cstate="print"/>
          <a:srcRect/>
          <a:stretch>
            <a:fillRect/>
          </a:stretch>
        </p:blipFill>
        <p:spPr bwMode="auto">
          <a:xfrm>
            <a:off x="-304800" y="0"/>
            <a:ext cx="9448800" cy="7086600"/>
          </a:xfrm>
          <a:prstGeom prst="rect">
            <a:avLst/>
          </a:prstGeom>
          <a:noFill/>
          <a:ln w="9525">
            <a:noFill/>
            <a:miter lim="800000"/>
            <a:headEnd/>
            <a:tailEnd/>
          </a:ln>
        </p:spPr>
      </p:pic>
      <p:sp>
        <p:nvSpPr>
          <p:cNvPr id="10242" name="TextBox 1"/>
          <p:cNvSpPr txBox="1">
            <a:spLocks noChangeArrowheads="1"/>
          </p:cNvSpPr>
          <p:nvPr/>
        </p:nvSpPr>
        <p:spPr bwMode="auto">
          <a:xfrm>
            <a:off x="1143000" y="1828800"/>
            <a:ext cx="7010400" cy="584200"/>
          </a:xfrm>
          <a:prstGeom prst="rect">
            <a:avLst/>
          </a:prstGeom>
          <a:noFill/>
          <a:ln w="9525">
            <a:noFill/>
            <a:miter lim="800000"/>
            <a:headEnd/>
            <a:tailEnd/>
          </a:ln>
        </p:spPr>
        <p:txBody>
          <a:bodyPr>
            <a:spAutoFit/>
          </a:bodyPr>
          <a:lstStyle/>
          <a:p>
            <a:r>
              <a:rPr lang="en-US" sz="3200">
                <a:solidFill>
                  <a:schemeClr val="bg1"/>
                </a:solidFill>
                <a:latin typeface="Tahoma" pitchFamily="34" charset="0"/>
                <a:cs typeface="Tahoma" pitchFamily="34" charset="0"/>
              </a:rPr>
              <a:t>Phil 1:12-17 tried to harm Paul</a:t>
            </a:r>
          </a:p>
        </p:txBody>
      </p:sp>
      <p:sp>
        <p:nvSpPr>
          <p:cNvPr id="10243" name="TextBox 2"/>
          <p:cNvSpPr txBox="1">
            <a:spLocks noChangeArrowheads="1"/>
          </p:cNvSpPr>
          <p:nvPr/>
        </p:nvSpPr>
        <p:spPr bwMode="auto">
          <a:xfrm>
            <a:off x="1143000" y="2514600"/>
            <a:ext cx="8534400" cy="584200"/>
          </a:xfrm>
          <a:prstGeom prst="rect">
            <a:avLst/>
          </a:prstGeom>
          <a:noFill/>
          <a:ln w="9525">
            <a:noFill/>
            <a:miter lim="800000"/>
            <a:headEnd/>
            <a:tailEnd/>
          </a:ln>
        </p:spPr>
        <p:txBody>
          <a:bodyPr>
            <a:spAutoFit/>
          </a:bodyPr>
          <a:lstStyle/>
          <a:p>
            <a:r>
              <a:rPr lang="en-US" sz="3200">
                <a:solidFill>
                  <a:schemeClr val="bg1"/>
                </a:solidFill>
                <a:latin typeface="Tahoma" pitchFamily="34" charset="0"/>
                <a:cs typeface="Tahoma" pitchFamily="34" charset="0"/>
              </a:rPr>
              <a:t>Phil 4:2 sisters not getting along </a:t>
            </a:r>
          </a:p>
        </p:txBody>
      </p:sp>
      <p:sp>
        <p:nvSpPr>
          <p:cNvPr id="10244" name="TextBox 3"/>
          <p:cNvSpPr txBox="1">
            <a:spLocks noChangeArrowheads="1"/>
          </p:cNvSpPr>
          <p:nvPr/>
        </p:nvSpPr>
        <p:spPr bwMode="auto">
          <a:xfrm>
            <a:off x="1143000" y="3200400"/>
            <a:ext cx="6324600" cy="1077913"/>
          </a:xfrm>
          <a:prstGeom prst="rect">
            <a:avLst/>
          </a:prstGeom>
          <a:noFill/>
          <a:ln w="9525">
            <a:noFill/>
            <a:miter lim="800000"/>
            <a:headEnd/>
            <a:tailEnd/>
          </a:ln>
        </p:spPr>
        <p:txBody>
          <a:bodyPr>
            <a:spAutoFit/>
          </a:bodyPr>
          <a:lstStyle/>
          <a:p>
            <a:r>
              <a:rPr lang="en-US" sz="3200">
                <a:solidFill>
                  <a:schemeClr val="bg1"/>
                </a:solidFill>
                <a:latin typeface="Tahoma" pitchFamily="34" charset="0"/>
                <a:cs typeface="Tahoma" pitchFamily="34" charset="0"/>
              </a:rPr>
              <a:t>Acts 20:29-30 elders who were 	going to divide church</a:t>
            </a:r>
          </a:p>
        </p:txBody>
      </p:sp>
      <p:sp>
        <p:nvSpPr>
          <p:cNvPr id="10245" name="TextBox 4"/>
          <p:cNvSpPr txBox="1">
            <a:spLocks noChangeArrowheads="1"/>
          </p:cNvSpPr>
          <p:nvPr/>
        </p:nvSpPr>
        <p:spPr bwMode="auto">
          <a:xfrm>
            <a:off x="1143000" y="4368800"/>
            <a:ext cx="8001000" cy="584200"/>
          </a:xfrm>
          <a:prstGeom prst="rect">
            <a:avLst/>
          </a:prstGeom>
          <a:noFill/>
          <a:ln w="9525">
            <a:noFill/>
            <a:miter lim="800000"/>
            <a:headEnd/>
            <a:tailEnd/>
          </a:ln>
        </p:spPr>
        <p:txBody>
          <a:bodyPr>
            <a:spAutoFit/>
          </a:bodyPr>
          <a:lstStyle/>
          <a:p>
            <a:r>
              <a:rPr lang="en-US" sz="3200">
                <a:solidFill>
                  <a:schemeClr val="bg1"/>
                </a:solidFill>
                <a:latin typeface="Tahoma" pitchFamily="34" charset="0"/>
                <a:cs typeface="Tahoma" pitchFamily="34" charset="0"/>
              </a:rPr>
              <a:t>Gal 1:7 teaching a different gospel</a:t>
            </a: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checkerboard(across)">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wheel(4)">
                                      <p:cBhvr>
                                        <p:cTn id="17" dur="20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diamond(in)">
                                      <p:cBhvr>
                                        <p:cTn id="22"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P spid="102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22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4" name="TextBox 1"/>
          <p:cNvSpPr txBox="1">
            <a:spLocks noChangeArrowheads="1"/>
          </p:cNvSpPr>
          <p:nvPr/>
        </p:nvSpPr>
        <p:spPr bwMode="auto">
          <a:xfrm>
            <a:off x="838200" y="42863"/>
            <a:ext cx="4800600" cy="1938337"/>
          </a:xfrm>
          <a:prstGeom prst="rect">
            <a:avLst/>
          </a:prstGeom>
          <a:solidFill>
            <a:srgbClr val="FFFFFF">
              <a:alpha val="50196"/>
            </a:srgbClr>
          </a:solidFill>
          <a:ln w="9525">
            <a:solidFill>
              <a:schemeClr val="tx1"/>
            </a:solidFill>
            <a:miter lim="800000"/>
            <a:headEnd/>
            <a:tailEnd/>
          </a:ln>
        </p:spPr>
        <p:txBody>
          <a:bodyPr>
            <a:spAutoFit/>
          </a:bodyPr>
          <a:lstStyle/>
          <a:p>
            <a:pPr algn="ctr">
              <a:defRPr/>
            </a:pPr>
            <a:r>
              <a:rPr lang="en-US" sz="4000" dirty="0">
                <a:effectLst>
                  <a:outerShdw blurRad="38100" dist="38100" dir="2700000" algn="tl">
                    <a:srgbClr val="000000">
                      <a:alpha val="43137"/>
                    </a:srgbClr>
                  </a:outerShdw>
                </a:effectLst>
                <a:latin typeface="Adventure" pitchFamily="82" charset="0"/>
                <a:cs typeface="Tahoma" pitchFamily="34" charset="0"/>
              </a:rPr>
              <a:t>When we have been hurt by fellow Christians</a:t>
            </a:r>
          </a:p>
        </p:txBody>
      </p:sp>
      <p:sp>
        <p:nvSpPr>
          <p:cNvPr id="8195" name="TextBox 2"/>
          <p:cNvSpPr txBox="1">
            <a:spLocks noChangeArrowheads="1"/>
          </p:cNvSpPr>
          <p:nvPr/>
        </p:nvSpPr>
        <p:spPr bwMode="auto">
          <a:xfrm>
            <a:off x="838200" y="2438400"/>
            <a:ext cx="6705600" cy="584200"/>
          </a:xfrm>
          <a:prstGeom prst="rect">
            <a:avLst/>
          </a:prstGeom>
          <a:noFill/>
          <a:ln w="9525">
            <a:noFill/>
            <a:miter lim="800000"/>
            <a:headEnd/>
            <a:tailEnd/>
          </a:ln>
        </p:spPr>
        <p:txBody>
          <a:bodyPr>
            <a:spAutoFit/>
          </a:bodyPr>
          <a:lstStyle/>
          <a:p>
            <a:pPr>
              <a:defRPr/>
            </a:pPr>
            <a:r>
              <a:rPr lang="en-US" sz="3200" b="1" dirty="0">
                <a:solidFill>
                  <a:srgbClr val="FFFF00"/>
                </a:solidFill>
                <a:effectLst>
                  <a:outerShdw blurRad="38100" dist="38100" dir="2700000" algn="tl">
                    <a:srgbClr val="000000">
                      <a:alpha val="43137"/>
                    </a:srgbClr>
                  </a:outerShdw>
                </a:effectLst>
                <a:latin typeface="Tahoma" pitchFamily="34" charset="0"/>
                <a:cs typeface="Tahoma" pitchFamily="34" charset="0"/>
              </a:rPr>
              <a:t>It is shocking to us</a:t>
            </a:r>
          </a:p>
        </p:txBody>
      </p:sp>
      <p:pic>
        <p:nvPicPr>
          <p:cNvPr id="14341" name="Picture 4" descr="505275_migraine.jpg"/>
          <p:cNvPicPr>
            <a:picLocks noChangeAspect="1"/>
          </p:cNvPicPr>
          <p:nvPr/>
        </p:nvPicPr>
        <p:blipFill>
          <a:blip r:embed="rId3" cstate="print"/>
          <a:srcRect/>
          <a:stretch>
            <a:fillRect/>
          </a:stretch>
        </p:blipFill>
        <p:spPr bwMode="auto">
          <a:xfrm>
            <a:off x="5791200" y="152400"/>
            <a:ext cx="2857500" cy="2133600"/>
          </a:xfrm>
          <a:prstGeom prst="rect">
            <a:avLst/>
          </a:prstGeom>
          <a:noFill/>
          <a:ln w="9525">
            <a:noFill/>
            <a:miter lim="800000"/>
            <a:headEnd/>
            <a:tailEnd/>
          </a:ln>
        </p:spPr>
      </p:pic>
      <p:pic>
        <p:nvPicPr>
          <p:cNvPr id="14342" name="Picture 5" descr="505275_migraine.jpg"/>
          <p:cNvPicPr>
            <a:picLocks noChangeAspect="1"/>
          </p:cNvPicPr>
          <p:nvPr/>
        </p:nvPicPr>
        <p:blipFill>
          <a:blip r:embed="rId3" cstate="print"/>
          <a:srcRect/>
          <a:stretch>
            <a:fillRect/>
          </a:stretch>
        </p:blipFill>
        <p:spPr bwMode="auto">
          <a:xfrm>
            <a:off x="5791200" y="2438400"/>
            <a:ext cx="2857500" cy="21336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195"/>
                                        </p:tgtEl>
                                        <p:attrNameLst>
                                          <p:attrName>style.visibility</p:attrName>
                                        </p:attrNameLst>
                                      </p:cBhvr>
                                      <p:to>
                                        <p:strVal val="visible"/>
                                      </p:to>
                                    </p:set>
                                    <p:anim by="(-#ppt_w*2)" calcmode="lin" valueType="num">
                                      <p:cBhvr rctx="PPT">
                                        <p:cTn id="7" dur="500" autoRev="1" fill="hold">
                                          <p:stCondLst>
                                            <p:cond delay="0"/>
                                          </p:stCondLst>
                                        </p:cTn>
                                        <p:tgtEl>
                                          <p:spTgt spid="8195"/>
                                        </p:tgtEl>
                                        <p:attrNameLst>
                                          <p:attrName>ppt_w</p:attrName>
                                        </p:attrNameLst>
                                      </p:cBhvr>
                                    </p:anim>
                                    <p:anim by="(#ppt_w*0.50)" calcmode="lin" valueType="num">
                                      <p:cBhvr>
                                        <p:cTn id="8" dur="500" decel="50000" autoRev="1" fill="hold">
                                          <p:stCondLst>
                                            <p:cond delay="0"/>
                                          </p:stCondLst>
                                        </p:cTn>
                                        <p:tgtEl>
                                          <p:spTgt spid="8195"/>
                                        </p:tgtEl>
                                        <p:attrNameLst>
                                          <p:attrName>ppt_x</p:attrName>
                                        </p:attrNameLst>
                                      </p:cBhvr>
                                    </p:anim>
                                    <p:anim from="(-#ppt_h/2)" to="(#ppt_y)" calcmode="lin" valueType="num">
                                      <p:cBhvr>
                                        <p:cTn id="9" dur="1000" fill="hold">
                                          <p:stCondLst>
                                            <p:cond delay="0"/>
                                          </p:stCondLst>
                                        </p:cTn>
                                        <p:tgtEl>
                                          <p:spTgt spid="8195"/>
                                        </p:tgtEl>
                                        <p:attrNameLst>
                                          <p:attrName>ppt_y</p:attrName>
                                        </p:attrNameLst>
                                      </p:cBhvr>
                                    </p:anim>
                                    <p:animRot by="21600000">
                                      <p:cBhvr>
                                        <p:cTn id="10" dur="1000" fill="hold">
                                          <p:stCondLst>
                                            <p:cond delay="0"/>
                                          </p:stCondLst>
                                        </p:cTn>
                                        <p:tgtEl>
                                          <p:spTgt spid="81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j0227705"/>
          <p:cNvPicPr>
            <a:picLocks noChangeAspect="1" noChangeArrowheads="1"/>
          </p:cNvPicPr>
          <p:nvPr/>
        </p:nvPicPr>
        <p:blipFill>
          <a:blip r:embed="rId2" cstate="print"/>
          <a:srcRect/>
          <a:stretch>
            <a:fillRect/>
          </a:stretch>
        </p:blipFill>
        <p:spPr bwMode="auto">
          <a:xfrm>
            <a:off x="0" y="0"/>
            <a:ext cx="9144000" cy="6934200"/>
          </a:xfrm>
          <a:prstGeom prst="rect">
            <a:avLst/>
          </a:prstGeom>
          <a:noFill/>
          <a:ln w="9525">
            <a:noFill/>
            <a:miter lim="800000"/>
            <a:headEnd/>
            <a:tailEnd/>
          </a:ln>
        </p:spPr>
      </p:pic>
      <p:sp>
        <p:nvSpPr>
          <p:cNvPr id="11266" name="TextBox 1"/>
          <p:cNvSpPr txBox="1">
            <a:spLocks noChangeArrowheads="1"/>
          </p:cNvSpPr>
          <p:nvPr/>
        </p:nvSpPr>
        <p:spPr bwMode="auto">
          <a:xfrm>
            <a:off x="1066800" y="152400"/>
            <a:ext cx="7162800" cy="1323975"/>
          </a:xfrm>
          <a:prstGeom prst="rect">
            <a:avLst/>
          </a:prstGeom>
          <a:solidFill>
            <a:schemeClr val="bg1"/>
          </a:solidFill>
          <a:ln w="9525">
            <a:solidFill>
              <a:schemeClr val="tx1"/>
            </a:solidFill>
            <a:miter lim="800000"/>
            <a:headEnd/>
            <a:tailEnd/>
          </a:ln>
        </p:spPr>
        <p:txBody>
          <a:bodyPr>
            <a:spAutoFit/>
          </a:bodyPr>
          <a:lstStyle/>
          <a:p>
            <a:pPr algn="ctr">
              <a:defRPr/>
            </a:pPr>
            <a:r>
              <a:rPr lang="en-US" sz="4000" dirty="0">
                <a:effectLst>
                  <a:outerShdw blurRad="38100" dist="38100" dir="2700000" algn="tl">
                    <a:srgbClr val="000000">
                      <a:alpha val="43137"/>
                    </a:srgbClr>
                  </a:outerShdw>
                </a:effectLst>
                <a:latin typeface="Adventure" pitchFamily="82" charset="0"/>
                <a:cs typeface="Tahoma" pitchFamily="34" charset="0"/>
              </a:rPr>
              <a:t>When we have been hurt by fellow Christians</a:t>
            </a:r>
          </a:p>
        </p:txBody>
      </p:sp>
      <p:sp>
        <p:nvSpPr>
          <p:cNvPr id="11268" name="TextBox 3"/>
          <p:cNvSpPr txBox="1">
            <a:spLocks noChangeArrowheads="1"/>
          </p:cNvSpPr>
          <p:nvPr/>
        </p:nvSpPr>
        <p:spPr bwMode="auto">
          <a:xfrm>
            <a:off x="381000" y="1981200"/>
            <a:ext cx="8534400" cy="3046413"/>
          </a:xfrm>
          <a:prstGeom prst="rect">
            <a:avLst/>
          </a:prstGeom>
          <a:solidFill>
            <a:srgbClr val="00FFFF">
              <a:alpha val="50196"/>
            </a:srgbClr>
          </a:solidFill>
          <a:ln w="9525">
            <a:noFill/>
            <a:miter lim="800000"/>
            <a:headEnd/>
            <a:tailEnd/>
          </a:ln>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cs typeface="Tahoma" pitchFamily="34" charset="0"/>
              </a:rPr>
              <a:t>Eph 5:3-4 But do not let immorality or any impurity or greed </a:t>
            </a:r>
            <a:r>
              <a:rPr lang="en-US" sz="3200" b="1" dirty="0">
                <a:solidFill>
                  <a:srgbClr val="FF0000"/>
                </a:solidFill>
                <a:effectLst>
                  <a:outerShdw blurRad="38100" dist="38100" dir="2700000" algn="tl">
                    <a:srgbClr val="000000">
                      <a:alpha val="43137"/>
                    </a:srgbClr>
                  </a:outerShdw>
                </a:effectLst>
                <a:latin typeface="Maiandra GD" pitchFamily="34" charset="0"/>
                <a:cs typeface="Tahoma" pitchFamily="34" charset="0"/>
              </a:rPr>
              <a:t>even be named among you</a:t>
            </a:r>
            <a:r>
              <a:rPr lang="en-US" sz="3200" b="1" dirty="0">
                <a:effectLst>
                  <a:outerShdw blurRad="38100" dist="38100" dir="2700000" algn="tl">
                    <a:srgbClr val="000000">
                      <a:alpha val="43137"/>
                    </a:srgbClr>
                  </a:outerShdw>
                </a:effectLst>
                <a:latin typeface="Maiandra GD" pitchFamily="34" charset="0"/>
                <a:cs typeface="Tahoma" pitchFamily="34" charset="0"/>
              </a:rPr>
              <a:t>, as is proper among saints;  and there must be no filthiness and silly talk, or coarse jesting, which are not fitting, but rather giving of thanks.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212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0" name="TextBox 1"/>
          <p:cNvSpPr txBox="1">
            <a:spLocks noChangeArrowheads="1"/>
          </p:cNvSpPr>
          <p:nvPr/>
        </p:nvSpPr>
        <p:spPr bwMode="auto">
          <a:xfrm>
            <a:off x="0" y="685800"/>
            <a:ext cx="9144000" cy="584200"/>
          </a:xfrm>
          <a:prstGeom prst="rect">
            <a:avLst/>
          </a:prstGeom>
          <a:noFill/>
          <a:ln w="9525">
            <a:noFill/>
            <a:miter lim="800000"/>
            <a:headEnd/>
            <a:tailEnd/>
          </a:ln>
        </p:spPr>
        <p:txBody>
          <a:bodyPr>
            <a:spAutoFit/>
          </a:bodyPr>
          <a:lstStyle/>
          <a:p>
            <a:pPr algn="ctr">
              <a:defRPr/>
            </a:pPr>
            <a:r>
              <a:rPr lang="en-US" sz="3200" dirty="0">
                <a:solidFill>
                  <a:srgbClr val="FFFF00"/>
                </a:solidFill>
                <a:effectLst>
                  <a:outerShdw blurRad="38100" dist="38100" dir="2700000" algn="tl">
                    <a:srgbClr val="000000">
                      <a:alpha val="43137"/>
                    </a:srgbClr>
                  </a:outerShdw>
                </a:effectLst>
                <a:latin typeface="Adventure" pitchFamily="82" charset="0"/>
                <a:cs typeface="Tahoma" pitchFamily="34" charset="0"/>
              </a:rPr>
              <a:t>When we have been hurt by fellow Christians</a:t>
            </a:r>
          </a:p>
        </p:txBody>
      </p:sp>
      <p:sp>
        <p:nvSpPr>
          <p:cNvPr id="12291" name="TextBox 2"/>
          <p:cNvSpPr txBox="1">
            <a:spLocks noChangeArrowheads="1"/>
          </p:cNvSpPr>
          <p:nvPr/>
        </p:nvSpPr>
        <p:spPr bwMode="auto">
          <a:xfrm>
            <a:off x="990600" y="2286000"/>
            <a:ext cx="67056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Tahoma" pitchFamily="34" charset="0"/>
                <a:cs typeface="Tahoma" pitchFamily="34" charset="0"/>
              </a:rPr>
              <a:t>It is shocking to us</a:t>
            </a:r>
          </a:p>
        </p:txBody>
      </p:sp>
      <p:sp>
        <p:nvSpPr>
          <p:cNvPr id="12292" name="TextBox 3"/>
          <p:cNvSpPr txBox="1">
            <a:spLocks noChangeArrowheads="1"/>
          </p:cNvSpPr>
          <p:nvPr/>
        </p:nvSpPr>
        <p:spPr bwMode="auto">
          <a:xfrm>
            <a:off x="1447800" y="3036888"/>
            <a:ext cx="7696200" cy="1077912"/>
          </a:xfrm>
          <a:prstGeom prst="rect">
            <a:avLst/>
          </a:prstGeom>
          <a:noFill/>
          <a:ln w="9525">
            <a:noFill/>
            <a:miter lim="800000"/>
            <a:headEnd/>
            <a:tailEnd/>
          </a:ln>
        </p:spPr>
        <p:txBody>
          <a:bodyPr>
            <a:spAutoFit/>
          </a:bodyPr>
          <a:lstStyle/>
          <a:p>
            <a:pPr>
              <a:buFont typeface="Arial" pitchFamily="34" charset="0"/>
              <a:buChar char="•"/>
              <a:defRPr/>
            </a:pPr>
            <a:r>
              <a:rPr lang="en-US" sz="3200" b="1" dirty="0">
                <a:solidFill>
                  <a:srgbClr val="00FF00"/>
                </a:solidFill>
                <a:effectLst>
                  <a:outerShdw blurRad="38100" dist="38100" dir="2700000" algn="tl">
                    <a:srgbClr val="000000">
                      <a:alpha val="43137"/>
                    </a:srgbClr>
                  </a:outerShdw>
                </a:effectLst>
                <a:latin typeface="Tahoma" pitchFamily="34" charset="0"/>
                <a:cs typeface="Tahoma" pitchFamily="34" charset="0"/>
              </a:rPr>
              <a:t> It undermines all the good that is 	trying to be done</a:t>
            </a:r>
          </a:p>
        </p:txBody>
      </p:sp>
      <p:pic>
        <p:nvPicPr>
          <p:cNvPr id="16390" name="Picture 5" descr="484540_daisy.jpg"/>
          <p:cNvPicPr>
            <a:picLocks noChangeAspect="1"/>
          </p:cNvPicPr>
          <p:nvPr/>
        </p:nvPicPr>
        <p:blipFill>
          <a:blip r:embed="rId3" cstate="print"/>
          <a:srcRect/>
          <a:stretch>
            <a:fillRect/>
          </a:stretch>
        </p:blipFill>
        <p:spPr bwMode="auto">
          <a:xfrm>
            <a:off x="1905000" y="4495800"/>
            <a:ext cx="2857500" cy="2143125"/>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292"/>
                                        </p:tgtEl>
                                        <p:attrNameLst>
                                          <p:attrName>style.visibility</p:attrName>
                                        </p:attrNameLst>
                                      </p:cBhvr>
                                      <p:to>
                                        <p:strVal val="visible"/>
                                      </p:to>
                                    </p:set>
                                    <p:anim by="(-#ppt_w*2)" calcmode="lin" valueType="num">
                                      <p:cBhvr rctx="PPT">
                                        <p:cTn id="7" dur="500" autoRev="1" fill="hold">
                                          <p:stCondLst>
                                            <p:cond delay="0"/>
                                          </p:stCondLst>
                                        </p:cTn>
                                        <p:tgtEl>
                                          <p:spTgt spid="12292"/>
                                        </p:tgtEl>
                                        <p:attrNameLst>
                                          <p:attrName>ppt_w</p:attrName>
                                        </p:attrNameLst>
                                      </p:cBhvr>
                                    </p:anim>
                                    <p:anim by="(#ppt_w*0.50)" calcmode="lin" valueType="num">
                                      <p:cBhvr>
                                        <p:cTn id="8" dur="500" decel="50000" autoRev="1" fill="hold">
                                          <p:stCondLst>
                                            <p:cond delay="0"/>
                                          </p:stCondLst>
                                        </p:cTn>
                                        <p:tgtEl>
                                          <p:spTgt spid="12292"/>
                                        </p:tgtEl>
                                        <p:attrNameLst>
                                          <p:attrName>ppt_x</p:attrName>
                                        </p:attrNameLst>
                                      </p:cBhvr>
                                    </p:anim>
                                    <p:anim from="(-#ppt_h/2)" to="(#ppt_y)" calcmode="lin" valueType="num">
                                      <p:cBhvr>
                                        <p:cTn id="9" dur="1000" fill="hold">
                                          <p:stCondLst>
                                            <p:cond delay="0"/>
                                          </p:stCondLst>
                                        </p:cTn>
                                        <p:tgtEl>
                                          <p:spTgt spid="12292"/>
                                        </p:tgtEl>
                                        <p:attrNameLst>
                                          <p:attrName>ppt_y</p:attrName>
                                        </p:attrNameLst>
                                      </p:cBhvr>
                                    </p:anim>
                                    <p:animRot by="21600000">
                                      <p:cBhvr>
                                        <p:cTn id="10" dur="1000" fill="hold">
                                          <p:stCondLst>
                                            <p:cond delay="0"/>
                                          </p:stCondLst>
                                        </p:cTn>
                                        <p:tgtEl>
                                          <p:spTgt spid="122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d"/>
          <p:cNvPicPr>
            <a:picLocks noChangeAspect="1" noChangeArrowheads="1"/>
          </p:cNvPicPr>
          <p:nvPr/>
        </p:nvPicPr>
        <p:blipFill>
          <a:blip r:embed="rId2" cstate="print"/>
          <a:srcRect/>
          <a:stretch>
            <a:fillRect/>
          </a:stretch>
        </p:blipFill>
        <p:spPr bwMode="auto">
          <a:xfrm>
            <a:off x="0" y="-57150"/>
            <a:ext cx="9144000" cy="6915150"/>
          </a:xfrm>
          <a:prstGeom prst="rect">
            <a:avLst/>
          </a:prstGeom>
          <a:noFill/>
          <a:ln w="9525">
            <a:noFill/>
            <a:miter lim="800000"/>
            <a:headEnd/>
            <a:tailEnd/>
          </a:ln>
        </p:spPr>
      </p:pic>
      <p:sp>
        <p:nvSpPr>
          <p:cNvPr id="17411" name="TextBox 1"/>
          <p:cNvSpPr txBox="1">
            <a:spLocks noChangeArrowheads="1"/>
          </p:cNvSpPr>
          <p:nvPr/>
        </p:nvSpPr>
        <p:spPr bwMode="auto">
          <a:xfrm>
            <a:off x="152400" y="228600"/>
            <a:ext cx="8763000" cy="2554288"/>
          </a:xfrm>
          <a:prstGeom prst="rect">
            <a:avLst/>
          </a:prstGeom>
          <a:solidFill>
            <a:srgbClr val="FFFF00">
              <a:alpha val="50195"/>
            </a:srgbClr>
          </a:solidFill>
          <a:ln w="9525">
            <a:noFill/>
            <a:miter lim="800000"/>
            <a:headEnd/>
            <a:tailEnd/>
          </a:ln>
        </p:spPr>
        <p:txBody>
          <a:bodyPr>
            <a:spAutoFit/>
          </a:bodyPr>
          <a:lstStyle/>
          <a:p>
            <a:r>
              <a:rPr lang="en-US" sz="3200" i="1"/>
              <a:t>The greatest single cause of atheism in the world today is Christians who acknowledge Jesus with their lips then walk out the door and deny him by their lifestyle. </a:t>
            </a:r>
            <a:r>
              <a:rPr lang="en-US" sz="3200" i="1" u="sng"/>
              <a:t>That is what an unbelieving world simply finds unbelievable. </a:t>
            </a:r>
          </a:p>
        </p:txBody>
      </p:sp>
    </p:spTree>
  </p:cSld>
  <p:clrMapOvr>
    <a:masterClrMapping/>
  </p:clrMapOvr>
  <p:transition spd="slow">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081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8" name="TextBox 1"/>
          <p:cNvSpPr txBox="1">
            <a:spLocks noChangeArrowheads="1"/>
          </p:cNvSpPr>
          <p:nvPr/>
        </p:nvSpPr>
        <p:spPr bwMode="auto">
          <a:xfrm>
            <a:off x="609600" y="711200"/>
            <a:ext cx="7620000" cy="1076325"/>
          </a:xfrm>
          <a:prstGeom prst="rect">
            <a:avLst/>
          </a:prstGeom>
          <a:noFill/>
          <a:ln w="9525">
            <a:noFill/>
            <a:miter lim="800000"/>
            <a:headEnd/>
            <a:tailEnd/>
          </a:ln>
        </p:spPr>
        <p:txBody>
          <a:bodyPr>
            <a:spAutoFit/>
          </a:bodyPr>
          <a:lstStyle/>
          <a:p>
            <a:pPr algn="ctr">
              <a:defRPr/>
            </a:pPr>
            <a:r>
              <a:rPr lang="en-US" sz="3200" dirty="0">
                <a:effectLst>
                  <a:outerShdw blurRad="38100" dist="38100" dir="2700000" algn="tl">
                    <a:srgbClr val="000000">
                      <a:alpha val="43137"/>
                    </a:srgbClr>
                  </a:outerShdw>
                </a:effectLst>
                <a:latin typeface="Adventure" pitchFamily="82" charset="0"/>
                <a:cs typeface="Tahoma" pitchFamily="34" charset="0"/>
              </a:rPr>
              <a:t>When we have been hurt by fellow Christians</a:t>
            </a:r>
          </a:p>
        </p:txBody>
      </p:sp>
      <p:sp>
        <p:nvSpPr>
          <p:cNvPr id="14339" name="TextBox 2"/>
          <p:cNvSpPr txBox="1">
            <a:spLocks noChangeArrowheads="1"/>
          </p:cNvSpPr>
          <p:nvPr/>
        </p:nvSpPr>
        <p:spPr bwMode="auto">
          <a:xfrm>
            <a:off x="685800" y="1828800"/>
            <a:ext cx="6705600" cy="584200"/>
          </a:xfrm>
          <a:prstGeom prst="rect">
            <a:avLst/>
          </a:prstGeom>
          <a:noFill/>
          <a:ln w="9525">
            <a:noFill/>
            <a:miter lim="800000"/>
            <a:headEnd/>
            <a:tailEnd/>
          </a:ln>
        </p:spPr>
        <p:txBody>
          <a:bodyPr>
            <a:spAutoFit/>
          </a:bodyPr>
          <a:lstStyle/>
          <a:p>
            <a:pPr>
              <a:defRPr/>
            </a:pPr>
            <a:r>
              <a:rPr lang="en-US" sz="3200" dirty="0">
                <a:effectLst>
                  <a:outerShdw blurRad="38100" dist="38100" dir="2700000" algn="tl">
                    <a:srgbClr val="000000">
                      <a:alpha val="43137"/>
                    </a:srgbClr>
                  </a:outerShdw>
                </a:effectLst>
                <a:latin typeface="Tahoma" pitchFamily="34" charset="0"/>
                <a:cs typeface="Tahoma" pitchFamily="34" charset="0"/>
              </a:rPr>
              <a:t>It is shocking to us</a:t>
            </a:r>
          </a:p>
        </p:txBody>
      </p:sp>
      <p:sp>
        <p:nvSpPr>
          <p:cNvPr id="14340" name="TextBox 3"/>
          <p:cNvSpPr txBox="1">
            <a:spLocks noChangeArrowheads="1"/>
          </p:cNvSpPr>
          <p:nvPr/>
        </p:nvSpPr>
        <p:spPr bwMode="auto">
          <a:xfrm>
            <a:off x="685800" y="2438400"/>
            <a:ext cx="8229600" cy="1077913"/>
          </a:xfrm>
          <a:prstGeom prst="rect">
            <a:avLst/>
          </a:prstGeom>
          <a:noFill/>
          <a:ln w="9525">
            <a:noFill/>
            <a:miter lim="800000"/>
            <a:headEnd/>
            <a:tailEnd/>
          </a:ln>
        </p:spPr>
        <p:txBody>
          <a:bodyPr>
            <a:spAutoFit/>
          </a:bodyPr>
          <a:lstStyle/>
          <a:p>
            <a:pPr>
              <a:defRPr/>
            </a:pPr>
            <a:r>
              <a:rPr lang="en-US" sz="3200" dirty="0">
                <a:effectLst>
                  <a:outerShdw blurRad="38100" dist="38100" dir="2700000" algn="tl">
                    <a:srgbClr val="000000">
                      <a:alpha val="43137"/>
                    </a:srgbClr>
                  </a:outerShdw>
                </a:effectLst>
                <a:latin typeface="Tahoma" pitchFamily="34" charset="0"/>
                <a:cs typeface="Tahoma" pitchFamily="34" charset="0"/>
              </a:rPr>
              <a:t>It undermines all the good that is trying to 	be done</a:t>
            </a:r>
          </a:p>
        </p:txBody>
      </p:sp>
      <p:sp>
        <p:nvSpPr>
          <p:cNvPr id="14341" name="TextBox 4"/>
          <p:cNvSpPr txBox="1">
            <a:spLocks noChangeArrowheads="1"/>
          </p:cNvSpPr>
          <p:nvPr/>
        </p:nvSpPr>
        <p:spPr bwMode="auto">
          <a:xfrm>
            <a:off x="1905000" y="3505200"/>
            <a:ext cx="5867400" cy="584200"/>
          </a:xfrm>
          <a:prstGeom prst="rect">
            <a:avLst/>
          </a:prstGeom>
          <a:noFill/>
          <a:ln w="9525">
            <a:noFill/>
            <a:miter lim="800000"/>
            <a:headEnd/>
            <a:tailEnd/>
          </a:ln>
        </p:spPr>
        <p:txBody>
          <a:bodyPr>
            <a:spAutoFit/>
          </a:bodyPr>
          <a:lstStyle/>
          <a:p>
            <a:pPr>
              <a:buFont typeface="Arial" pitchFamily="34" charset="0"/>
              <a:buChar char="•"/>
              <a:defRPr/>
            </a:pPr>
            <a:r>
              <a:rPr lang="en-US" sz="3200" b="1" dirty="0">
                <a:solidFill>
                  <a:srgbClr val="FFFF00"/>
                </a:solidFill>
                <a:effectLst>
                  <a:outerShdw blurRad="38100" dist="38100" dir="2700000" algn="tl">
                    <a:srgbClr val="000000">
                      <a:alpha val="43137"/>
                    </a:srgbClr>
                  </a:outerShdw>
                </a:effectLst>
                <a:latin typeface="Tahoma" pitchFamily="34" charset="0"/>
                <a:cs typeface="Tahoma" pitchFamily="34" charset="0"/>
              </a:rPr>
              <a:t> It discourages</a:t>
            </a:r>
          </a:p>
        </p:txBody>
      </p:sp>
      <p:sp>
        <p:nvSpPr>
          <p:cNvPr id="14342" name="TextBox 5"/>
          <p:cNvSpPr txBox="1">
            <a:spLocks noChangeArrowheads="1"/>
          </p:cNvSpPr>
          <p:nvPr/>
        </p:nvSpPr>
        <p:spPr bwMode="auto">
          <a:xfrm>
            <a:off x="838200" y="4191000"/>
            <a:ext cx="4724400" cy="2062163"/>
          </a:xfrm>
          <a:prstGeom prst="rect">
            <a:avLst/>
          </a:prstGeom>
          <a:noFill/>
          <a:ln w="9525">
            <a:noFill/>
            <a:miter lim="800000"/>
            <a:headEnd/>
            <a:tailEnd/>
          </a:ln>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Gal 4:11 I fear for you, that perhaps I have labored over you in vain.</a:t>
            </a:r>
          </a:p>
        </p:txBody>
      </p:sp>
      <p:pic>
        <p:nvPicPr>
          <p:cNvPr id="18440" name="Picture 7" descr="Foggy-Lake-3.jpg"/>
          <p:cNvPicPr>
            <a:picLocks noChangeAspect="1"/>
          </p:cNvPicPr>
          <p:nvPr/>
        </p:nvPicPr>
        <p:blipFill>
          <a:blip r:embed="rId3" cstate="print"/>
          <a:srcRect/>
          <a:stretch>
            <a:fillRect/>
          </a:stretch>
        </p:blipFill>
        <p:spPr bwMode="auto">
          <a:xfrm>
            <a:off x="5486400" y="3124200"/>
            <a:ext cx="2863850" cy="2960688"/>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341"/>
                                        </p:tgtEl>
                                        <p:attrNameLst>
                                          <p:attrName>style.visibility</p:attrName>
                                        </p:attrNameLst>
                                      </p:cBhvr>
                                      <p:to>
                                        <p:strVal val="visible"/>
                                      </p:to>
                                    </p:set>
                                    <p:anim by="(-#ppt_w*2)" calcmode="lin" valueType="num">
                                      <p:cBhvr rctx="PPT">
                                        <p:cTn id="7" dur="500" autoRev="1" fill="hold">
                                          <p:stCondLst>
                                            <p:cond delay="0"/>
                                          </p:stCondLst>
                                        </p:cTn>
                                        <p:tgtEl>
                                          <p:spTgt spid="14341"/>
                                        </p:tgtEl>
                                        <p:attrNameLst>
                                          <p:attrName>ppt_w</p:attrName>
                                        </p:attrNameLst>
                                      </p:cBhvr>
                                    </p:anim>
                                    <p:anim by="(#ppt_w*0.50)" calcmode="lin" valueType="num">
                                      <p:cBhvr>
                                        <p:cTn id="8" dur="500" decel="50000" autoRev="1" fill="hold">
                                          <p:stCondLst>
                                            <p:cond delay="0"/>
                                          </p:stCondLst>
                                        </p:cTn>
                                        <p:tgtEl>
                                          <p:spTgt spid="14341"/>
                                        </p:tgtEl>
                                        <p:attrNameLst>
                                          <p:attrName>ppt_x</p:attrName>
                                        </p:attrNameLst>
                                      </p:cBhvr>
                                    </p:anim>
                                    <p:anim from="(-#ppt_h/2)" to="(#ppt_y)" calcmode="lin" valueType="num">
                                      <p:cBhvr>
                                        <p:cTn id="9" dur="1000" fill="hold">
                                          <p:stCondLst>
                                            <p:cond delay="0"/>
                                          </p:stCondLst>
                                        </p:cTn>
                                        <p:tgtEl>
                                          <p:spTgt spid="14341"/>
                                        </p:tgtEl>
                                        <p:attrNameLst>
                                          <p:attrName>ppt_y</p:attrName>
                                        </p:attrNameLst>
                                      </p:cBhvr>
                                    </p:anim>
                                    <p:animRot by="21600000">
                                      <p:cBhvr>
                                        <p:cTn id="10" dur="1000" fill="hold">
                                          <p:stCondLst>
                                            <p:cond delay="0"/>
                                          </p:stCondLst>
                                        </p:cTn>
                                        <p:tgtEl>
                                          <p:spTgt spid="143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animEffect transition="in" filter="fade">
                                      <p:cBhvr>
                                        <p:cTn id="15" dur="1000"/>
                                        <p:tgtEl>
                                          <p:spTgt spid="14342"/>
                                        </p:tgtEl>
                                      </p:cBhvr>
                                    </p:animEffect>
                                    <p:anim calcmode="lin" valueType="num">
                                      <p:cBhvr>
                                        <p:cTn id="16" dur="1000" fill="hold"/>
                                        <p:tgtEl>
                                          <p:spTgt spid="14342"/>
                                        </p:tgtEl>
                                        <p:attrNameLst>
                                          <p:attrName>ppt_x</p:attrName>
                                        </p:attrNameLst>
                                      </p:cBhvr>
                                      <p:tavLst>
                                        <p:tav tm="0">
                                          <p:val>
                                            <p:strVal val="#ppt_x"/>
                                          </p:val>
                                        </p:tav>
                                        <p:tav tm="100000">
                                          <p:val>
                                            <p:strVal val="#ppt_x"/>
                                          </p:val>
                                        </p:tav>
                                      </p:tavLst>
                                    </p:anim>
                                    <p:anim calcmode="lin" valueType="num">
                                      <p:cBhvr>
                                        <p:cTn id="17"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206_C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5" name="TextBox 1"/>
          <p:cNvSpPr txBox="1">
            <a:spLocks noChangeArrowheads="1"/>
          </p:cNvSpPr>
          <p:nvPr/>
        </p:nvSpPr>
        <p:spPr bwMode="auto">
          <a:xfrm>
            <a:off x="762000" y="228600"/>
            <a:ext cx="7315200" cy="1077913"/>
          </a:xfrm>
          <a:prstGeom prst="rect">
            <a:avLst/>
          </a:prstGeom>
          <a:solidFill>
            <a:srgbClr val="FFFF00"/>
          </a:solidFill>
          <a:ln w="9525">
            <a:solidFill>
              <a:schemeClr val="tx1"/>
            </a:solidFill>
            <a:miter lim="800000"/>
            <a:headEnd/>
            <a:tailEnd/>
          </a:ln>
        </p:spPr>
        <p:txBody>
          <a:bodyPr>
            <a:spAutoFit/>
          </a:bodyPr>
          <a:lstStyle/>
          <a:p>
            <a:pPr algn="ct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What should you do when you have been hurt by another Christian?</a:t>
            </a:r>
          </a:p>
        </p:txBody>
      </p:sp>
      <p:sp>
        <p:nvSpPr>
          <p:cNvPr id="15363" name="TextBox 2"/>
          <p:cNvSpPr txBox="1">
            <a:spLocks noChangeArrowheads="1"/>
          </p:cNvSpPr>
          <p:nvPr/>
        </p:nvSpPr>
        <p:spPr bwMode="auto">
          <a:xfrm>
            <a:off x="2743200" y="2006600"/>
            <a:ext cx="6096000" cy="584200"/>
          </a:xfrm>
          <a:prstGeom prst="rect">
            <a:avLst/>
          </a:prstGeom>
          <a:noFill/>
          <a:ln w="9525">
            <a:noFill/>
            <a:miter lim="800000"/>
            <a:headEnd/>
            <a:tailEnd/>
          </a:ln>
        </p:spPr>
        <p:txBody>
          <a:bodyPr>
            <a:spAutoFit/>
          </a:bodyPr>
          <a:lstStyle/>
          <a:p>
            <a:r>
              <a:rPr lang="en-US" sz="3200">
                <a:latin typeface="Arial Narrow" pitchFamily="34" charset="0"/>
              </a:rPr>
              <a:t>1. Don’t be vindictive</a:t>
            </a:r>
          </a:p>
        </p:txBody>
      </p:sp>
      <p:sp>
        <p:nvSpPr>
          <p:cNvPr id="15364" name="TextBox 3"/>
          <p:cNvSpPr txBox="1">
            <a:spLocks noChangeArrowheads="1"/>
          </p:cNvSpPr>
          <p:nvPr/>
        </p:nvSpPr>
        <p:spPr bwMode="auto">
          <a:xfrm>
            <a:off x="2743200" y="2768600"/>
            <a:ext cx="6019800" cy="584200"/>
          </a:xfrm>
          <a:prstGeom prst="rect">
            <a:avLst/>
          </a:prstGeom>
          <a:noFill/>
          <a:ln w="9525">
            <a:noFill/>
            <a:miter lim="800000"/>
            <a:headEnd/>
            <a:tailEnd/>
          </a:ln>
        </p:spPr>
        <p:txBody>
          <a:bodyPr>
            <a:spAutoFit/>
          </a:bodyPr>
          <a:lstStyle/>
          <a:p>
            <a:r>
              <a:rPr lang="en-US" sz="3200">
                <a:latin typeface="Arial Narrow" pitchFamily="34" charset="0"/>
              </a:rPr>
              <a:t>2. God has a plan for what to do</a:t>
            </a:r>
          </a:p>
        </p:txBody>
      </p:sp>
      <p:pic>
        <p:nvPicPr>
          <p:cNvPr id="19462" name="Picture 6" descr="Image Preview"/>
          <p:cNvPicPr>
            <a:picLocks noChangeAspect="1" noChangeArrowheads="1"/>
          </p:cNvPicPr>
          <p:nvPr/>
        </p:nvPicPr>
        <p:blipFill>
          <a:blip r:embed="rId3" cstate="print"/>
          <a:srcRect/>
          <a:stretch>
            <a:fillRect/>
          </a:stretch>
        </p:blipFill>
        <p:spPr bwMode="auto">
          <a:xfrm>
            <a:off x="4572000" y="3657600"/>
            <a:ext cx="2533650" cy="1876425"/>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FF">
            <a:alpha val="0"/>
          </a:srgbClr>
        </a:solidFill>
        <a:effectLst/>
      </p:bgPr>
    </p:bg>
    <p:spTree>
      <p:nvGrpSpPr>
        <p:cNvPr id="1" name=""/>
        <p:cNvGrpSpPr/>
        <p:nvPr/>
      </p:nvGrpSpPr>
      <p:grpSpPr>
        <a:xfrm>
          <a:off x="0" y="0"/>
          <a:ext cx="0" cy="0"/>
          <a:chOff x="0" y="0"/>
          <a:chExt cx="0" cy="0"/>
        </a:xfrm>
      </p:grpSpPr>
      <p:pic>
        <p:nvPicPr>
          <p:cNvPr id="20482" name="Picture 2" descr="222_A_JuiceDro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6" name="TextBox 1"/>
          <p:cNvSpPr txBox="1">
            <a:spLocks noChangeArrowheads="1"/>
          </p:cNvSpPr>
          <p:nvPr/>
        </p:nvSpPr>
        <p:spPr bwMode="auto">
          <a:xfrm>
            <a:off x="1066800" y="322263"/>
            <a:ext cx="7772400" cy="6002337"/>
          </a:xfrm>
          <a:prstGeom prst="rect">
            <a:avLst/>
          </a:prstGeom>
          <a:solidFill>
            <a:srgbClr val="00FFFF"/>
          </a:solidFill>
          <a:ln w="9525">
            <a:noFill/>
            <a:miter lim="800000"/>
            <a:headEnd/>
            <a:tailEnd/>
          </a:ln>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Mt 18:15-17 "And if your brother sins, go and reprove him in private; if he listens to you, you have won your brother. "But if he does not listen to you, take one or two more with you, so that BY THE MOUTH OF TWO OR THREE WITNESSES EVERY FACT MAY BE CONFIRMED.  "And if he refuses to listen to them, tell it to the church; and if he refuses to listen even to the church, let him be to you as a Gentile and a tax-gatherer.</a:t>
            </a:r>
          </a:p>
        </p:txBody>
      </p:sp>
    </p:spTree>
  </p:cSld>
  <p:clrMapOvr>
    <a:masterClrMapping/>
  </p:clrMapOvr>
  <p:transition spd="slow">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D:\Multimedia\A_Original\016_A_JuiceDr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0" name="TextBox 1"/>
          <p:cNvSpPr txBox="1">
            <a:spLocks noChangeArrowheads="1"/>
          </p:cNvSpPr>
          <p:nvPr/>
        </p:nvSpPr>
        <p:spPr bwMode="auto">
          <a:xfrm>
            <a:off x="1905000" y="685800"/>
            <a:ext cx="6248400" cy="584200"/>
          </a:xfrm>
          <a:prstGeom prst="rect">
            <a:avLst/>
          </a:prstGeom>
          <a:noFill/>
          <a:ln w="9525">
            <a:noFill/>
            <a:miter lim="800000"/>
            <a:headEnd/>
            <a:tailEnd/>
          </a:ln>
        </p:spPr>
        <p:txBody>
          <a:bodyPr>
            <a:spAutoFit/>
          </a:bodyPr>
          <a:lstStyle/>
          <a:p>
            <a:r>
              <a:rPr lang="en-US" sz="3200">
                <a:solidFill>
                  <a:schemeClr val="bg1"/>
                </a:solidFill>
                <a:latin typeface="Arial Narrow" pitchFamily="34" charset="0"/>
              </a:rPr>
              <a:t>First, pray</a:t>
            </a:r>
          </a:p>
        </p:txBody>
      </p:sp>
      <p:sp>
        <p:nvSpPr>
          <p:cNvPr id="17411" name="TextBox 2"/>
          <p:cNvSpPr txBox="1">
            <a:spLocks noChangeArrowheads="1"/>
          </p:cNvSpPr>
          <p:nvPr/>
        </p:nvSpPr>
        <p:spPr bwMode="auto">
          <a:xfrm>
            <a:off x="2209800" y="1320800"/>
            <a:ext cx="7391400" cy="584200"/>
          </a:xfrm>
          <a:prstGeom prst="rect">
            <a:avLst/>
          </a:prstGeom>
          <a:noFill/>
          <a:ln w="9525">
            <a:noFill/>
            <a:miter lim="800000"/>
            <a:headEnd/>
            <a:tailEnd/>
          </a:ln>
        </p:spPr>
        <p:txBody>
          <a:bodyPr>
            <a:spAutoFit/>
          </a:bodyPr>
          <a:lstStyle/>
          <a:p>
            <a:r>
              <a:rPr lang="en-US" sz="3200">
                <a:solidFill>
                  <a:schemeClr val="bg1"/>
                </a:solidFill>
                <a:latin typeface="Arial Narrow" pitchFamily="34" charset="0"/>
              </a:rPr>
              <a:t>Next, think about what you want to say</a:t>
            </a:r>
          </a:p>
        </p:txBody>
      </p:sp>
      <p:sp>
        <p:nvSpPr>
          <p:cNvPr id="17412" name="TextBox 3"/>
          <p:cNvSpPr txBox="1">
            <a:spLocks noChangeArrowheads="1"/>
          </p:cNvSpPr>
          <p:nvPr/>
        </p:nvSpPr>
        <p:spPr bwMode="auto">
          <a:xfrm>
            <a:off x="1828800" y="2057400"/>
            <a:ext cx="5791200" cy="584200"/>
          </a:xfrm>
          <a:prstGeom prst="rect">
            <a:avLst/>
          </a:prstGeom>
          <a:noFill/>
          <a:ln w="9525">
            <a:noFill/>
            <a:miter lim="800000"/>
            <a:headEnd/>
            <a:tailEnd/>
          </a:ln>
        </p:spPr>
        <p:txBody>
          <a:bodyPr>
            <a:spAutoFit/>
          </a:bodyPr>
          <a:lstStyle/>
          <a:p>
            <a:r>
              <a:rPr lang="en-US" sz="3200">
                <a:solidFill>
                  <a:schemeClr val="bg1"/>
                </a:solidFill>
                <a:latin typeface="Arial Narrow" pitchFamily="34" charset="0"/>
              </a:rPr>
              <a:t>Don’t attack character</a:t>
            </a:r>
          </a:p>
        </p:txBody>
      </p:sp>
      <p:sp>
        <p:nvSpPr>
          <p:cNvPr id="17413" name="TextBox 4"/>
          <p:cNvSpPr txBox="1">
            <a:spLocks noChangeArrowheads="1"/>
          </p:cNvSpPr>
          <p:nvPr/>
        </p:nvSpPr>
        <p:spPr bwMode="auto">
          <a:xfrm>
            <a:off x="2133600" y="2743200"/>
            <a:ext cx="6019800" cy="1077913"/>
          </a:xfrm>
          <a:prstGeom prst="rect">
            <a:avLst/>
          </a:prstGeom>
          <a:noFill/>
          <a:ln w="9525">
            <a:noFill/>
            <a:miter lim="800000"/>
            <a:headEnd/>
            <a:tailEnd/>
          </a:ln>
        </p:spPr>
        <p:txBody>
          <a:bodyPr>
            <a:spAutoFit/>
          </a:bodyPr>
          <a:lstStyle/>
          <a:p>
            <a:r>
              <a:rPr lang="en-US" sz="3200">
                <a:solidFill>
                  <a:schemeClr val="bg1"/>
                </a:solidFill>
                <a:latin typeface="Arial Narrow" pitchFamily="34" charset="0"/>
              </a:rPr>
              <a:t>Don’t bring up things unrelated to the 	problem</a:t>
            </a:r>
          </a:p>
        </p:txBody>
      </p:sp>
      <p:sp>
        <p:nvSpPr>
          <p:cNvPr id="17414" name="TextBox 5"/>
          <p:cNvSpPr txBox="1">
            <a:spLocks noChangeArrowheads="1"/>
          </p:cNvSpPr>
          <p:nvPr/>
        </p:nvSpPr>
        <p:spPr bwMode="auto">
          <a:xfrm>
            <a:off x="1828800" y="3835400"/>
            <a:ext cx="6629400" cy="584200"/>
          </a:xfrm>
          <a:prstGeom prst="rect">
            <a:avLst/>
          </a:prstGeom>
          <a:noFill/>
          <a:ln w="9525">
            <a:noFill/>
            <a:miter lim="800000"/>
            <a:headEnd/>
            <a:tailEnd/>
          </a:ln>
        </p:spPr>
        <p:txBody>
          <a:bodyPr>
            <a:spAutoFit/>
          </a:bodyPr>
          <a:lstStyle/>
          <a:p>
            <a:r>
              <a:rPr lang="en-US" sz="3200">
                <a:solidFill>
                  <a:schemeClr val="bg1"/>
                </a:solidFill>
                <a:latin typeface="Arial Narrow" pitchFamily="34" charset="0"/>
              </a:rPr>
              <a:t>Express clearly how you feel</a:t>
            </a:r>
          </a:p>
        </p:txBody>
      </p:sp>
      <p:sp>
        <p:nvSpPr>
          <p:cNvPr id="17415" name="TextBox 6"/>
          <p:cNvSpPr txBox="1">
            <a:spLocks noChangeArrowheads="1"/>
          </p:cNvSpPr>
          <p:nvPr/>
        </p:nvSpPr>
        <p:spPr bwMode="auto">
          <a:xfrm>
            <a:off x="2209800" y="4484688"/>
            <a:ext cx="5791200" cy="1077912"/>
          </a:xfrm>
          <a:prstGeom prst="rect">
            <a:avLst/>
          </a:prstGeom>
          <a:noFill/>
          <a:ln w="9525">
            <a:noFill/>
            <a:miter lim="800000"/>
            <a:headEnd/>
            <a:tailEnd/>
          </a:ln>
        </p:spPr>
        <p:txBody>
          <a:bodyPr>
            <a:spAutoFit/>
          </a:bodyPr>
          <a:lstStyle/>
          <a:p>
            <a:r>
              <a:rPr lang="en-US" sz="3200">
                <a:solidFill>
                  <a:schemeClr val="bg1"/>
                </a:solidFill>
                <a:latin typeface="Arial Narrow" pitchFamily="34" charset="0"/>
              </a:rPr>
              <a:t>Give the person an opportunity to 	apologize</a:t>
            </a:r>
          </a:p>
        </p:txBody>
      </p:sp>
      <p:sp>
        <p:nvSpPr>
          <p:cNvPr id="17416" name="TextBox 7"/>
          <p:cNvSpPr txBox="1">
            <a:spLocks noChangeArrowheads="1"/>
          </p:cNvSpPr>
          <p:nvPr/>
        </p:nvSpPr>
        <p:spPr bwMode="auto">
          <a:xfrm>
            <a:off x="1828800" y="5511800"/>
            <a:ext cx="5867400" cy="584200"/>
          </a:xfrm>
          <a:prstGeom prst="rect">
            <a:avLst/>
          </a:prstGeom>
          <a:noFill/>
          <a:ln w="9525">
            <a:noFill/>
            <a:miter lim="800000"/>
            <a:headEnd/>
            <a:tailEnd/>
          </a:ln>
        </p:spPr>
        <p:txBody>
          <a:bodyPr>
            <a:spAutoFit/>
          </a:bodyPr>
          <a:lstStyle/>
          <a:p>
            <a:r>
              <a:rPr lang="en-US" sz="3200">
                <a:solidFill>
                  <a:schemeClr val="bg1"/>
                </a:solidFill>
                <a:latin typeface="Arial Narrow" pitchFamily="34" charset="0"/>
              </a:rPr>
              <a:t>Forgive them</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1000"/>
                                        <p:tgtEl>
                                          <p:spTgt spid="17411"/>
                                        </p:tgtEl>
                                      </p:cBhvr>
                                    </p:animEffect>
                                    <p:anim calcmode="lin" valueType="num">
                                      <p:cBhvr>
                                        <p:cTn id="13" dur="1000" fill="hold"/>
                                        <p:tgtEl>
                                          <p:spTgt spid="17411"/>
                                        </p:tgtEl>
                                        <p:attrNameLst>
                                          <p:attrName>ppt_x</p:attrName>
                                        </p:attrNameLst>
                                      </p:cBhvr>
                                      <p:tavLst>
                                        <p:tav tm="0">
                                          <p:val>
                                            <p:strVal val="#ppt_x"/>
                                          </p:val>
                                        </p:tav>
                                        <p:tav tm="100000">
                                          <p:val>
                                            <p:strVal val="#ppt_x"/>
                                          </p:val>
                                        </p:tav>
                                      </p:tavLst>
                                    </p:anim>
                                    <p:anim calcmode="lin" valueType="num">
                                      <p:cBhvr>
                                        <p:cTn id="14"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fade">
                                      <p:cBhvr>
                                        <p:cTn id="19" dur="1000"/>
                                        <p:tgtEl>
                                          <p:spTgt spid="17412"/>
                                        </p:tgtEl>
                                      </p:cBhvr>
                                    </p:animEffect>
                                    <p:anim calcmode="lin" valueType="num">
                                      <p:cBhvr>
                                        <p:cTn id="20" dur="1000" fill="hold"/>
                                        <p:tgtEl>
                                          <p:spTgt spid="17412"/>
                                        </p:tgtEl>
                                        <p:attrNameLst>
                                          <p:attrName>ppt_x</p:attrName>
                                        </p:attrNameLst>
                                      </p:cBhvr>
                                      <p:tavLst>
                                        <p:tav tm="0">
                                          <p:val>
                                            <p:strVal val="#ppt_x"/>
                                          </p:val>
                                        </p:tav>
                                        <p:tav tm="100000">
                                          <p:val>
                                            <p:strVal val="#ppt_x"/>
                                          </p:val>
                                        </p:tav>
                                      </p:tavLst>
                                    </p:anim>
                                    <p:anim calcmode="lin" valueType="num">
                                      <p:cBhvr>
                                        <p:cTn id="21"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7413"/>
                                        </p:tgtEl>
                                        <p:attrNameLst>
                                          <p:attrName>style.visibility</p:attrName>
                                        </p:attrNameLst>
                                      </p:cBhvr>
                                      <p:to>
                                        <p:strVal val="visible"/>
                                      </p:to>
                                    </p:set>
                                    <p:animEffect transition="in" filter="diamond(in)">
                                      <p:cBhvr>
                                        <p:cTn id="26" dur="2000"/>
                                        <p:tgtEl>
                                          <p:spTgt spid="1741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7414"/>
                                        </p:tgtEl>
                                        <p:attrNameLst>
                                          <p:attrName>style.visibility</p:attrName>
                                        </p:attrNameLst>
                                      </p:cBhvr>
                                      <p:to>
                                        <p:strVal val="visible"/>
                                      </p:to>
                                    </p:set>
                                    <p:animEffect transition="in" filter="wheel(4)">
                                      <p:cBhvr>
                                        <p:cTn id="31" dur="2000"/>
                                        <p:tgtEl>
                                          <p:spTgt spid="17414"/>
                                        </p:tgtEl>
                                      </p:cBhvr>
                                    </p:animEffect>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17415"/>
                                        </p:tgtEl>
                                        <p:attrNameLst>
                                          <p:attrName>style.visibility</p:attrName>
                                        </p:attrNameLst>
                                      </p:cBhvr>
                                      <p:to>
                                        <p:strVal val="visible"/>
                                      </p:to>
                                    </p:set>
                                    <p:anim calcmode="lin" valueType="num">
                                      <p:cBhvr>
                                        <p:cTn id="36" dur="500" fill="hold"/>
                                        <p:tgtEl>
                                          <p:spTgt spid="17415"/>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7415"/>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7415"/>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7416"/>
                                        </p:tgtEl>
                                        <p:attrNameLst>
                                          <p:attrName>style.visibility</p:attrName>
                                        </p:attrNameLst>
                                      </p:cBhvr>
                                      <p:to>
                                        <p:strVal val="visible"/>
                                      </p:to>
                                    </p:set>
                                    <p:animEffect transition="in" filter="fade">
                                      <p:cBhvr>
                                        <p:cTn id="44" dur="1000"/>
                                        <p:tgtEl>
                                          <p:spTgt spid="17416"/>
                                        </p:tgtEl>
                                      </p:cBhvr>
                                    </p:animEffect>
                                    <p:anim calcmode="lin" valueType="num">
                                      <p:cBhvr>
                                        <p:cTn id="45" dur="1000" fill="hold"/>
                                        <p:tgtEl>
                                          <p:spTgt spid="17416"/>
                                        </p:tgtEl>
                                        <p:attrNameLst>
                                          <p:attrName>ppt_x</p:attrName>
                                        </p:attrNameLst>
                                      </p:cBhvr>
                                      <p:tavLst>
                                        <p:tav tm="0">
                                          <p:val>
                                            <p:strVal val="#ppt_x"/>
                                          </p:val>
                                        </p:tav>
                                        <p:tav tm="100000">
                                          <p:val>
                                            <p:strVal val="#ppt_x"/>
                                          </p:val>
                                        </p:tav>
                                      </p:tavLst>
                                    </p:anim>
                                    <p:anim calcmode="lin" valueType="num">
                                      <p:cBhvr>
                                        <p:cTn id="46" dur="1000" fill="hold"/>
                                        <p:tgtEl>
                                          <p:spTgt spid="17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P spid="17413" grpId="0"/>
      <p:bldP spid="17414" grpId="0"/>
      <p:bldP spid="17415" grpId="0"/>
      <p:bldP spid="174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FF">
            <a:alpha val="0"/>
          </a:srgbClr>
        </a:solidFill>
        <a:effectLst/>
      </p:bgPr>
    </p:bg>
    <p:spTree>
      <p:nvGrpSpPr>
        <p:cNvPr id="1" name=""/>
        <p:cNvGrpSpPr/>
        <p:nvPr/>
      </p:nvGrpSpPr>
      <p:grpSpPr>
        <a:xfrm>
          <a:off x="0" y="0"/>
          <a:ext cx="0" cy="0"/>
          <a:chOff x="0" y="0"/>
          <a:chExt cx="0" cy="0"/>
        </a:xfrm>
      </p:grpSpPr>
      <p:pic>
        <p:nvPicPr>
          <p:cNvPr id="20482" name="Picture 2" descr="222_A_JuiceDro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6" name="TextBox 1"/>
          <p:cNvSpPr txBox="1">
            <a:spLocks noChangeArrowheads="1"/>
          </p:cNvSpPr>
          <p:nvPr/>
        </p:nvSpPr>
        <p:spPr bwMode="auto">
          <a:xfrm>
            <a:off x="1066800" y="322263"/>
            <a:ext cx="7772400" cy="6002337"/>
          </a:xfrm>
          <a:prstGeom prst="rect">
            <a:avLst/>
          </a:prstGeom>
          <a:solidFill>
            <a:srgbClr val="00FFFF"/>
          </a:solidFill>
          <a:ln w="9525">
            <a:noFill/>
            <a:miter lim="800000"/>
            <a:headEnd/>
            <a:tailEnd/>
          </a:ln>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Mt 18:15-17 "And if your brother sins, go and reprove him in private; if he listens to you, you have won your brother. "But if he does not listen to you, take one or two more with you, so that BY THE MOUTH OF TWO OR THREE WITNESSES EVERY FACT MAY BE CONFIRMED.  "And if he refuses to listen to them, tell it to the church; and if he refuses to listen even to the church, let him be to you as a Gentile and a tax-gatherer.</a:t>
            </a:r>
          </a:p>
        </p:txBody>
      </p:sp>
    </p:spTree>
  </p:cSld>
  <p:clrMapOvr>
    <a:masterClrMapping/>
  </p:clrMapOvr>
  <p:transition spd="slow">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arryInjuredTroop"/>
          <p:cNvPicPr>
            <a:picLocks noChangeAspect="1" noChangeArrowheads="1"/>
          </p:cNvPicPr>
          <p:nvPr/>
        </p:nvPicPr>
        <p:blipFill>
          <a:blip r:embed="rId2" cstate="print"/>
          <a:srcRect l="1743" t="2844" r="4170" b="4675"/>
          <a:stretch>
            <a:fillRect/>
          </a:stretch>
        </p:blipFill>
        <p:spPr bwMode="auto">
          <a:xfrm>
            <a:off x="2209800" y="3581400"/>
            <a:ext cx="4648200" cy="3184525"/>
          </a:xfrm>
          <a:prstGeom prst="rect">
            <a:avLst/>
          </a:prstGeom>
          <a:noFill/>
          <a:ln w="0" algn="in">
            <a:noFill/>
            <a:miter lim="800000"/>
            <a:headEnd/>
            <a:tailEnd/>
          </a:ln>
        </p:spPr>
      </p:pic>
      <p:sp>
        <p:nvSpPr>
          <p:cNvPr id="2" name="TextBox 1"/>
          <p:cNvSpPr txBox="1"/>
          <p:nvPr/>
        </p:nvSpPr>
        <p:spPr>
          <a:xfrm>
            <a:off x="228600" y="0"/>
            <a:ext cx="8534400" cy="3786188"/>
          </a:xfrm>
          <a:prstGeom prst="rect">
            <a:avLst/>
          </a:prstGeom>
          <a:noFill/>
        </p:spPr>
        <p:txBody>
          <a:bodyPr>
            <a:spAutoFit/>
          </a:bodyPr>
          <a:lstStyle/>
          <a:p>
            <a:pPr algn="ctr" fontAlgn="auto">
              <a:spcBef>
                <a:spcPts val="0"/>
              </a:spcBef>
              <a:spcAft>
                <a:spcPts val="0"/>
              </a:spcAft>
              <a:defRPr/>
            </a:pPr>
            <a:r>
              <a:rPr lang="en-US" sz="8000" dirty="0">
                <a:effectLst>
                  <a:outerShdw blurRad="38100" dist="38100" dir="2700000" algn="tl">
                    <a:srgbClr val="000000">
                      <a:alpha val="43137"/>
                    </a:srgbClr>
                  </a:outerShdw>
                </a:effectLst>
                <a:latin typeface="BulletHolz" pitchFamily="34" charset="0"/>
                <a:cs typeface="+mn-cs"/>
              </a:rPr>
              <a:t>Wounded by Friendly Fire</a:t>
            </a: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141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1507" name="TextBox 1"/>
          <p:cNvSpPr txBox="1">
            <a:spLocks noChangeArrowheads="1"/>
          </p:cNvSpPr>
          <p:nvPr/>
        </p:nvSpPr>
        <p:spPr bwMode="auto">
          <a:xfrm>
            <a:off x="762000" y="228600"/>
            <a:ext cx="7315200" cy="1077913"/>
          </a:xfrm>
          <a:prstGeom prst="rect">
            <a:avLst/>
          </a:prstGeom>
          <a:solidFill>
            <a:schemeClr val="bg1"/>
          </a:solidFill>
          <a:ln w="9525">
            <a:solidFill>
              <a:schemeClr val="tx1"/>
            </a:solidFill>
            <a:miter lim="800000"/>
            <a:headEnd/>
            <a:tailEnd/>
          </a:ln>
        </p:spPr>
        <p:txBody>
          <a:bodyPr>
            <a:spAutoFit/>
          </a:bodyPr>
          <a:lstStyle/>
          <a:p>
            <a:pPr algn="ct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What should you do when you have been hurt by another Christian?</a:t>
            </a:r>
          </a:p>
        </p:txBody>
      </p:sp>
      <p:sp>
        <p:nvSpPr>
          <p:cNvPr id="22532" name="TextBox 2"/>
          <p:cNvSpPr txBox="1">
            <a:spLocks noChangeArrowheads="1"/>
          </p:cNvSpPr>
          <p:nvPr/>
        </p:nvSpPr>
        <p:spPr bwMode="auto">
          <a:xfrm>
            <a:off x="1905000" y="2133600"/>
            <a:ext cx="6096000" cy="584200"/>
          </a:xfrm>
          <a:prstGeom prst="rect">
            <a:avLst/>
          </a:prstGeom>
          <a:noFill/>
          <a:ln w="9525">
            <a:noFill/>
            <a:miter lim="800000"/>
            <a:headEnd/>
            <a:tailEnd/>
          </a:ln>
        </p:spPr>
        <p:txBody>
          <a:bodyPr>
            <a:spAutoFit/>
          </a:bodyPr>
          <a:lstStyle/>
          <a:p>
            <a:r>
              <a:rPr lang="en-US" sz="3200">
                <a:latin typeface="Arial Narrow" pitchFamily="34" charset="0"/>
              </a:rPr>
              <a:t>1. Don’t be vindictive</a:t>
            </a:r>
          </a:p>
        </p:txBody>
      </p:sp>
      <p:sp>
        <p:nvSpPr>
          <p:cNvPr id="22533" name="TextBox 3"/>
          <p:cNvSpPr txBox="1">
            <a:spLocks noChangeArrowheads="1"/>
          </p:cNvSpPr>
          <p:nvPr/>
        </p:nvSpPr>
        <p:spPr bwMode="auto">
          <a:xfrm>
            <a:off x="1905000" y="2895600"/>
            <a:ext cx="6019800" cy="584200"/>
          </a:xfrm>
          <a:prstGeom prst="rect">
            <a:avLst/>
          </a:prstGeom>
          <a:noFill/>
          <a:ln w="9525">
            <a:noFill/>
            <a:miter lim="800000"/>
            <a:headEnd/>
            <a:tailEnd/>
          </a:ln>
        </p:spPr>
        <p:txBody>
          <a:bodyPr>
            <a:spAutoFit/>
          </a:bodyPr>
          <a:lstStyle/>
          <a:p>
            <a:r>
              <a:rPr lang="en-US" sz="3200">
                <a:latin typeface="Arial Narrow" pitchFamily="34" charset="0"/>
              </a:rPr>
              <a:t>2. God has a plan for what to do</a:t>
            </a:r>
          </a:p>
        </p:txBody>
      </p:sp>
      <p:sp>
        <p:nvSpPr>
          <p:cNvPr id="5" name="TextBox 4"/>
          <p:cNvSpPr txBox="1">
            <a:spLocks noChangeArrowheads="1"/>
          </p:cNvSpPr>
          <p:nvPr/>
        </p:nvSpPr>
        <p:spPr bwMode="auto">
          <a:xfrm>
            <a:off x="1905000" y="3748088"/>
            <a:ext cx="7543800" cy="584200"/>
          </a:xfrm>
          <a:prstGeom prst="rect">
            <a:avLst/>
          </a:prstGeom>
          <a:noFill/>
          <a:ln w="9525">
            <a:noFill/>
            <a:miter lim="800000"/>
            <a:headEnd/>
            <a:tailEnd/>
          </a:ln>
        </p:spPr>
        <p:txBody>
          <a:bodyPr>
            <a:spAutoFit/>
          </a:bodyPr>
          <a:lstStyle/>
          <a:p>
            <a:r>
              <a:rPr lang="en-US" sz="3200">
                <a:latin typeface="Arial Narrow" pitchFamily="34" charset="0"/>
              </a:rPr>
              <a:t>3. Realize that Jesus never let you down</a:t>
            </a:r>
          </a:p>
        </p:txBody>
      </p:sp>
      <p:pic>
        <p:nvPicPr>
          <p:cNvPr id="22535" name="Picture 6" descr="crownthorns.gif"/>
          <p:cNvPicPr>
            <a:picLocks noChangeAspect="1"/>
          </p:cNvPicPr>
          <p:nvPr/>
        </p:nvPicPr>
        <p:blipFill>
          <a:blip r:embed="rId3" cstate="print"/>
          <a:srcRect/>
          <a:stretch>
            <a:fillRect/>
          </a:stretch>
        </p:blipFill>
        <p:spPr bwMode="auto">
          <a:xfrm>
            <a:off x="3429000" y="4495800"/>
            <a:ext cx="2152650" cy="198120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10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8" name="TextBox 1"/>
          <p:cNvSpPr txBox="1">
            <a:spLocks noChangeArrowheads="1"/>
          </p:cNvSpPr>
          <p:nvPr/>
        </p:nvSpPr>
        <p:spPr bwMode="auto">
          <a:xfrm>
            <a:off x="1447800" y="457200"/>
            <a:ext cx="59436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eehand471 BT" pitchFamily="66" charset="0"/>
              </a:rPr>
              <a:t>Never a time He talked out of turn</a:t>
            </a:r>
          </a:p>
        </p:txBody>
      </p:sp>
      <p:sp>
        <p:nvSpPr>
          <p:cNvPr id="19459" name="TextBox 2"/>
          <p:cNvSpPr txBox="1">
            <a:spLocks noChangeArrowheads="1"/>
          </p:cNvSpPr>
          <p:nvPr/>
        </p:nvSpPr>
        <p:spPr bwMode="auto">
          <a:xfrm>
            <a:off x="609600" y="1219200"/>
            <a:ext cx="60960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eehand471 BT" pitchFamily="66" charset="0"/>
              </a:rPr>
              <a:t>Never a time He gossiped </a:t>
            </a:r>
          </a:p>
        </p:txBody>
      </p:sp>
      <p:sp>
        <p:nvSpPr>
          <p:cNvPr id="19460" name="TextBox 3"/>
          <p:cNvSpPr txBox="1">
            <a:spLocks noChangeArrowheads="1"/>
          </p:cNvSpPr>
          <p:nvPr/>
        </p:nvSpPr>
        <p:spPr bwMode="auto">
          <a:xfrm>
            <a:off x="533400" y="3124200"/>
            <a:ext cx="60960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eehand471 BT" pitchFamily="66" charset="0"/>
              </a:rPr>
              <a:t>Never a time He gave up on you</a:t>
            </a:r>
          </a:p>
        </p:txBody>
      </p:sp>
      <p:sp>
        <p:nvSpPr>
          <p:cNvPr id="19461" name="TextBox 4"/>
          <p:cNvSpPr txBox="1">
            <a:spLocks noChangeArrowheads="1"/>
          </p:cNvSpPr>
          <p:nvPr/>
        </p:nvSpPr>
        <p:spPr bwMode="auto">
          <a:xfrm>
            <a:off x="1295400" y="2209800"/>
            <a:ext cx="6324600" cy="584200"/>
          </a:xfrm>
          <a:prstGeom prst="rect">
            <a:avLst/>
          </a:prstGeom>
          <a:noFill/>
          <a:ln w="9525">
            <a:noFill/>
            <a:miter lim="800000"/>
            <a:headEnd/>
            <a:tailEnd/>
          </a:ln>
        </p:spPr>
        <p:txBody>
          <a:bodyPr>
            <a:spAutoFit/>
          </a:bodyPr>
          <a:lstStyle/>
          <a:p>
            <a:pPr>
              <a:defRPr/>
            </a:pPr>
            <a:r>
              <a:rPr lang="en-US" sz="3200" dirty="0">
                <a:solidFill>
                  <a:schemeClr val="bg1"/>
                </a:solidFill>
                <a:effectLst>
                  <a:outerShdw blurRad="38100" dist="38100" dir="2700000" algn="tl">
                    <a:srgbClr val="000000">
                      <a:alpha val="43137"/>
                    </a:srgbClr>
                  </a:outerShdw>
                </a:effectLst>
                <a:latin typeface="Freehand471 BT" pitchFamily="66" charset="0"/>
              </a:rPr>
              <a:t>Never a time He wasn’t there for you</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box(in)">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 calcmode="lin" valueType="num">
                                      <p:cBhvr>
                                        <p:cTn id="17" dur="500" fill="hold"/>
                                        <p:tgtEl>
                                          <p:spTgt spid="19461"/>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9461"/>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9461"/>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p:cTn id="25" dur="500" fill="hold"/>
                                        <p:tgtEl>
                                          <p:spTgt spid="19460"/>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9460"/>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9460"/>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005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TextBox 1"/>
          <p:cNvSpPr txBox="1">
            <a:spLocks noChangeArrowheads="1"/>
          </p:cNvSpPr>
          <p:nvPr/>
        </p:nvSpPr>
        <p:spPr bwMode="auto">
          <a:xfrm>
            <a:off x="762000" y="228600"/>
            <a:ext cx="7315200" cy="1077913"/>
          </a:xfrm>
          <a:prstGeom prst="rect">
            <a:avLst/>
          </a:prstGeom>
          <a:solidFill>
            <a:srgbClr val="FFFFFF"/>
          </a:solidFill>
          <a:ln w="9525">
            <a:solidFill>
              <a:schemeClr val="tx1"/>
            </a:solidFill>
            <a:miter lim="800000"/>
            <a:headEnd/>
            <a:tailEnd/>
          </a:ln>
        </p:spPr>
        <p:txBody>
          <a:bodyPr>
            <a:spAutoFit/>
          </a:bodyPr>
          <a:lstStyle/>
          <a:p>
            <a:pPr algn="ct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What should you do when you have been hurt by another Christian?</a:t>
            </a:r>
          </a:p>
        </p:txBody>
      </p:sp>
      <p:sp>
        <p:nvSpPr>
          <p:cNvPr id="24580" name="TextBox 2"/>
          <p:cNvSpPr txBox="1">
            <a:spLocks noChangeArrowheads="1"/>
          </p:cNvSpPr>
          <p:nvPr/>
        </p:nvSpPr>
        <p:spPr bwMode="auto">
          <a:xfrm>
            <a:off x="685800" y="1687513"/>
            <a:ext cx="6096000" cy="584200"/>
          </a:xfrm>
          <a:prstGeom prst="rect">
            <a:avLst/>
          </a:prstGeom>
          <a:noFill/>
          <a:ln w="9525">
            <a:noFill/>
            <a:miter lim="800000"/>
            <a:headEnd/>
            <a:tailEnd/>
          </a:ln>
        </p:spPr>
        <p:txBody>
          <a:bodyPr>
            <a:spAutoFit/>
          </a:bodyPr>
          <a:lstStyle/>
          <a:p>
            <a:r>
              <a:rPr lang="en-US" sz="3200">
                <a:solidFill>
                  <a:srgbClr val="FFFF00"/>
                </a:solidFill>
                <a:latin typeface="Arial Narrow" pitchFamily="34" charset="0"/>
              </a:rPr>
              <a:t>1. Don’t be vindictive</a:t>
            </a:r>
          </a:p>
        </p:txBody>
      </p:sp>
      <p:sp>
        <p:nvSpPr>
          <p:cNvPr id="24581" name="TextBox 3"/>
          <p:cNvSpPr txBox="1">
            <a:spLocks noChangeArrowheads="1"/>
          </p:cNvSpPr>
          <p:nvPr/>
        </p:nvSpPr>
        <p:spPr bwMode="auto">
          <a:xfrm>
            <a:off x="685800" y="2449513"/>
            <a:ext cx="6019800" cy="584200"/>
          </a:xfrm>
          <a:prstGeom prst="rect">
            <a:avLst/>
          </a:prstGeom>
          <a:noFill/>
          <a:ln w="9525">
            <a:noFill/>
            <a:miter lim="800000"/>
            <a:headEnd/>
            <a:tailEnd/>
          </a:ln>
        </p:spPr>
        <p:txBody>
          <a:bodyPr>
            <a:spAutoFit/>
          </a:bodyPr>
          <a:lstStyle/>
          <a:p>
            <a:r>
              <a:rPr lang="en-US" sz="3200">
                <a:solidFill>
                  <a:srgbClr val="FFFF00"/>
                </a:solidFill>
                <a:latin typeface="Arial Narrow" pitchFamily="34" charset="0"/>
              </a:rPr>
              <a:t>2. God has a plan for what to do</a:t>
            </a:r>
          </a:p>
        </p:txBody>
      </p:sp>
      <p:sp>
        <p:nvSpPr>
          <p:cNvPr id="24582" name="TextBox 4"/>
          <p:cNvSpPr txBox="1">
            <a:spLocks noChangeArrowheads="1"/>
          </p:cNvSpPr>
          <p:nvPr/>
        </p:nvSpPr>
        <p:spPr bwMode="auto">
          <a:xfrm>
            <a:off x="685800" y="3200400"/>
            <a:ext cx="7543800" cy="584200"/>
          </a:xfrm>
          <a:prstGeom prst="rect">
            <a:avLst/>
          </a:prstGeom>
          <a:noFill/>
          <a:ln w="9525">
            <a:noFill/>
            <a:miter lim="800000"/>
            <a:headEnd/>
            <a:tailEnd/>
          </a:ln>
        </p:spPr>
        <p:txBody>
          <a:bodyPr>
            <a:spAutoFit/>
          </a:bodyPr>
          <a:lstStyle/>
          <a:p>
            <a:r>
              <a:rPr lang="en-US" sz="3200">
                <a:solidFill>
                  <a:srgbClr val="FFFF00"/>
                </a:solidFill>
                <a:latin typeface="Arial Narrow" pitchFamily="34" charset="0"/>
              </a:rPr>
              <a:t>3. Realize that Jesus never let you down</a:t>
            </a:r>
          </a:p>
        </p:txBody>
      </p:sp>
      <p:sp>
        <p:nvSpPr>
          <p:cNvPr id="6" name="TextBox 5"/>
          <p:cNvSpPr txBox="1">
            <a:spLocks noChangeArrowheads="1"/>
          </p:cNvSpPr>
          <p:nvPr/>
        </p:nvSpPr>
        <p:spPr bwMode="auto">
          <a:xfrm>
            <a:off x="685800" y="3987800"/>
            <a:ext cx="8534400" cy="584200"/>
          </a:xfrm>
          <a:prstGeom prst="rect">
            <a:avLst/>
          </a:prstGeom>
          <a:noFill/>
          <a:ln w="9525">
            <a:noFill/>
            <a:miter lim="800000"/>
            <a:headEnd/>
            <a:tailEnd/>
          </a:ln>
        </p:spPr>
        <p:txBody>
          <a:bodyPr>
            <a:spAutoFit/>
          </a:bodyPr>
          <a:lstStyle/>
          <a:p>
            <a:r>
              <a:rPr lang="en-US" sz="3200">
                <a:solidFill>
                  <a:srgbClr val="FFFF00"/>
                </a:solidFill>
                <a:latin typeface="Arial Narrow" pitchFamily="34" charset="0"/>
              </a:rPr>
              <a:t>4. Don’t use your hurt as an excuse to hurt others </a:t>
            </a:r>
          </a:p>
        </p:txBody>
      </p:sp>
      <p:pic>
        <p:nvPicPr>
          <p:cNvPr id="24584" name="Picture 8" descr="bandaid_heart_big"/>
          <p:cNvPicPr>
            <a:picLocks noChangeAspect="1" noChangeArrowheads="1"/>
          </p:cNvPicPr>
          <p:nvPr/>
        </p:nvPicPr>
        <p:blipFill>
          <a:blip r:embed="rId3" cstate="print"/>
          <a:srcRect/>
          <a:stretch>
            <a:fillRect/>
          </a:stretch>
        </p:blipFill>
        <p:spPr bwMode="auto">
          <a:xfrm>
            <a:off x="6553200" y="4572000"/>
            <a:ext cx="2133600" cy="21336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2"/>
          <p:cNvSpPr txBox="1">
            <a:spLocks noChangeArrowheads="1"/>
          </p:cNvSpPr>
          <p:nvPr/>
        </p:nvSpPr>
        <p:spPr bwMode="auto">
          <a:xfrm>
            <a:off x="457200" y="381000"/>
            <a:ext cx="8305800" cy="2062163"/>
          </a:xfrm>
          <a:prstGeom prst="rect">
            <a:avLst/>
          </a:prstGeom>
          <a:solidFill>
            <a:srgbClr val="00FFFF"/>
          </a:solidFill>
          <a:ln w="9525">
            <a:noFill/>
            <a:miter lim="800000"/>
            <a:headEnd/>
            <a:tailEnd/>
          </a:ln>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1 </a:t>
            </a:r>
            <a:r>
              <a:rPr lang="en-US" sz="3200" b="1" dirty="0" err="1">
                <a:effectLst>
                  <a:outerShdw blurRad="38100" dist="38100" dir="2700000" algn="tl">
                    <a:srgbClr val="000000">
                      <a:alpha val="43137"/>
                    </a:srgbClr>
                  </a:outerShdw>
                </a:effectLst>
                <a:latin typeface="Maiandra GD" pitchFamily="34" charset="0"/>
              </a:rPr>
              <a:t>Jn</a:t>
            </a:r>
            <a:r>
              <a:rPr lang="en-US" sz="3200" b="1" dirty="0">
                <a:effectLst>
                  <a:outerShdw blurRad="38100" dist="38100" dir="2700000" algn="tl">
                    <a:srgbClr val="000000">
                      <a:alpha val="43137"/>
                    </a:srgbClr>
                  </a:outerShdw>
                </a:effectLst>
                <a:latin typeface="Maiandra GD" pitchFamily="34" charset="0"/>
              </a:rPr>
              <a:t> 3:23 And this is His commandment, that we believe in the name of His Son Jesus Christ, and </a:t>
            </a:r>
            <a:r>
              <a:rPr lang="en-US" sz="3200" b="1" dirty="0">
                <a:solidFill>
                  <a:srgbClr val="FF0000"/>
                </a:solidFill>
                <a:effectLst>
                  <a:outerShdw blurRad="38100" dist="38100" dir="2700000" algn="tl">
                    <a:srgbClr val="000000">
                      <a:alpha val="43137"/>
                    </a:srgbClr>
                  </a:outerShdw>
                </a:effectLst>
                <a:latin typeface="Maiandra GD" pitchFamily="34" charset="0"/>
              </a:rPr>
              <a:t>love one another</a:t>
            </a:r>
            <a:r>
              <a:rPr lang="en-US" sz="3200" b="1" dirty="0">
                <a:effectLst>
                  <a:outerShdw blurRad="38100" dist="38100" dir="2700000" algn="tl">
                    <a:srgbClr val="000000">
                      <a:alpha val="43137"/>
                    </a:srgbClr>
                  </a:outerShdw>
                </a:effectLst>
                <a:latin typeface="Maiandra GD" pitchFamily="34" charset="0"/>
              </a:rPr>
              <a:t>, just as He commanded us.</a:t>
            </a:r>
          </a:p>
        </p:txBody>
      </p:sp>
      <p:pic>
        <p:nvPicPr>
          <p:cNvPr id="25603" name="Picture 3" descr="bible"/>
          <p:cNvPicPr>
            <a:picLocks noChangeAspect="1" noChangeArrowheads="1"/>
          </p:cNvPicPr>
          <p:nvPr/>
        </p:nvPicPr>
        <p:blipFill>
          <a:blip r:embed="rId2" cstate="print"/>
          <a:srcRect/>
          <a:stretch>
            <a:fillRect/>
          </a:stretch>
        </p:blipFill>
        <p:spPr bwMode="auto">
          <a:xfrm>
            <a:off x="1681163" y="2438400"/>
            <a:ext cx="5634037" cy="4114800"/>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117_C_JuiceDrop"/>
          <p:cNvPicPr>
            <a:picLocks noChangeAspect="1" noChangeArrowheads="1"/>
          </p:cNvPicPr>
          <p:nvPr/>
        </p:nvPicPr>
        <p:blipFill>
          <a:blip r:embed="rId2" cstate="print"/>
          <a:srcRect/>
          <a:stretch>
            <a:fillRect/>
          </a:stretch>
        </p:blipFill>
        <p:spPr bwMode="auto">
          <a:xfrm>
            <a:off x="-228600" y="0"/>
            <a:ext cx="9372600" cy="6858000"/>
          </a:xfrm>
          <a:prstGeom prst="rect">
            <a:avLst/>
          </a:prstGeom>
          <a:noFill/>
          <a:ln w="9525">
            <a:noFill/>
            <a:miter lim="800000"/>
            <a:headEnd/>
            <a:tailEnd/>
          </a:ln>
        </p:spPr>
      </p:pic>
      <p:sp>
        <p:nvSpPr>
          <p:cNvPr id="21507" name="TextBox 2"/>
          <p:cNvSpPr txBox="1">
            <a:spLocks noChangeArrowheads="1"/>
          </p:cNvSpPr>
          <p:nvPr/>
        </p:nvSpPr>
        <p:spPr bwMode="auto">
          <a:xfrm>
            <a:off x="2438400" y="304800"/>
            <a:ext cx="6400800" cy="3540125"/>
          </a:xfrm>
          <a:prstGeom prst="rect">
            <a:avLst/>
          </a:prstGeom>
          <a:solidFill>
            <a:srgbClr val="FFFFFF">
              <a:alpha val="50196"/>
            </a:srgbClr>
          </a:solidFill>
          <a:ln w="9525">
            <a:noFill/>
            <a:miter lim="800000"/>
            <a:headEnd/>
            <a:tailEnd/>
          </a:ln>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1 </a:t>
            </a:r>
            <a:r>
              <a:rPr lang="en-US" sz="3200" b="1" dirty="0" err="1">
                <a:effectLst>
                  <a:outerShdw blurRad="38100" dist="38100" dir="2700000" algn="tl">
                    <a:srgbClr val="000000">
                      <a:alpha val="43137"/>
                    </a:srgbClr>
                  </a:outerShdw>
                </a:effectLst>
                <a:latin typeface="Maiandra GD" pitchFamily="34" charset="0"/>
              </a:rPr>
              <a:t>Jn</a:t>
            </a:r>
            <a:r>
              <a:rPr lang="en-US" sz="3200" b="1" dirty="0">
                <a:effectLst>
                  <a:outerShdw blurRad="38100" dist="38100" dir="2700000" algn="tl">
                    <a:srgbClr val="000000">
                      <a:alpha val="43137"/>
                    </a:srgbClr>
                  </a:outerShdw>
                </a:effectLst>
                <a:latin typeface="Maiandra GD" pitchFamily="34" charset="0"/>
              </a:rPr>
              <a:t> 4:7-8 Beloved, let us </a:t>
            </a:r>
            <a:r>
              <a:rPr lang="en-US" sz="3200" b="1" dirty="0">
                <a:solidFill>
                  <a:srgbClr val="FF0000"/>
                </a:solidFill>
                <a:effectLst>
                  <a:outerShdw blurRad="38100" dist="38100" dir="2700000" algn="tl">
                    <a:srgbClr val="000000">
                      <a:alpha val="43137"/>
                    </a:srgbClr>
                  </a:outerShdw>
                </a:effectLst>
                <a:latin typeface="Maiandra GD" pitchFamily="34" charset="0"/>
              </a:rPr>
              <a:t>love one another</a:t>
            </a:r>
            <a:r>
              <a:rPr lang="en-US" sz="3200" b="1" dirty="0">
                <a:effectLst>
                  <a:outerShdw blurRad="38100" dist="38100" dir="2700000" algn="tl">
                    <a:srgbClr val="000000">
                      <a:alpha val="43137"/>
                    </a:srgbClr>
                  </a:outerShdw>
                </a:effectLst>
                <a:latin typeface="Maiandra GD" pitchFamily="34" charset="0"/>
              </a:rPr>
              <a:t>, for love is from God; and everyone who loves is born of God and knows God. The one who does not love does not know God, for God is love.</a:t>
            </a:r>
          </a:p>
        </p:txBody>
      </p:sp>
      <p:pic>
        <p:nvPicPr>
          <p:cNvPr id="26628" name="Picture 3" descr="Heart made from hands.jpg"/>
          <p:cNvPicPr>
            <a:picLocks noChangeAspect="1"/>
          </p:cNvPicPr>
          <p:nvPr/>
        </p:nvPicPr>
        <p:blipFill>
          <a:blip r:embed="rId3" cstate="print"/>
          <a:srcRect/>
          <a:stretch>
            <a:fillRect/>
          </a:stretch>
        </p:blipFill>
        <p:spPr bwMode="auto">
          <a:xfrm>
            <a:off x="4572000" y="3352800"/>
            <a:ext cx="2438400" cy="269557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097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TextBox 2"/>
          <p:cNvSpPr txBox="1">
            <a:spLocks noChangeArrowheads="1"/>
          </p:cNvSpPr>
          <p:nvPr/>
        </p:nvSpPr>
        <p:spPr bwMode="auto">
          <a:xfrm>
            <a:off x="304800" y="228600"/>
            <a:ext cx="8458200" cy="2554288"/>
          </a:xfrm>
          <a:prstGeom prst="rect">
            <a:avLst/>
          </a:prstGeom>
          <a:solidFill>
            <a:srgbClr val="00FFFF"/>
          </a:solidFill>
          <a:ln w="9525">
            <a:noFill/>
            <a:miter lim="800000"/>
            <a:headEnd/>
            <a:tailEnd/>
          </a:ln>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1 </a:t>
            </a:r>
            <a:r>
              <a:rPr lang="en-US" sz="3200" b="1" dirty="0" err="1">
                <a:effectLst>
                  <a:outerShdw blurRad="38100" dist="38100" dir="2700000" algn="tl">
                    <a:srgbClr val="000000">
                      <a:alpha val="43137"/>
                    </a:srgbClr>
                  </a:outerShdw>
                </a:effectLst>
                <a:latin typeface="Maiandra GD" pitchFamily="34" charset="0"/>
              </a:rPr>
              <a:t>Jn</a:t>
            </a:r>
            <a:r>
              <a:rPr lang="en-US" sz="3200" b="1" dirty="0">
                <a:effectLst>
                  <a:outerShdw blurRad="38100" dist="38100" dir="2700000" algn="tl">
                    <a:srgbClr val="000000">
                      <a:alpha val="43137"/>
                    </a:srgbClr>
                  </a:outerShdw>
                </a:effectLst>
                <a:latin typeface="Maiandra GD" pitchFamily="34" charset="0"/>
              </a:rPr>
              <a:t> 4:11-12 Beloved, if God so loved us, we also ought to </a:t>
            </a:r>
            <a:r>
              <a:rPr lang="en-US" sz="3200" b="1" dirty="0">
                <a:solidFill>
                  <a:srgbClr val="FF0000"/>
                </a:solidFill>
                <a:effectLst>
                  <a:outerShdw blurRad="38100" dist="38100" dir="2700000" algn="tl">
                    <a:srgbClr val="000000">
                      <a:alpha val="43137"/>
                    </a:srgbClr>
                  </a:outerShdw>
                </a:effectLst>
                <a:latin typeface="Maiandra GD" pitchFamily="34" charset="0"/>
              </a:rPr>
              <a:t>love</a:t>
            </a:r>
            <a:r>
              <a:rPr lang="en-US" sz="3200" b="1" dirty="0">
                <a:effectLst>
                  <a:outerShdw blurRad="38100" dist="38100" dir="2700000" algn="tl">
                    <a:srgbClr val="000000">
                      <a:alpha val="43137"/>
                    </a:srgbClr>
                  </a:outerShdw>
                </a:effectLst>
                <a:latin typeface="Maiandra GD" pitchFamily="34" charset="0"/>
              </a:rPr>
              <a:t> one another.  No one has beheld God at any time; if we love one another, God abides in us, and His love is perfected in us.</a:t>
            </a:r>
          </a:p>
        </p:txBody>
      </p:sp>
      <p:pic>
        <p:nvPicPr>
          <p:cNvPr id="27652" name="Picture 3" descr="heart 3.jpg"/>
          <p:cNvPicPr>
            <a:picLocks noChangeAspect="1"/>
          </p:cNvPicPr>
          <p:nvPr/>
        </p:nvPicPr>
        <p:blipFill>
          <a:blip r:embed="rId3" cstate="print"/>
          <a:srcRect/>
          <a:stretch>
            <a:fillRect/>
          </a:stretch>
        </p:blipFill>
        <p:spPr bwMode="auto">
          <a:xfrm>
            <a:off x="1143000" y="9829800"/>
            <a:ext cx="2384425" cy="2971800"/>
          </a:xfrm>
          <a:prstGeom prst="rect">
            <a:avLst/>
          </a:prstGeom>
          <a:noFill/>
          <a:ln w="9525">
            <a:noFill/>
            <a:miter lim="800000"/>
            <a:headEnd/>
            <a:tailEnd/>
          </a:ln>
        </p:spPr>
      </p:pic>
      <p:pic>
        <p:nvPicPr>
          <p:cNvPr id="27653" name="Picture 5" descr="heart 3.jpg"/>
          <p:cNvPicPr>
            <a:picLocks noChangeAspect="1"/>
          </p:cNvPicPr>
          <p:nvPr/>
        </p:nvPicPr>
        <p:blipFill>
          <a:blip r:embed="rId4" cstate="print"/>
          <a:srcRect/>
          <a:stretch>
            <a:fillRect/>
          </a:stretch>
        </p:blipFill>
        <p:spPr bwMode="auto">
          <a:xfrm>
            <a:off x="3048000" y="3048000"/>
            <a:ext cx="2813050" cy="3505200"/>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042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TextBox 2"/>
          <p:cNvSpPr txBox="1">
            <a:spLocks noChangeArrowheads="1"/>
          </p:cNvSpPr>
          <p:nvPr/>
        </p:nvSpPr>
        <p:spPr bwMode="auto">
          <a:xfrm>
            <a:off x="1600200" y="1114425"/>
            <a:ext cx="7162800" cy="4524375"/>
          </a:xfrm>
          <a:prstGeom prst="rect">
            <a:avLst/>
          </a:prstGeom>
          <a:noFill/>
          <a:ln w="9525">
            <a:noFill/>
            <a:miter lim="800000"/>
            <a:headEnd/>
            <a:tailEnd/>
          </a:ln>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1 </a:t>
            </a:r>
            <a:r>
              <a:rPr lang="en-US" sz="3200" b="1" dirty="0" err="1">
                <a:effectLst>
                  <a:outerShdw blurRad="38100" dist="38100" dir="2700000" algn="tl">
                    <a:srgbClr val="000000">
                      <a:alpha val="43137"/>
                    </a:srgbClr>
                  </a:outerShdw>
                </a:effectLst>
                <a:latin typeface="Maiandra GD" pitchFamily="34" charset="0"/>
              </a:rPr>
              <a:t>Jn</a:t>
            </a:r>
            <a:r>
              <a:rPr lang="en-US" sz="3200" b="1" dirty="0">
                <a:effectLst>
                  <a:outerShdw blurRad="38100" dist="38100" dir="2700000" algn="tl">
                    <a:srgbClr val="000000">
                      <a:alpha val="43137"/>
                    </a:srgbClr>
                  </a:outerShdw>
                </a:effectLst>
                <a:latin typeface="Maiandra GD" pitchFamily="34" charset="0"/>
              </a:rPr>
              <a:t> 4:20-21 If someone says, "I love God," and hates his brother, he is a liar; for the one who does not love his brother whom he has seen, cannot love God whom he has not seen.  And this commandment we have from Him, that the one who loves God </a:t>
            </a:r>
            <a:r>
              <a:rPr lang="en-US" sz="3200" b="1" dirty="0">
                <a:solidFill>
                  <a:srgbClr val="FF0000"/>
                </a:solidFill>
                <a:effectLst>
                  <a:outerShdw blurRad="38100" dist="38100" dir="2700000" algn="tl">
                    <a:srgbClr val="000000">
                      <a:alpha val="43137"/>
                    </a:srgbClr>
                  </a:outerShdw>
                </a:effectLst>
                <a:latin typeface="Maiandra GD" pitchFamily="34" charset="0"/>
              </a:rPr>
              <a:t>should love his brother also.</a:t>
            </a:r>
          </a:p>
        </p:txBody>
      </p:sp>
    </p:spTree>
  </p:cSld>
  <p:clrMapOvr>
    <a:masterClrMapping/>
  </p:clrMapOvr>
  <p:transition spd="slow">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03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675" name="TextBox 1"/>
          <p:cNvSpPr txBox="1">
            <a:spLocks noChangeArrowheads="1"/>
          </p:cNvSpPr>
          <p:nvPr/>
        </p:nvSpPr>
        <p:spPr bwMode="auto">
          <a:xfrm>
            <a:off x="1371600" y="750888"/>
            <a:ext cx="6705600" cy="1077912"/>
          </a:xfrm>
          <a:prstGeom prst="rect">
            <a:avLst/>
          </a:prstGeom>
          <a:noFill/>
          <a:ln w="9525">
            <a:noFill/>
            <a:miter lim="800000"/>
            <a:headEnd/>
            <a:tailEnd/>
          </a:ln>
        </p:spPr>
        <p:txBody>
          <a:bodyPr>
            <a:spAutoFit/>
          </a:bodyPr>
          <a:lstStyle/>
          <a:p>
            <a:pPr algn="ctr">
              <a:defRPr/>
            </a:pPr>
            <a:r>
              <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What should you do when you have been hurt by another Christian?</a:t>
            </a:r>
          </a:p>
        </p:txBody>
      </p:sp>
      <p:sp>
        <p:nvSpPr>
          <p:cNvPr id="29700" name="TextBox 2"/>
          <p:cNvSpPr txBox="1">
            <a:spLocks noChangeArrowheads="1"/>
          </p:cNvSpPr>
          <p:nvPr/>
        </p:nvSpPr>
        <p:spPr bwMode="auto">
          <a:xfrm>
            <a:off x="1143000" y="1916113"/>
            <a:ext cx="6096000" cy="584200"/>
          </a:xfrm>
          <a:prstGeom prst="rect">
            <a:avLst/>
          </a:prstGeom>
          <a:noFill/>
          <a:ln w="9525">
            <a:noFill/>
            <a:miter lim="800000"/>
            <a:headEnd/>
            <a:tailEnd/>
          </a:ln>
        </p:spPr>
        <p:txBody>
          <a:bodyPr>
            <a:spAutoFit/>
          </a:bodyPr>
          <a:lstStyle/>
          <a:p>
            <a:r>
              <a:rPr lang="en-US" sz="3200">
                <a:solidFill>
                  <a:srgbClr val="FFFF00"/>
                </a:solidFill>
                <a:latin typeface="Arial Narrow" pitchFamily="34" charset="0"/>
              </a:rPr>
              <a:t>1. Don’t be vindictive</a:t>
            </a:r>
          </a:p>
        </p:txBody>
      </p:sp>
      <p:sp>
        <p:nvSpPr>
          <p:cNvPr id="29701" name="TextBox 3"/>
          <p:cNvSpPr txBox="1">
            <a:spLocks noChangeArrowheads="1"/>
          </p:cNvSpPr>
          <p:nvPr/>
        </p:nvSpPr>
        <p:spPr bwMode="auto">
          <a:xfrm>
            <a:off x="1143000" y="2678113"/>
            <a:ext cx="6019800" cy="584200"/>
          </a:xfrm>
          <a:prstGeom prst="rect">
            <a:avLst/>
          </a:prstGeom>
          <a:noFill/>
          <a:ln w="9525">
            <a:noFill/>
            <a:miter lim="800000"/>
            <a:headEnd/>
            <a:tailEnd/>
          </a:ln>
        </p:spPr>
        <p:txBody>
          <a:bodyPr>
            <a:spAutoFit/>
          </a:bodyPr>
          <a:lstStyle/>
          <a:p>
            <a:r>
              <a:rPr lang="en-US" sz="3200">
                <a:solidFill>
                  <a:srgbClr val="FFFF00"/>
                </a:solidFill>
                <a:latin typeface="Arial Narrow" pitchFamily="34" charset="0"/>
              </a:rPr>
              <a:t>2. God has a plan for what to do</a:t>
            </a:r>
          </a:p>
        </p:txBody>
      </p:sp>
      <p:sp>
        <p:nvSpPr>
          <p:cNvPr id="29702" name="TextBox 4"/>
          <p:cNvSpPr txBox="1">
            <a:spLocks noChangeArrowheads="1"/>
          </p:cNvSpPr>
          <p:nvPr/>
        </p:nvSpPr>
        <p:spPr bwMode="auto">
          <a:xfrm>
            <a:off x="1143000" y="3429000"/>
            <a:ext cx="7543800" cy="584200"/>
          </a:xfrm>
          <a:prstGeom prst="rect">
            <a:avLst/>
          </a:prstGeom>
          <a:noFill/>
          <a:ln w="9525">
            <a:noFill/>
            <a:miter lim="800000"/>
            <a:headEnd/>
            <a:tailEnd/>
          </a:ln>
        </p:spPr>
        <p:txBody>
          <a:bodyPr>
            <a:spAutoFit/>
          </a:bodyPr>
          <a:lstStyle/>
          <a:p>
            <a:r>
              <a:rPr lang="en-US" sz="3200">
                <a:solidFill>
                  <a:srgbClr val="FFFF00"/>
                </a:solidFill>
                <a:latin typeface="Arial Narrow" pitchFamily="34" charset="0"/>
              </a:rPr>
              <a:t>3. Realize that Jesus never let you down</a:t>
            </a:r>
          </a:p>
        </p:txBody>
      </p:sp>
      <p:sp>
        <p:nvSpPr>
          <p:cNvPr id="29703" name="TextBox 5"/>
          <p:cNvSpPr txBox="1">
            <a:spLocks noChangeArrowheads="1"/>
          </p:cNvSpPr>
          <p:nvPr/>
        </p:nvSpPr>
        <p:spPr bwMode="auto">
          <a:xfrm>
            <a:off x="1066800" y="4216400"/>
            <a:ext cx="8534400" cy="584200"/>
          </a:xfrm>
          <a:prstGeom prst="rect">
            <a:avLst/>
          </a:prstGeom>
          <a:noFill/>
          <a:ln w="9525">
            <a:noFill/>
            <a:miter lim="800000"/>
            <a:headEnd/>
            <a:tailEnd/>
          </a:ln>
        </p:spPr>
        <p:txBody>
          <a:bodyPr>
            <a:spAutoFit/>
          </a:bodyPr>
          <a:lstStyle/>
          <a:p>
            <a:r>
              <a:rPr lang="en-US" sz="3200">
                <a:solidFill>
                  <a:srgbClr val="FFFF00"/>
                </a:solidFill>
                <a:latin typeface="Arial Narrow" pitchFamily="34" charset="0"/>
              </a:rPr>
              <a:t>4. Don’t use your hurt as an excuse to hurt others </a:t>
            </a:r>
          </a:p>
        </p:txBody>
      </p:sp>
      <p:sp>
        <p:nvSpPr>
          <p:cNvPr id="7" name="TextBox 6"/>
          <p:cNvSpPr txBox="1">
            <a:spLocks noChangeArrowheads="1"/>
          </p:cNvSpPr>
          <p:nvPr/>
        </p:nvSpPr>
        <p:spPr bwMode="auto">
          <a:xfrm>
            <a:off x="1143000" y="4978400"/>
            <a:ext cx="7696200" cy="584200"/>
          </a:xfrm>
          <a:prstGeom prst="rect">
            <a:avLst/>
          </a:prstGeom>
          <a:noFill/>
          <a:ln w="9525">
            <a:noFill/>
            <a:miter lim="800000"/>
            <a:headEnd/>
            <a:tailEnd/>
          </a:ln>
        </p:spPr>
        <p:txBody>
          <a:bodyPr>
            <a:spAutoFit/>
          </a:bodyPr>
          <a:lstStyle/>
          <a:p>
            <a:r>
              <a:rPr lang="en-US" sz="3200">
                <a:solidFill>
                  <a:srgbClr val="FFFF00"/>
                </a:solidFill>
                <a:latin typeface="Arial Narrow" pitchFamily="34" charset="0"/>
              </a:rPr>
              <a:t>5. Don’t judge everyone by the behavior of a few</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44_A_JuiceDro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Box 2"/>
          <p:cNvSpPr txBox="1">
            <a:spLocks noChangeArrowheads="1"/>
          </p:cNvSpPr>
          <p:nvPr/>
        </p:nvSpPr>
        <p:spPr bwMode="auto">
          <a:xfrm>
            <a:off x="381000" y="990600"/>
            <a:ext cx="6400800" cy="1570038"/>
          </a:xfrm>
          <a:prstGeom prst="rect">
            <a:avLst/>
          </a:prstGeom>
          <a:noFill/>
          <a:ln w="9525">
            <a:noFill/>
            <a:miter lim="800000"/>
            <a:headEnd/>
            <a:tailEnd/>
          </a:ln>
        </p:spPr>
        <p:txBody>
          <a:bodyPr>
            <a:spAutoFit/>
          </a:bodyPr>
          <a:lstStyle/>
          <a:p>
            <a:pPr>
              <a:defRPr/>
            </a:pPr>
            <a:r>
              <a:rPr lang="en-US" sz="3200" b="1" dirty="0">
                <a:solidFill>
                  <a:schemeClr val="bg1"/>
                </a:solidFill>
                <a:effectLst>
                  <a:outerShdw blurRad="38100" dist="38100" dir="2700000" algn="tl">
                    <a:srgbClr val="000000">
                      <a:alpha val="43137"/>
                    </a:srgbClr>
                  </a:outerShdw>
                </a:effectLst>
                <a:latin typeface="Maiandra GD" pitchFamily="34" charset="0"/>
              </a:rPr>
              <a:t>2 Tim 4:11 Pick up Mark and bring him with you, for he is useful to me for service.</a:t>
            </a:r>
          </a:p>
        </p:txBody>
      </p:sp>
      <p:pic>
        <p:nvPicPr>
          <p:cNvPr id="30724" name="Picture 3" descr="Heart.jpg"/>
          <p:cNvPicPr>
            <a:picLocks noChangeAspect="1"/>
          </p:cNvPicPr>
          <p:nvPr/>
        </p:nvPicPr>
        <p:blipFill>
          <a:blip r:embed="rId3" cstate="print"/>
          <a:srcRect/>
          <a:stretch>
            <a:fillRect/>
          </a:stretch>
        </p:blipFill>
        <p:spPr bwMode="auto">
          <a:xfrm>
            <a:off x="5943600" y="2971800"/>
            <a:ext cx="2414588" cy="26003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16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2" name="TextBox 1"/>
          <p:cNvSpPr txBox="1">
            <a:spLocks noChangeArrowheads="1"/>
          </p:cNvSpPr>
          <p:nvPr/>
        </p:nvSpPr>
        <p:spPr bwMode="auto">
          <a:xfrm>
            <a:off x="3581400" y="1295400"/>
            <a:ext cx="6629400" cy="584200"/>
          </a:xfrm>
          <a:prstGeom prst="rect">
            <a:avLst/>
          </a:prstGeom>
          <a:noFill/>
          <a:ln w="9525">
            <a:noFill/>
            <a:miter lim="800000"/>
            <a:headEnd/>
            <a:tailEnd/>
          </a:ln>
        </p:spPr>
        <p:txBody>
          <a:bodyPr>
            <a:spAutoFit/>
          </a:bodyPr>
          <a:lstStyle/>
          <a:p>
            <a:pPr>
              <a:buFont typeface="Arial" pitchFamily="34" charset="0"/>
              <a:buChar char="•"/>
              <a:defRPr/>
            </a:pPr>
            <a:r>
              <a:rPr lang="en-US" sz="3200" b="1" dirty="0">
                <a:effectLst>
                  <a:outerShdw blurRad="38100" dist="38100" dir="2700000" algn="tl">
                    <a:srgbClr val="000000">
                      <a:alpha val="43137"/>
                    </a:srgbClr>
                  </a:outerShdw>
                </a:effectLst>
                <a:latin typeface="Maiandra GD" pitchFamily="34" charset="0"/>
              </a:rPr>
              <a:t> Rev 7:9-17</a:t>
            </a:r>
          </a:p>
        </p:txBody>
      </p:sp>
    </p:spTree>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curtai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TextBox 1"/>
          <p:cNvSpPr txBox="1">
            <a:spLocks noChangeArrowheads="1"/>
          </p:cNvSpPr>
          <p:nvPr/>
        </p:nvSpPr>
        <p:spPr bwMode="auto">
          <a:xfrm>
            <a:off x="1219200" y="457200"/>
            <a:ext cx="6705600" cy="584200"/>
          </a:xfrm>
          <a:prstGeom prst="rect">
            <a:avLst/>
          </a:prstGeom>
          <a:solidFill>
            <a:srgbClr val="FFFF00"/>
          </a:solidFill>
          <a:ln w="9525">
            <a:solidFill>
              <a:schemeClr val="tx1"/>
            </a:solidFill>
            <a:miter lim="800000"/>
            <a:headEnd/>
            <a:tailEnd/>
          </a:ln>
        </p:spPr>
        <p:txBody>
          <a:bodyPr>
            <a:spAutoFit/>
          </a:bodyPr>
          <a:lstStyle/>
          <a:p>
            <a:pPr algn="ctr"/>
            <a:r>
              <a:rPr lang="en-US" sz="3200">
                <a:latin typeface="Tahoma" pitchFamily="34" charset="0"/>
                <a:cs typeface="Tahoma" pitchFamily="34" charset="0"/>
              </a:rPr>
              <a:t>2 Timothy 4: A Chapter of Contrasts</a:t>
            </a:r>
          </a:p>
        </p:txBody>
      </p:sp>
      <p:sp>
        <p:nvSpPr>
          <p:cNvPr id="2" name="TextBox 2"/>
          <p:cNvSpPr txBox="1">
            <a:spLocks noChangeArrowheads="1"/>
          </p:cNvSpPr>
          <p:nvPr/>
        </p:nvSpPr>
        <p:spPr bwMode="auto">
          <a:xfrm>
            <a:off x="609600" y="1219200"/>
            <a:ext cx="6248400" cy="584200"/>
          </a:xfrm>
          <a:prstGeom prst="rect">
            <a:avLst/>
          </a:prstGeom>
          <a:noFill/>
          <a:ln w="9525">
            <a:noFill/>
            <a:miter lim="800000"/>
            <a:headEnd/>
            <a:tailEnd/>
          </a:ln>
        </p:spPr>
        <p:txBody>
          <a:bodyPr>
            <a:spAutoFit/>
          </a:bodyPr>
          <a:lstStyle/>
          <a:p>
            <a:pPr>
              <a:buFont typeface="Arial" charset="0"/>
              <a:buChar char="•"/>
            </a:pPr>
            <a:r>
              <a:rPr lang="en-US" sz="3200">
                <a:latin typeface="Tahoma" pitchFamily="34" charset="0"/>
                <a:cs typeface="Tahoma" pitchFamily="34" charset="0"/>
              </a:rPr>
              <a:t> Wonderful Principles</a:t>
            </a:r>
          </a:p>
        </p:txBody>
      </p:sp>
      <p:sp>
        <p:nvSpPr>
          <p:cNvPr id="4" name="TextBox 3"/>
          <p:cNvSpPr txBox="1"/>
          <p:nvPr/>
        </p:nvSpPr>
        <p:spPr>
          <a:xfrm>
            <a:off x="1600200" y="1905000"/>
            <a:ext cx="7086600" cy="2062163"/>
          </a:xfrm>
          <a:prstGeom prst="rect">
            <a:avLst/>
          </a:prstGeom>
          <a:noFill/>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preach the word; be ready in season and out of season; reprove, rebuke, exhort, with great patience and instruction. (4:2)</a:t>
            </a:r>
          </a:p>
        </p:txBody>
      </p:sp>
      <p:pic>
        <p:nvPicPr>
          <p:cNvPr id="6150" name="Picture 5" descr="515115_stockin_around_rose.jpg"/>
          <p:cNvPicPr>
            <a:picLocks noChangeAspect="1"/>
          </p:cNvPicPr>
          <p:nvPr/>
        </p:nvPicPr>
        <p:blipFill>
          <a:blip r:embed="rId3" cstate="print"/>
          <a:srcRect/>
          <a:stretch>
            <a:fillRect/>
          </a:stretch>
        </p:blipFill>
        <p:spPr bwMode="auto">
          <a:xfrm>
            <a:off x="3048000" y="4267200"/>
            <a:ext cx="2857500" cy="21336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D:\Multimedia\A_Original\126_A_Ph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685800" y="76200"/>
            <a:ext cx="8001000" cy="1323975"/>
          </a:xfrm>
          <a:prstGeom prst="rect">
            <a:avLst/>
          </a:prstGeom>
          <a:solidFill>
            <a:srgbClr val="FFFF00"/>
          </a:solidFill>
        </p:spPr>
        <p:txBody>
          <a:bodyPr>
            <a:spAutoFit/>
          </a:bodyPr>
          <a:lstStyle/>
          <a:p>
            <a:pPr algn="ctr">
              <a:defRPr/>
            </a:pPr>
            <a:r>
              <a:rPr lang="en-US" sz="4000" dirty="0">
                <a:effectLst>
                  <a:outerShdw blurRad="38100" dist="38100" dir="2700000" algn="tl">
                    <a:srgbClr val="000000">
                      <a:alpha val="43137"/>
                    </a:srgbClr>
                  </a:outerShdw>
                </a:effectLst>
                <a:latin typeface="Tahoma" pitchFamily="34" charset="0"/>
                <a:ea typeface="Tahoma" pitchFamily="34" charset="0"/>
                <a:cs typeface="Tahoma" pitchFamily="34" charset="0"/>
              </a:rPr>
              <a:t>When we all get to Heaven…What a day of rejoicing that will be</a:t>
            </a: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blue lin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TextBox 1"/>
          <p:cNvSpPr txBox="1">
            <a:spLocks noChangeArrowheads="1"/>
          </p:cNvSpPr>
          <p:nvPr/>
        </p:nvSpPr>
        <p:spPr bwMode="auto">
          <a:xfrm>
            <a:off x="1219200" y="457200"/>
            <a:ext cx="6705600" cy="584200"/>
          </a:xfrm>
          <a:prstGeom prst="rect">
            <a:avLst/>
          </a:prstGeom>
          <a:solidFill>
            <a:srgbClr val="FFFF00"/>
          </a:solidFill>
          <a:ln w="9525">
            <a:solidFill>
              <a:schemeClr val="tx1"/>
            </a:solidFill>
            <a:miter lim="800000"/>
            <a:headEnd/>
            <a:tailEnd/>
          </a:ln>
        </p:spPr>
        <p:txBody>
          <a:bodyPr>
            <a:spAutoFit/>
          </a:bodyPr>
          <a:lstStyle/>
          <a:p>
            <a:pPr algn="ctr"/>
            <a:r>
              <a:rPr lang="en-US" sz="3200">
                <a:latin typeface="Tahoma" pitchFamily="34" charset="0"/>
                <a:cs typeface="Tahoma" pitchFamily="34" charset="0"/>
              </a:rPr>
              <a:t>2 Timothy 4: A Chapter of Contrasts</a:t>
            </a:r>
          </a:p>
        </p:txBody>
      </p:sp>
      <p:sp>
        <p:nvSpPr>
          <p:cNvPr id="2" name="TextBox 2"/>
          <p:cNvSpPr txBox="1">
            <a:spLocks noChangeArrowheads="1"/>
          </p:cNvSpPr>
          <p:nvPr/>
        </p:nvSpPr>
        <p:spPr bwMode="auto">
          <a:xfrm>
            <a:off x="304800" y="1371600"/>
            <a:ext cx="5715000" cy="584200"/>
          </a:xfrm>
          <a:prstGeom prst="rect">
            <a:avLst/>
          </a:prstGeom>
          <a:noFill/>
          <a:ln w="9525">
            <a:noFill/>
            <a:miter lim="800000"/>
            <a:headEnd/>
            <a:tailEnd/>
          </a:ln>
        </p:spPr>
        <p:txBody>
          <a:bodyPr>
            <a:spAutoFit/>
          </a:bodyPr>
          <a:lstStyle/>
          <a:p>
            <a:pPr>
              <a:buFont typeface="Arial" charset="0"/>
              <a:buChar char="•"/>
            </a:pPr>
            <a:r>
              <a:rPr lang="en-US" sz="3200">
                <a:solidFill>
                  <a:schemeClr val="bg1"/>
                </a:solidFill>
                <a:latin typeface="Tahoma" pitchFamily="34" charset="0"/>
                <a:cs typeface="Tahoma" pitchFamily="34" charset="0"/>
              </a:rPr>
              <a:t> Sterling Examples</a:t>
            </a:r>
          </a:p>
        </p:txBody>
      </p:sp>
      <p:sp>
        <p:nvSpPr>
          <p:cNvPr id="4" name="TextBox 3"/>
          <p:cNvSpPr txBox="1"/>
          <p:nvPr/>
        </p:nvSpPr>
        <p:spPr>
          <a:xfrm>
            <a:off x="2286000" y="2209800"/>
            <a:ext cx="6248400" cy="1570038"/>
          </a:xfrm>
          <a:prstGeom prst="rect">
            <a:avLst/>
          </a:prstGeom>
          <a:noFill/>
        </p:spPr>
        <p:txBody>
          <a:bodyPr>
            <a:spAutoFit/>
          </a:bodyPr>
          <a:lstStyle/>
          <a:p>
            <a:pPr>
              <a:defRPr/>
            </a:pPr>
            <a:r>
              <a:rPr lang="en-US" sz="3200" b="1" dirty="0">
                <a:solidFill>
                  <a:srgbClr val="00B0F0"/>
                </a:solidFill>
                <a:effectLst>
                  <a:outerShdw blurRad="38100" dist="38100" dir="2700000" algn="tl">
                    <a:srgbClr val="000000">
                      <a:alpha val="43137"/>
                    </a:srgbClr>
                  </a:outerShdw>
                </a:effectLst>
                <a:latin typeface="Maiandra GD" pitchFamily="34" charset="0"/>
              </a:rPr>
              <a:t>I have fought the good fight, I have finished the course, I have kept the faith (4:7)</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48_A_JuiceDro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extBox 1"/>
          <p:cNvSpPr txBox="1">
            <a:spLocks noChangeArrowheads="1"/>
          </p:cNvSpPr>
          <p:nvPr/>
        </p:nvSpPr>
        <p:spPr bwMode="auto">
          <a:xfrm>
            <a:off x="1219200" y="457200"/>
            <a:ext cx="6705600" cy="584200"/>
          </a:xfrm>
          <a:prstGeom prst="rect">
            <a:avLst/>
          </a:prstGeom>
          <a:solidFill>
            <a:srgbClr val="FFFF00"/>
          </a:solidFill>
          <a:ln w="9525">
            <a:solidFill>
              <a:schemeClr val="tx1"/>
            </a:solidFill>
            <a:miter lim="800000"/>
            <a:headEnd/>
            <a:tailEnd/>
          </a:ln>
        </p:spPr>
        <p:txBody>
          <a:bodyPr>
            <a:spAutoFit/>
          </a:bodyPr>
          <a:lstStyle/>
          <a:p>
            <a:pPr algn="ctr"/>
            <a:r>
              <a:rPr lang="en-US" sz="3200">
                <a:latin typeface="Tahoma" pitchFamily="34" charset="0"/>
                <a:cs typeface="Tahoma" pitchFamily="34" charset="0"/>
              </a:rPr>
              <a:t>2 Timothy 4: A Chapter of Contrasts</a:t>
            </a:r>
          </a:p>
        </p:txBody>
      </p:sp>
      <p:sp>
        <p:nvSpPr>
          <p:cNvPr id="2" name="TextBox 2"/>
          <p:cNvSpPr txBox="1">
            <a:spLocks noChangeArrowheads="1"/>
          </p:cNvSpPr>
          <p:nvPr/>
        </p:nvSpPr>
        <p:spPr bwMode="auto">
          <a:xfrm>
            <a:off x="609600" y="1371600"/>
            <a:ext cx="5181600" cy="584200"/>
          </a:xfrm>
          <a:prstGeom prst="rect">
            <a:avLst/>
          </a:prstGeom>
          <a:noFill/>
          <a:ln w="9525">
            <a:noFill/>
            <a:miter lim="800000"/>
            <a:headEnd/>
            <a:tailEnd/>
          </a:ln>
        </p:spPr>
        <p:txBody>
          <a:bodyPr>
            <a:spAutoFit/>
          </a:bodyPr>
          <a:lstStyle/>
          <a:p>
            <a:pPr>
              <a:buFont typeface="Arial" charset="0"/>
              <a:buChar char="•"/>
            </a:pPr>
            <a:r>
              <a:rPr lang="en-US" sz="3200">
                <a:solidFill>
                  <a:schemeClr val="bg1"/>
                </a:solidFill>
                <a:latin typeface="Tahoma" pitchFamily="34" charset="0"/>
                <a:cs typeface="Tahoma" pitchFamily="34" charset="0"/>
              </a:rPr>
              <a:t> Great Disappointments</a:t>
            </a:r>
          </a:p>
        </p:txBody>
      </p:sp>
      <p:sp>
        <p:nvSpPr>
          <p:cNvPr id="4" name="TextBox 3"/>
          <p:cNvSpPr txBox="1"/>
          <p:nvPr/>
        </p:nvSpPr>
        <p:spPr>
          <a:xfrm>
            <a:off x="1828800" y="2057400"/>
            <a:ext cx="6324600" cy="1570038"/>
          </a:xfrm>
          <a:prstGeom prst="rect">
            <a:avLst/>
          </a:prstGeom>
          <a:solidFill>
            <a:srgbClr val="00FFFF"/>
          </a:solidFill>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and will turn away their ears from the truth, and will turn aside to myth (4:4)</a:t>
            </a:r>
          </a:p>
        </p:txBody>
      </p:sp>
      <p:pic>
        <p:nvPicPr>
          <p:cNvPr id="8198" name="Picture 5" descr="442652_distraught.jpg"/>
          <p:cNvPicPr>
            <a:picLocks noChangeAspect="1"/>
          </p:cNvPicPr>
          <p:nvPr/>
        </p:nvPicPr>
        <p:blipFill>
          <a:blip r:embed="rId3" cstate="print"/>
          <a:srcRect/>
          <a:stretch>
            <a:fillRect/>
          </a:stretch>
        </p:blipFill>
        <p:spPr bwMode="auto">
          <a:xfrm>
            <a:off x="304800" y="3810000"/>
            <a:ext cx="2752725" cy="2857500"/>
          </a:xfrm>
          <a:prstGeom prst="rect">
            <a:avLst/>
          </a:prstGeom>
          <a:noFill/>
          <a:ln w="9525">
            <a:noFill/>
            <a:miter lim="800000"/>
            <a:headEnd/>
            <a:tailEnd/>
          </a:ln>
        </p:spPr>
      </p:pic>
      <p:pic>
        <p:nvPicPr>
          <p:cNvPr id="8199" name="Picture 6" descr="442652_distraught.jpg"/>
          <p:cNvPicPr>
            <a:picLocks noChangeAspect="1"/>
          </p:cNvPicPr>
          <p:nvPr/>
        </p:nvPicPr>
        <p:blipFill>
          <a:blip r:embed="rId3" cstate="print"/>
          <a:srcRect/>
          <a:stretch>
            <a:fillRect/>
          </a:stretch>
        </p:blipFill>
        <p:spPr bwMode="auto">
          <a:xfrm>
            <a:off x="3267075" y="3810000"/>
            <a:ext cx="2752725" cy="2857500"/>
          </a:xfrm>
          <a:prstGeom prst="rect">
            <a:avLst/>
          </a:prstGeom>
          <a:noFill/>
          <a:ln w="9525">
            <a:noFill/>
            <a:miter lim="800000"/>
            <a:headEnd/>
            <a:tailEnd/>
          </a:ln>
        </p:spPr>
      </p:pic>
      <p:pic>
        <p:nvPicPr>
          <p:cNvPr id="8200" name="Picture 9" descr="442652_distraught.jpg"/>
          <p:cNvPicPr>
            <a:picLocks noChangeAspect="1"/>
          </p:cNvPicPr>
          <p:nvPr/>
        </p:nvPicPr>
        <p:blipFill>
          <a:blip r:embed="rId3" cstate="print"/>
          <a:srcRect/>
          <a:stretch>
            <a:fillRect/>
          </a:stretch>
        </p:blipFill>
        <p:spPr bwMode="auto">
          <a:xfrm>
            <a:off x="6162675" y="3810000"/>
            <a:ext cx="2752725" cy="2857500"/>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201_A_JuiceDrop.jpg"/>
          <p:cNvPicPr>
            <a:picLocks noChangeAspect="1"/>
          </p:cNvPicPr>
          <p:nvPr/>
        </p:nvPicPr>
        <p:blipFill>
          <a:blip r:embed="rId2" cstate="print"/>
          <a:srcRect/>
          <a:stretch>
            <a:fillRect/>
          </a:stretch>
        </p:blipFill>
        <p:spPr bwMode="auto">
          <a:xfrm>
            <a:off x="0" y="0"/>
            <a:ext cx="9347200" cy="7010400"/>
          </a:xfrm>
          <a:prstGeom prst="rect">
            <a:avLst/>
          </a:prstGeom>
          <a:noFill/>
          <a:ln w="9525">
            <a:noFill/>
            <a:miter lim="800000"/>
            <a:headEnd/>
            <a:tailEnd/>
          </a:ln>
        </p:spPr>
      </p:pic>
      <p:sp>
        <p:nvSpPr>
          <p:cNvPr id="9219" name="TextBox 1"/>
          <p:cNvSpPr txBox="1">
            <a:spLocks noChangeArrowheads="1"/>
          </p:cNvSpPr>
          <p:nvPr/>
        </p:nvSpPr>
        <p:spPr bwMode="auto">
          <a:xfrm>
            <a:off x="1219200" y="990600"/>
            <a:ext cx="6705600" cy="584200"/>
          </a:xfrm>
          <a:prstGeom prst="rect">
            <a:avLst/>
          </a:prstGeom>
          <a:solidFill>
            <a:srgbClr val="FFFF00"/>
          </a:solidFill>
          <a:ln w="9525">
            <a:solidFill>
              <a:schemeClr val="tx1"/>
            </a:solidFill>
            <a:miter lim="800000"/>
            <a:headEnd/>
            <a:tailEnd/>
          </a:ln>
        </p:spPr>
        <p:txBody>
          <a:bodyPr>
            <a:spAutoFit/>
          </a:bodyPr>
          <a:lstStyle/>
          <a:p>
            <a:pPr algn="ctr"/>
            <a:r>
              <a:rPr lang="en-US" sz="3200">
                <a:latin typeface="Tahoma" pitchFamily="34" charset="0"/>
                <a:cs typeface="Tahoma" pitchFamily="34" charset="0"/>
              </a:rPr>
              <a:t>2 Timothy 4: A Chapter of Contrasts</a:t>
            </a:r>
          </a:p>
        </p:txBody>
      </p:sp>
      <p:sp>
        <p:nvSpPr>
          <p:cNvPr id="9220" name="TextBox 2"/>
          <p:cNvSpPr txBox="1">
            <a:spLocks noChangeArrowheads="1"/>
          </p:cNvSpPr>
          <p:nvPr/>
        </p:nvSpPr>
        <p:spPr bwMode="auto">
          <a:xfrm>
            <a:off x="1066800" y="1905000"/>
            <a:ext cx="5181600" cy="584200"/>
          </a:xfrm>
          <a:prstGeom prst="rect">
            <a:avLst/>
          </a:prstGeom>
          <a:noFill/>
          <a:ln w="9525">
            <a:noFill/>
            <a:miter lim="800000"/>
            <a:headEnd/>
            <a:tailEnd/>
          </a:ln>
        </p:spPr>
        <p:txBody>
          <a:bodyPr>
            <a:spAutoFit/>
          </a:bodyPr>
          <a:lstStyle/>
          <a:p>
            <a:pPr>
              <a:buFont typeface="Arial" charset="0"/>
              <a:buChar char="•"/>
            </a:pPr>
            <a:r>
              <a:rPr lang="en-US" sz="3200">
                <a:solidFill>
                  <a:schemeClr val="bg1"/>
                </a:solidFill>
                <a:latin typeface="Tahoma" pitchFamily="34" charset="0"/>
                <a:cs typeface="Tahoma" pitchFamily="34" charset="0"/>
              </a:rPr>
              <a:t> Great Disappointments</a:t>
            </a:r>
          </a:p>
        </p:txBody>
      </p:sp>
      <p:sp>
        <p:nvSpPr>
          <p:cNvPr id="4" name="TextBox 3"/>
          <p:cNvSpPr txBox="1"/>
          <p:nvPr/>
        </p:nvSpPr>
        <p:spPr>
          <a:xfrm>
            <a:off x="3048000" y="2895600"/>
            <a:ext cx="4876800" cy="2062163"/>
          </a:xfrm>
          <a:prstGeom prst="rect">
            <a:avLst/>
          </a:prstGeom>
          <a:solidFill>
            <a:srgbClr val="00FFFF"/>
          </a:solidFill>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for Demas, having loved this present world, has deserted me (4:10)</a:t>
            </a:r>
          </a:p>
        </p:txBody>
      </p:sp>
      <p:pic>
        <p:nvPicPr>
          <p:cNvPr id="9222" name="Picture 5" descr="guilt.jpg"/>
          <p:cNvPicPr>
            <a:picLocks noChangeAspect="1"/>
          </p:cNvPicPr>
          <p:nvPr/>
        </p:nvPicPr>
        <p:blipFill>
          <a:blip r:embed="rId3" cstate="print"/>
          <a:srcRect/>
          <a:stretch>
            <a:fillRect/>
          </a:stretch>
        </p:blipFill>
        <p:spPr bwMode="auto">
          <a:xfrm>
            <a:off x="228600" y="2438400"/>
            <a:ext cx="2540000" cy="3983038"/>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238_A_JuiceDro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TextBox 1"/>
          <p:cNvSpPr txBox="1">
            <a:spLocks noChangeArrowheads="1"/>
          </p:cNvSpPr>
          <p:nvPr/>
        </p:nvSpPr>
        <p:spPr bwMode="auto">
          <a:xfrm>
            <a:off x="1219200" y="457200"/>
            <a:ext cx="6705600" cy="584200"/>
          </a:xfrm>
          <a:prstGeom prst="rect">
            <a:avLst/>
          </a:prstGeom>
          <a:solidFill>
            <a:srgbClr val="FFFF00"/>
          </a:solidFill>
          <a:ln w="9525">
            <a:solidFill>
              <a:schemeClr val="tx1"/>
            </a:solidFill>
            <a:miter lim="800000"/>
            <a:headEnd/>
            <a:tailEnd/>
          </a:ln>
        </p:spPr>
        <p:txBody>
          <a:bodyPr>
            <a:spAutoFit/>
          </a:bodyPr>
          <a:lstStyle/>
          <a:p>
            <a:pPr algn="ctr"/>
            <a:r>
              <a:rPr lang="en-US" sz="3200">
                <a:latin typeface="Tahoma" pitchFamily="34" charset="0"/>
                <a:cs typeface="Tahoma" pitchFamily="34" charset="0"/>
              </a:rPr>
              <a:t>2 Timothy 4: A Chapter of Contrasts</a:t>
            </a:r>
          </a:p>
        </p:txBody>
      </p:sp>
      <p:sp>
        <p:nvSpPr>
          <p:cNvPr id="10244" name="TextBox 2"/>
          <p:cNvSpPr txBox="1">
            <a:spLocks noChangeArrowheads="1"/>
          </p:cNvSpPr>
          <p:nvPr/>
        </p:nvSpPr>
        <p:spPr bwMode="auto">
          <a:xfrm>
            <a:off x="1371600" y="1524000"/>
            <a:ext cx="5181600" cy="584200"/>
          </a:xfrm>
          <a:prstGeom prst="rect">
            <a:avLst/>
          </a:prstGeom>
          <a:noFill/>
          <a:ln w="9525">
            <a:noFill/>
            <a:miter lim="800000"/>
            <a:headEnd/>
            <a:tailEnd/>
          </a:ln>
        </p:spPr>
        <p:txBody>
          <a:bodyPr>
            <a:spAutoFit/>
          </a:bodyPr>
          <a:lstStyle/>
          <a:p>
            <a:pPr>
              <a:buFont typeface="Arial" charset="0"/>
              <a:buChar char="•"/>
            </a:pPr>
            <a:r>
              <a:rPr lang="en-US" sz="3200">
                <a:latin typeface="Tahoma" pitchFamily="34" charset="0"/>
                <a:cs typeface="Tahoma" pitchFamily="34" charset="0"/>
              </a:rPr>
              <a:t> Great Disappointments</a:t>
            </a:r>
          </a:p>
        </p:txBody>
      </p:sp>
      <p:sp>
        <p:nvSpPr>
          <p:cNvPr id="4" name="TextBox 3"/>
          <p:cNvSpPr txBox="1"/>
          <p:nvPr/>
        </p:nvSpPr>
        <p:spPr>
          <a:xfrm>
            <a:off x="1600200" y="2362200"/>
            <a:ext cx="6324600" cy="1077913"/>
          </a:xfrm>
          <a:prstGeom prst="rect">
            <a:avLst/>
          </a:prstGeom>
          <a:noFill/>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Alexander the coppersmith did me much harm (4:14)</a:t>
            </a:r>
          </a:p>
        </p:txBody>
      </p:sp>
      <p:pic>
        <p:nvPicPr>
          <p:cNvPr id="10246" name="Picture 6" descr="http://pages.friendlycity.net/~krucker/Anvil/Anvil5.jpg"/>
          <p:cNvPicPr>
            <a:picLocks noChangeAspect="1" noChangeArrowheads="1"/>
          </p:cNvPicPr>
          <p:nvPr/>
        </p:nvPicPr>
        <p:blipFill>
          <a:blip r:embed="rId3" cstate="print"/>
          <a:srcRect/>
          <a:stretch>
            <a:fillRect/>
          </a:stretch>
        </p:blipFill>
        <p:spPr bwMode="auto">
          <a:xfrm>
            <a:off x="2514600" y="4114800"/>
            <a:ext cx="4752975" cy="245268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222_E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TextBox 1"/>
          <p:cNvSpPr txBox="1">
            <a:spLocks noChangeArrowheads="1"/>
          </p:cNvSpPr>
          <p:nvPr/>
        </p:nvSpPr>
        <p:spPr bwMode="auto">
          <a:xfrm>
            <a:off x="1219200" y="558800"/>
            <a:ext cx="6705600" cy="584200"/>
          </a:xfrm>
          <a:prstGeom prst="rect">
            <a:avLst/>
          </a:prstGeom>
          <a:solidFill>
            <a:srgbClr val="FFFF00"/>
          </a:solidFill>
          <a:ln w="9525">
            <a:solidFill>
              <a:schemeClr val="tx1"/>
            </a:solidFill>
            <a:miter lim="800000"/>
            <a:headEnd/>
            <a:tailEnd/>
          </a:ln>
        </p:spPr>
        <p:txBody>
          <a:bodyPr>
            <a:spAutoFit/>
          </a:bodyPr>
          <a:lstStyle/>
          <a:p>
            <a:pPr algn="ctr"/>
            <a:r>
              <a:rPr lang="en-US" sz="3200">
                <a:latin typeface="Tahoma" pitchFamily="34" charset="0"/>
                <a:cs typeface="Tahoma" pitchFamily="34" charset="0"/>
              </a:rPr>
              <a:t>2 Timothy 4: A Chapter of Contrasts</a:t>
            </a:r>
          </a:p>
        </p:txBody>
      </p:sp>
      <p:sp>
        <p:nvSpPr>
          <p:cNvPr id="11268" name="TextBox 2"/>
          <p:cNvSpPr txBox="1">
            <a:spLocks noChangeArrowheads="1"/>
          </p:cNvSpPr>
          <p:nvPr/>
        </p:nvSpPr>
        <p:spPr bwMode="auto">
          <a:xfrm>
            <a:off x="2743200" y="1371600"/>
            <a:ext cx="5181600" cy="584200"/>
          </a:xfrm>
          <a:prstGeom prst="rect">
            <a:avLst/>
          </a:prstGeom>
          <a:noFill/>
          <a:ln w="9525">
            <a:noFill/>
            <a:miter lim="800000"/>
            <a:headEnd/>
            <a:tailEnd/>
          </a:ln>
        </p:spPr>
        <p:txBody>
          <a:bodyPr>
            <a:spAutoFit/>
          </a:bodyPr>
          <a:lstStyle/>
          <a:p>
            <a:pPr>
              <a:buFont typeface="Arial" charset="0"/>
              <a:buChar char="•"/>
            </a:pPr>
            <a:r>
              <a:rPr lang="en-US" sz="3200">
                <a:latin typeface="Tahoma" pitchFamily="34" charset="0"/>
                <a:cs typeface="Tahoma" pitchFamily="34" charset="0"/>
              </a:rPr>
              <a:t> Great Disappointments</a:t>
            </a:r>
          </a:p>
        </p:txBody>
      </p:sp>
      <p:sp>
        <p:nvSpPr>
          <p:cNvPr id="4" name="TextBox 3"/>
          <p:cNvSpPr txBox="1"/>
          <p:nvPr/>
        </p:nvSpPr>
        <p:spPr>
          <a:xfrm>
            <a:off x="2819400" y="2362200"/>
            <a:ext cx="6324600" cy="1570038"/>
          </a:xfrm>
          <a:prstGeom prst="rect">
            <a:avLst/>
          </a:prstGeom>
          <a:noFill/>
        </p:spPr>
        <p:txBody>
          <a:bodyPr>
            <a:spAutoFit/>
          </a:bodyPr>
          <a:lstStyle/>
          <a:p>
            <a:pPr>
              <a:defRPr/>
            </a:pPr>
            <a:r>
              <a:rPr lang="en-US" sz="3200" b="1" dirty="0">
                <a:effectLst>
                  <a:outerShdw blurRad="38100" dist="38100" dir="2700000" algn="tl">
                    <a:srgbClr val="000000">
                      <a:alpha val="43137"/>
                    </a:srgbClr>
                  </a:outerShdw>
                </a:effectLst>
                <a:latin typeface="Maiandra GD" pitchFamily="34" charset="0"/>
              </a:rPr>
              <a:t>At my first defense no one supported me, but all deserted me (4:16)</a:t>
            </a:r>
          </a:p>
        </p:txBody>
      </p:sp>
      <p:pic>
        <p:nvPicPr>
          <p:cNvPr id="11270" name="Picture 5" descr="silhouettes.jpg"/>
          <p:cNvPicPr>
            <a:picLocks noChangeAspect="1"/>
          </p:cNvPicPr>
          <p:nvPr/>
        </p:nvPicPr>
        <p:blipFill>
          <a:blip r:embed="rId3" cstate="print"/>
          <a:srcRect/>
          <a:stretch>
            <a:fillRect/>
          </a:stretch>
        </p:blipFill>
        <p:spPr bwMode="auto">
          <a:xfrm>
            <a:off x="6324600" y="3810000"/>
            <a:ext cx="2640013" cy="2786063"/>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254_A_JuiceDrop"/>
          <p:cNvPicPr>
            <a:picLocks noChangeAspect="1" noChangeArrowheads="1"/>
          </p:cNvPicPr>
          <p:nvPr/>
        </p:nvPicPr>
        <p:blipFill>
          <a:blip r:embed="rId2" cstate="print"/>
          <a:srcRect/>
          <a:stretch>
            <a:fillRect/>
          </a:stretch>
        </p:blipFill>
        <p:spPr bwMode="auto">
          <a:xfrm>
            <a:off x="0" y="-171450"/>
            <a:ext cx="9372600" cy="7029450"/>
          </a:xfrm>
          <a:prstGeom prst="rect">
            <a:avLst/>
          </a:prstGeom>
          <a:noFill/>
          <a:ln w="9525">
            <a:noFill/>
            <a:miter lim="800000"/>
            <a:headEnd/>
            <a:tailEnd/>
          </a:ln>
        </p:spPr>
      </p:pic>
      <p:sp>
        <p:nvSpPr>
          <p:cNvPr id="9218" name="TextBox 1"/>
          <p:cNvSpPr txBox="1">
            <a:spLocks noChangeArrowheads="1"/>
          </p:cNvSpPr>
          <p:nvPr/>
        </p:nvSpPr>
        <p:spPr bwMode="auto">
          <a:xfrm>
            <a:off x="533400" y="762000"/>
            <a:ext cx="7239000" cy="584200"/>
          </a:xfrm>
          <a:prstGeom prst="rect">
            <a:avLst/>
          </a:prstGeom>
          <a:noFill/>
          <a:ln w="9525">
            <a:noFill/>
            <a:miter lim="800000"/>
            <a:headEnd/>
            <a:tailEnd/>
          </a:ln>
        </p:spPr>
        <p:txBody>
          <a:bodyPr>
            <a:spAutoFit/>
          </a:bodyPr>
          <a:lstStyle/>
          <a:p>
            <a:r>
              <a:rPr lang="en-US" sz="3200">
                <a:solidFill>
                  <a:schemeClr val="bg1"/>
                </a:solidFill>
                <a:latin typeface="Tahoma" pitchFamily="34" charset="0"/>
                <a:cs typeface="Tahoma" pitchFamily="34" charset="0"/>
              </a:rPr>
              <a:t>1 Cor 1:11-12 Division</a:t>
            </a:r>
          </a:p>
        </p:txBody>
      </p:sp>
      <p:sp>
        <p:nvSpPr>
          <p:cNvPr id="9219" name="TextBox 2"/>
          <p:cNvSpPr txBox="1">
            <a:spLocks noChangeArrowheads="1"/>
          </p:cNvSpPr>
          <p:nvPr/>
        </p:nvSpPr>
        <p:spPr bwMode="auto">
          <a:xfrm>
            <a:off x="533400" y="1524000"/>
            <a:ext cx="7315200" cy="584200"/>
          </a:xfrm>
          <a:prstGeom prst="rect">
            <a:avLst/>
          </a:prstGeom>
          <a:noFill/>
          <a:ln w="9525">
            <a:noFill/>
            <a:miter lim="800000"/>
            <a:headEnd/>
            <a:tailEnd/>
          </a:ln>
        </p:spPr>
        <p:txBody>
          <a:bodyPr>
            <a:spAutoFit/>
          </a:bodyPr>
          <a:lstStyle/>
          <a:p>
            <a:r>
              <a:rPr lang="en-US" sz="3200">
                <a:solidFill>
                  <a:schemeClr val="bg1"/>
                </a:solidFill>
                <a:latin typeface="Tahoma" pitchFamily="34" charset="0"/>
                <a:cs typeface="Tahoma" pitchFamily="34" charset="0"/>
              </a:rPr>
              <a:t>1 Cor 6:6 lawsuits against each other</a:t>
            </a:r>
          </a:p>
        </p:txBody>
      </p:sp>
      <p:sp>
        <p:nvSpPr>
          <p:cNvPr id="9220" name="TextBox 3"/>
          <p:cNvSpPr txBox="1">
            <a:spLocks noChangeArrowheads="1"/>
          </p:cNvSpPr>
          <p:nvPr/>
        </p:nvSpPr>
        <p:spPr bwMode="auto">
          <a:xfrm>
            <a:off x="533400" y="2286000"/>
            <a:ext cx="8153400" cy="584200"/>
          </a:xfrm>
          <a:prstGeom prst="rect">
            <a:avLst/>
          </a:prstGeom>
          <a:noFill/>
          <a:ln w="9525">
            <a:noFill/>
            <a:miter lim="800000"/>
            <a:headEnd/>
            <a:tailEnd/>
          </a:ln>
        </p:spPr>
        <p:txBody>
          <a:bodyPr>
            <a:spAutoFit/>
          </a:bodyPr>
          <a:lstStyle/>
          <a:p>
            <a:r>
              <a:rPr lang="en-US" sz="3200">
                <a:solidFill>
                  <a:schemeClr val="bg1"/>
                </a:solidFill>
                <a:latin typeface="Tahoma" pitchFamily="34" charset="0"/>
                <a:cs typeface="Tahoma" pitchFamily="34" charset="0"/>
              </a:rPr>
              <a:t>1 Cor 11:30 many are weak, sick and asleep</a:t>
            </a:r>
          </a:p>
        </p:txBody>
      </p:sp>
      <p:sp>
        <p:nvSpPr>
          <p:cNvPr id="9221" name="TextBox 4"/>
          <p:cNvSpPr txBox="1">
            <a:spLocks noChangeArrowheads="1"/>
          </p:cNvSpPr>
          <p:nvPr/>
        </p:nvSpPr>
        <p:spPr bwMode="auto">
          <a:xfrm>
            <a:off x="533400" y="3149600"/>
            <a:ext cx="8077200" cy="584200"/>
          </a:xfrm>
          <a:prstGeom prst="rect">
            <a:avLst/>
          </a:prstGeom>
          <a:noFill/>
          <a:ln w="9525">
            <a:noFill/>
            <a:miter lim="800000"/>
            <a:headEnd/>
            <a:tailEnd/>
          </a:ln>
        </p:spPr>
        <p:txBody>
          <a:bodyPr>
            <a:spAutoFit/>
          </a:bodyPr>
          <a:lstStyle/>
          <a:p>
            <a:r>
              <a:rPr lang="en-US" sz="3200">
                <a:solidFill>
                  <a:schemeClr val="bg1"/>
                </a:solidFill>
                <a:latin typeface="Tahoma" pitchFamily="34" charset="0"/>
                <a:cs typeface="Tahoma" pitchFamily="34" charset="0"/>
              </a:rPr>
              <a:t>1 Cor 15:12 saying there is no resurrection</a:t>
            </a:r>
          </a:p>
        </p:txBody>
      </p:sp>
      <p:pic>
        <p:nvPicPr>
          <p:cNvPr id="12295" name="Picture 6" descr="579286_screaming.jpg"/>
          <p:cNvPicPr>
            <a:picLocks noChangeAspect="1"/>
          </p:cNvPicPr>
          <p:nvPr/>
        </p:nvPicPr>
        <p:blipFill>
          <a:blip r:embed="rId3" cstate="print"/>
          <a:srcRect/>
          <a:stretch>
            <a:fillRect/>
          </a:stretch>
        </p:blipFill>
        <p:spPr bwMode="auto">
          <a:xfrm>
            <a:off x="3429000" y="4114800"/>
            <a:ext cx="2857500" cy="214312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9219"/>
                                        </p:tgtEl>
                                        <p:attrNameLst>
                                          <p:attrName>style.visibility</p:attrName>
                                        </p:attrNameLst>
                                      </p:cBhvr>
                                      <p:to>
                                        <p:strVal val="visible"/>
                                      </p:to>
                                    </p:set>
                                    <p:anim calcmode="lin" valueType="num">
                                      <p:cBhvr>
                                        <p:cTn id="15" dur="500" fill="hold"/>
                                        <p:tgtEl>
                                          <p:spTgt spid="9219"/>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9219"/>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9219"/>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9220"/>
                                        </p:tgtEl>
                                        <p:attrNameLst>
                                          <p:attrName>style.visibility</p:attrName>
                                        </p:attrNameLst>
                                      </p:cBhvr>
                                      <p:to>
                                        <p:strVal val="visible"/>
                                      </p:to>
                                    </p:set>
                                    <p:anim calcmode="lin" valueType="num">
                                      <p:cBhvr>
                                        <p:cTn id="23" dur="500" fill="hold"/>
                                        <p:tgtEl>
                                          <p:spTgt spid="922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22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22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9221"/>
                                        </p:tgtEl>
                                        <p:attrNameLst>
                                          <p:attrName>style.visibility</p:attrName>
                                        </p:attrNameLst>
                                      </p:cBhvr>
                                      <p:to>
                                        <p:strVal val="visible"/>
                                      </p:to>
                                    </p:set>
                                    <p:anim calcmode="lin" valueType="num">
                                      <p:cBhvr>
                                        <p:cTn id="31" dur="500" fill="hold"/>
                                        <p:tgtEl>
                                          <p:spTgt spid="9221"/>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9221"/>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9221"/>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1110</Words>
  <Application>Microsoft Office PowerPoint</Application>
  <PresentationFormat>On-screen Show (4:3)</PresentationFormat>
  <Paragraphs>79</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Tahoma</vt:lpstr>
      <vt:lpstr>BulletHolz</vt:lpstr>
      <vt:lpstr>Maiandra GD</vt:lpstr>
      <vt:lpstr>Adventure</vt:lpstr>
      <vt:lpstr>Arial Narrow</vt:lpstr>
      <vt:lpstr>Freehand471 BT</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Shouse</dc:creator>
  <cp:lastModifiedBy>OlsenParkLaptop</cp:lastModifiedBy>
  <cp:revision>54</cp:revision>
  <dcterms:created xsi:type="dcterms:W3CDTF">2008-01-25T01:55:49Z</dcterms:created>
  <dcterms:modified xsi:type="dcterms:W3CDTF">2011-04-16T04:26:06Z</dcterms:modified>
</cp:coreProperties>
</file>