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8" r:id="rId5"/>
    <p:sldId id="264" r:id="rId6"/>
    <p:sldId id="265" r:id="rId7"/>
    <p:sldId id="259" r:id="rId8"/>
    <p:sldId id="257" r:id="rId9"/>
    <p:sldId id="267" r:id="rId10"/>
    <p:sldId id="268" r:id="rId11"/>
    <p:sldId id="269" r:id="rId12"/>
    <p:sldId id="270" r:id="rId13"/>
    <p:sldId id="271" r:id="rId14"/>
    <p:sldId id="266" r:id="rId15"/>
    <p:sldId id="260" r:id="rId16"/>
    <p:sldId id="273" r:id="rId17"/>
    <p:sldId id="272" r:id="rId18"/>
    <p:sldId id="261" r:id="rId19"/>
  </p:sldIdLst>
  <p:sldSz cx="9144000" cy="6858000" type="screen4x3"/>
  <p:notesSz cx="6858000" cy="9144000"/>
  <p:embeddedFontLst>
    <p:embeddedFont>
      <p:font typeface="Pristina" pitchFamily="66"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371600"/>
            <a:ext cx="67056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12A1D1-EA26-4269-BCC3-3E0143099B3B}" type="datetimeFigureOut">
              <a:rPr lang="en-US" smtClean="0"/>
              <a:pPr/>
              <a:t>4/17/2011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83351-E094-480A-B18A-191CF5EA3B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295400"/>
            <a:ext cx="6781800" cy="1600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2A1D1-EA26-4269-BCC3-3E0143099B3B}" type="datetimeFigureOut">
              <a:rPr lang="en-US" smtClean="0"/>
              <a:pPr/>
              <a:t>4/17/2011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83351-E094-480A-B18A-191CF5EA3B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2A1D1-EA26-4269-BCC3-3E0143099B3B}" type="datetimeFigureOut">
              <a:rPr lang="en-US" smtClean="0"/>
              <a:pPr/>
              <a:t>4/17/2011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83351-E094-480A-B18A-191CF5EA3B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IMG_1160.JPG"/>
          <p:cNvPicPr>
            <a:picLocks noChangeAspect="1"/>
          </p:cNvPicPr>
          <p:nvPr userDrawn="1"/>
        </p:nvPicPr>
        <p:blipFill>
          <a:blip r:embed="rId3" cstate="print">
            <a:lum contrast="-40000"/>
          </a:blip>
          <a:srcRect l="22500" t="83333" b="3333"/>
          <a:stretch>
            <a:fillRect/>
          </a:stretch>
        </p:blipFill>
        <p:spPr>
          <a:xfrm>
            <a:off x="1752600" y="457200"/>
            <a:ext cx="7391400" cy="1219200"/>
          </a:xfrm>
          <a:prstGeom prst="rect">
            <a:avLst/>
          </a:prstGeom>
        </p:spPr>
      </p:pic>
      <p:pic>
        <p:nvPicPr>
          <p:cNvPr id="8" name="Picture 7" descr="IMG_0839.JPG"/>
          <p:cNvPicPr>
            <a:picLocks noChangeAspect="1"/>
          </p:cNvPicPr>
          <p:nvPr userDrawn="1"/>
        </p:nvPicPr>
        <p:blipFill>
          <a:blip r:embed="rId4" cstate="print"/>
          <a:srcRect l="23333" r="54167"/>
          <a:stretch>
            <a:fillRect/>
          </a:stretch>
        </p:blipFill>
        <p:spPr>
          <a:xfrm>
            <a:off x="0" y="0"/>
            <a:ext cx="2057400" cy="6858000"/>
          </a:xfrm>
          <a:prstGeom prst="rect">
            <a:avLst/>
          </a:prstGeom>
          <a:effectLst>
            <a:innerShdw blurRad="63500" dist="50800" dir="2700000">
              <a:prstClr val="black">
                <a:alpha val="50000"/>
              </a:prstClr>
            </a:innerShdw>
          </a:effectLst>
        </p:spPr>
      </p:pic>
      <p:pic>
        <p:nvPicPr>
          <p:cNvPr id="9" name="Content Placeholder 3" descr="IMG_0844.JPG"/>
          <p:cNvPicPr>
            <a:picLocks noChangeAspect="1"/>
          </p:cNvPicPr>
          <p:nvPr userDrawn="1"/>
        </p:nvPicPr>
        <p:blipFill>
          <a:blip r:embed="rId5" cstate="print"/>
          <a:stretch>
            <a:fillRect/>
          </a:stretch>
        </p:blipFill>
        <p:spPr>
          <a:xfrm>
            <a:off x="1295400" y="381000"/>
            <a:ext cx="2565400" cy="1924050"/>
          </a:xfrm>
          <a:prstGeom prst="rect">
            <a:avLst/>
          </a:prstGeom>
          <a:ln w="19050">
            <a:solidFill>
              <a:srgbClr val="FFFFFF"/>
            </a:solidFill>
          </a:ln>
          <a:effectLst>
            <a:outerShdw blurRad="50800" dist="38100" dir="8100000" algn="tr" rotWithShape="0">
              <a:prstClr val="black">
                <a:alpha val="40000"/>
              </a:prstClr>
            </a:outerShdw>
          </a:effectLst>
        </p:spPr>
      </p:pic>
      <p:sp>
        <p:nvSpPr>
          <p:cNvPr id="2" name="Title 1"/>
          <p:cNvSpPr>
            <a:spLocks noGrp="1"/>
          </p:cNvSpPr>
          <p:nvPr>
            <p:ph type="title"/>
          </p:nvPr>
        </p:nvSpPr>
        <p:spPr>
          <a:xfrm>
            <a:off x="1219200" y="1295400"/>
            <a:ext cx="6781800" cy="1600200"/>
          </a:xfrm>
          <a:prstGeom prst="rect">
            <a:avLst/>
          </a:prstGeom>
        </p:spPr>
        <p:txBody>
          <a:bodyPr/>
          <a:lstStyle>
            <a:lvl1pPr>
              <a:defRPr b="1">
                <a:solidFill>
                  <a:schemeClr val="accent6">
                    <a:lumMod val="60000"/>
                    <a:lumOff val="40000"/>
                  </a:schemeClr>
                </a:solidFill>
                <a:effectLst>
                  <a:outerShdw blurRad="50800" dist="38100" dir="8100000" algn="tr" rotWithShape="0">
                    <a:prstClr val="black">
                      <a:alpha val="40000"/>
                    </a:prstClr>
                  </a:outerShdw>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solidFill>
                  <a:schemeClr val="accent3">
                    <a:lumMod val="20000"/>
                    <a:lumOff val="80000"/>
                  </a:schemeClr>
                </a:solidFill>
                <a:effectLst>
                  <a:outerShdw blurRad="50800" dist="38100" dir="8100000" algn="tr" rotWithShape="0">
                    <a:prstClr val="black">
                      <a:alpha val="40000"/>
                    </a:prstClr>
                  </a:outerShdw>
                </a:effectLst>
              </a:defRPr>
            </a:lvl1pPr>
            <a:lvl2pPr>
              <a:defRPr b="1">
                <a:solidFill>
                  <a:schemeClr val="accent3">
                    <a:lumMod val="20000"/>
                    <a:lumOff val="80000"/>
                  </a:schemeClr>
                </a:solidFill>
                <a:effectLst>
                  <a:outerShdw blurRad="50800" dist="38100" dir="8100000" algn="tr" rotWithShape="0">
                    <a:prstClr val="black">
                      <a:alpha val="40000"/>
                    </a:prstClr>
                  </a:outerShdw>
                </a:effectLst>
              </a:defRPr>
            </a:lvl2pPr>
            <a:lvl3pPr>
              <a:defRPr b="1">
                <a:solidFill>
                  <a:schemeClr val="accent3">
                    <a:lumMod val="20000"/>
                    <a:lumOff val="80000"/>
                  </a:schemeClr>
                </a:solidFill>
                <a:effectLst>
                  <a:outerShdw blurRad="50800" dist="38100" dir="8100000" algn="tr" rotWithShape="0">
                    <a:prstClr val="black">
                      <a:alpha val="40000"/>
                    </a:prstClr>
                  </a:outerShdw>
                </a:effectLst>
              </a:defRPr>
            </a:lvl3pPr>
            <a:lvl4pPr>
              <a:defRPr b="1">
                <a:solidFill>
                  <a:schemeClr val="accent3">
                    <a:lumMod val="20000"/>
                    <a:lumOff val="80000"/>
                  </a:schemeClr>
                </a:solidFill>
                <a:effectLst>
                  <a:outerShdw blurRad="50800" dist="38100" dir="8100000" algn="tr" rotWithShape="0">
                    <a:prstClr val="black">
                      <a:alpha val="40000"/>
                    </a:prstClr>
                  </a:outerShdw>
                </a:effectLst>
              </a:defRPr>
            </a:lvl4pPr>
            <a:lvl5pPr>
              <a:defRPr b="1">
                <a:solidFill>
                  <a:schemeClr val="accent3">
                    <a:lumMod val="20000"/>
                    <a:lumOff val="80000"/>
                  </a:schemeClr>
                </a:solidFill>
                <a:effectLst>
                  <a:outerShdw blurRad="50800" dist="38100" dir="8100000" algn="tr" rotWithShape="0">
                    <a:prstClr val="black">
                      <a:alpha val="40000"/>
                    </a:prst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2A1D1-EA26-4269-BCC3-3E0143099B3B}" type="datetimeFigureOut">
              <a:rPr lang="en-US" smtClean="0"/>
              <a:pPr/>
              <a:t>4/17/2011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83351-E094-480A-B18A-191CF5EA3BC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12A1D1-EA26-4269-BCC3-3E0143099B3B}" type="datetimeFigureOut">
              <a:rPr lang="en-US" smtClean="0"/>
              <a:pPr/>
              <a:t>4/17/2011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83351-E094-480A-B18A-191CF5EA3BC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12A1D1-EA26-4269-BCC3-3E0143099B3B}" type="datetimeFigureOut">
              <a:rPr lang="en-US" smtClean="0"/>
              <a:pPr/>
              <a:t>4/17/2011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83351-E094-480A-B18A-191CF5EA3B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12A1D1-EA26-4269-BCC3-3E0143099B3B}" type="datetimeFigureOut">
              <a:rPr lang="en-US" smtClean="0"/>
              <a:pPr/>
              <a:t>4/17/2011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A83351-E094-480A-B18A-191CF5EA3B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295400"/>
            <a:ext cx="6781800" cy="16002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12A1D1-EA26-4269-BCC3-3E0143099B3B}" type="datetimeFigureOut">
              <a:rPr lang="en-US" smtClean="0"/>
              <a:pPr/>
              <a:t>4/17/2011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A83351-E094-480A-B18A-191CF5EA3B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2A1D1-EA26-4269-BCC3-3E0143099B3B}" type="datetimeFigureOut">
              <a:rPr lang="en-US" smtClean="0"/>
              <a:pPr/>
              <a:t>4/17/2011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A83351-E094-480A-B18A-191CF5EA3B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12A1D1-EA26-4269-BCC3-3E0143099B3B}" type="datetimeFigureOut">
              <a:rPr lang="en-US" smtClean="0"/>
              <a:pPr/>
              <a:t>4/17/2011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83351-E094-480A-B18A-191CF5EA3B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12A1D1-EA26-4269-BCC3-3E0143099B3B}" type="datetimeFigureOut">
              <a:rPr lang="en-US" smtClean="0"/>
              <a:pPr/>
              <a:t>4/17/2011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83351-E094-480A-B18A-191CF5EA3B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0" y="3352800"/>
            <a:ext cx="5181600" cy="28496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2A1D1-EA26-4269-BCC3-3E0143099B3B}" type="datetimeFigureOut">
              <a:rPr lang="en-US" smtClean="0"/>
              <a:pPr/>
              <a:t>4/17/2011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83351-E094-480A-B18A-191CF5EA3B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4">
            <a:lumMod val="60000"/>
            <a:lumOff val="40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60000"/>
            <a:lumOff val="40000"/>
          </a:schemeClr>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543800" cy="1143000"/>
          </a:xfrm>
          <a:effectLst>
            <a:outerShdw blurRad="50800" dist="38100" dir="5400000" algn="t" rotWithShape="0">
              <a:prstClr val="black">
                <a:alpha val="40000"/>
              </a:prstClr>
            </a:outerShdw>
          </a:effectLst>
        </p:spPr>
        <p:txBody>
          <a:bodyPr>
            <a:normAutofit/>
          </a:bodyPr>
          <a:lstStyle/>
          <a:p>
            <a:r>
              <a:rPr lang="en-US" sz="6600" dirty="0" smtClean="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rPr>
              <a:t>Joshua 8:1-3</a:t>
            </a:r>
            <a:endParaRPr lang="en-US" sz="6600" dirty="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endParaRPr>
          </a:p>
        </p:txBody>
      </p:sp>
      <p:sp>
        <p:nvSpPr>
          <p:cNvPr id="7" name="TextBox 6"/>
          <p:cNvSpPr txBox="1"/>
          <p:nvPr/>
        </p:nvSpPr>
        <p:spPr>
          <a:xfrm>
            <a:off x="2514600" y="2514600"/>
            <a:ext cx="6096000" cy="4293483"/>
          </a:xfrm>
          <a:prstGeom prst="rect">
            <a:avLst/>
          </a:prstGeom>
          <a:noFill/>
        </p:spPr>
        <p:txBody>
          <a:bodyPr wrap="square" rtlCol="0">
            <a:spAutoFit/>
          </a:bodyPr>
          <a:lstStyle/>
          <a:p>
            <a:r>
              <a:rPr lang="en-US" sz="2100" b="1" dirty="0" smtClean="0">
                <a:solidFill>
                  <a:srgbClr val="FFFFFF"/>
                </a:solidFill>
                <a:effectLst>
                  <a:outerShdw blurRad="50800" dist="38100" dir="8100000" algn="tr" rotWithShape="0">
                    <a:prstClr val="black">
                      <a:alpha val="40000"/>
                    </a:prstClr>
                  </a:outerShdw>
                </a:effectLst>
              </a:rPr>
              <a:t>“Now the LORD said to Joshua: ‘Do not be afraid, nor be dismayed; take all the people of war with you, and arise, go up to Ai. See, I have given into your hand the king of Ai, his people, his city, and his land.  And you shall do to Ai and its king as you did to Jericho and its king. Only its spoil and its cattle you shall take as booty for yourselves. Lay an ambush for the city behind it.’ So Joshua arose, and all the people of war, to go up against Ai; and Joshua chose thirty thousand mighty men of valor and sent them away by night” (NKJV).</a:t>
            </a:r>
          </a:p>
          <a:p>
            <a:endParaRPr lang="en-US" sz="2100" b="1" dirty="0">
              <a:solidFill>
                <a:srgbClr val="FFFFFF"/>
              </a:solidFill>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0830.JPG"/>
          <p:cNvPicPr>
            <a:picLocks noChangeAspect="1"/>
          </p:cNvPicPr>
          <p:nvPr/>
        </p:nvPicPr>
        <p:blipFill>
          <a:blip r:embed="rId2" cstate="print"/>
          <a:stretch>
            <a:fillRect/>
          </a:stretch>
        </p:blipFill>
        <p:spPr>
          <a:xfrm>
            <a:off x="838200" y="838200"/>
            <a:ext cx="7620000" cy="5715000"/>
          </a:xfrm>
          <a:prstGeom prst="rect">
            <a:avLst/>
          </a:prstGeom>
          <a:effectLst>
            <a:outerShdw blurRad="50800" dist="38100" dir="8100000" algn="tr" rotWithShape="0">
              <a:prstClr val="black">
                <a:alpha val="40000"/>
              </a:prstClr>
            </a:outerShdw>
          </a:effectLst>
        </p:spPr>
      </p:pic>
      <p:pic>
        <p:nvPicPr>
          <p:cNvPr id="5" name="Picture 4" descr="IMG_1160.JPG"/>
          <p:cNvPicPr>
            <a:picLocks noChangeAspect="1"/>
          </p:cNvPicPr>
          <p:nvPr/>
        </p:nvPicPr>
        <p:blipFill>
          <a:blip r:embed="rId3" cstate="print">
            <a:lum contrast="-40000"/>
          </a:blip>
          <a:srcRect l="22500" t="83333" b="3333"/>
          <a:stretch>
            <a:fillRect/>
          </a:stretch>
        </p:blipFill>
        <p:spPr>
          <a:xfrm>
            <a:off x="1143000" y="152400"/>
            <a:ext cx="6934200" cy="1219200"/>
          </a:xfrm>
          <a:prstGeom prst="rect">
            <a:avLst/>
          </a:prstGeom>
          <a:effectLst>
            <a:outerShdw blurRad="50800" dist="38100" dir="5400000" algn="t" rotWithShape="0">
              <a:prstClr val="black">
                <a:alpha val="40000"/>
              </a:prstClr>
            </a:outerShdw>
          </a:effectLst>
        </p:spPr>
      </p:pic>
      <p:sp>
        <p:nvSpPr>
          <p:cNvPr id="4" name="Title 1"/>
          <p:cNvSpPr>
            <a:spLocks noGrp="1"/>
          </p:cNvSpPr>
          <p:nvPr/>
        </p:nvSpPr>
        <p:spPr>
          <a:xfrm>
            <a:off x="228600" y="228600"/>
            <a:ext cx="8686800" cy="1143000"/>
          </a:xfrm>
          <a:prstGeom prst="rect">
            <a:avLst/>
          </a:prstGeom>
          <a:effectLst>
            <a:outerShdw blurRad="50800" dist="38100" dir="5400000" algn="t" rotWithShape="0">
              <a:prstClr val="black">
                <a:alpha val="40000"/>
              </a:prstClr>
            </a:outerShdw>
          </a:effectLst>
        </p:spPr>
        <p:txBody>
          <a:bodyPr>
            <a:normAutofit/>
          </a:bodyPr>
          <a:lstStyle>
            <a:lvl1pPr algn="ctr" defTabSz="914400" rtl="0" eaLnBrk="1" latinLnBrk="0" hangingPunct="1">
              <a:spcBef>
                <a:spcPct val="0"/>
              </a:spcBef>
              <a:buNone/>
              <a:defRPr sz="4400" b="1" kern="1200">
                <a:solidFill>
                  <a:schemeClr val="accent6">
                    <a:lumMod val="60000"/>
                    <a:lumOff val="40000"/>
                  </a:schemeClr>
                </a:solidFill>
                <a:effectLst>
                  <a:outerShdw blurRad="50800" dist="38100" dir="8100000" algn="tr" rotWithShape="0">
                    <a:prstClr val="black">
                      <a:alpha val="40000"/>
                    </a:prstClr>
                  </a:outerShdw>
                </a:effectLst>
                <a:latin typeface="+mj-lt"/>
                <a:ea typeface="+mj-ea"/>
                <a:cs typeface="+mj-cs"/>
              </a:defRPr>
            </a:lvl1pPr>
          </a:lstStyle>
          <a:p>
            <a:r>
              <a:rPr lang="en-US" sz="6600" dirty="0" smtClean="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rPr>
              <a:t>Ruins of Jericho</a:t>
            </a:r>
            <a:endParaRPr lang="en-US" sz="6600" dirty="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endParaRPr>
          </a:p>
        </p:txBody>
      </p:sp>
    </p:spTree>
  </p:cSld>
  <p:clrMapOvr>
    <a:masterClrMapping/>
  </p:clrMapOvr>
  <p:transition advTm="3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543800" cy="1219200"/>
          </a:xfrm>
          <a:effectLst>
            <a:outerShdw blurRad="50800" dist="38100" dir="5400000" algn="t" rotWithShape="0">
              <a:prstClr val="black">
                <a:alpha val="40000"/>
              </a:prstClr>
            </a:outerShdw>
          </a:effectLst>
        </p:spPr>
        <p:txBody>
          <a:bodyPr>
            <a:normAutofit/>
          </a:bodyPr>
          <a:lstStyle/>
          <a:p>
            <a:pPr algn="r"/>
            <a:r>
              <a:rPr lang="en-US" sz="6600" dirty="0" smtClean="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rPr>
              <a:t>A Strategy for Victory</a:t>
            </a:r>
            <a:endParaRPr lang="en-US" sz="6600" dirty="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endParaRPr>
          </a:p>
        </p:txBody>
      </p:sp>
      <p:sp>
        <p:nvSpPr>
          <p:cNvPr id="7" name="TextBox 6"/>
          <p:cNvSpPr txBox="1"/>
          <p:nvPr/>
        </p:nvSpPr>
        <p:spPr>
          <a:xfrm>
            <a:off x="2514600" y="2514600"/>
            <a:ext cx="6477000" cy="3847207"/>
          </a:xfrm>
          <a:prstGeom prst="rect">
            <a:avLst/>
          </a:prstGeom>
          <a:noFill/>
        </p:spPr>
        <p:txBody>
          <a:bodyPr wrap="square" rtlCol="0">
            <a:spAutoFit/>
          </a:bodyPr>
          <a:lstStyle/>
          <a:p>
            <a:pPr marL="514350" indent="-514350">
              <a:buAutoNum type="romanUcPeriod"/>
            </a:pPr>
            <a:r>
              <a:rPr lang="en-US" sz="3200" b="1" dirty="0" smtClean="0">
                <a:solidFill>
                  <a:srgbClr val="FFFFFF"/>
                </a:solidFill>
                <a:effectLst>
                  <a:outerShdw blurRad="50800" dist="38100" dir="8100000" algn="tr" rotWithShape="0">
                    <a:prstClr val="black">
                      <a:alpha val="40000"/>
                    </a:prstClr>
                  </a:outerShdw>
                </a:effectLst>
              </a:rPr>
              <a:t>The Battle of Ai.</a:t>
            </a:r>
          </a:p>
          <a:p>
            <a:pPr marL="971550" lvl="1" indent="-514350">
              <a:buFont typeface="+mj-lt"/>
              <a:buAutoNum type="alphaUcPeriod"/>
            </a:pPr>
            <a:r>
              <a:rPr lang="en-US" sz="2800" b="1" dirty="0" smtClean="0">
                <a:solidFill>
                  <a:srgbClr val="FFFFFF"/>
                </a:solidFill>
                <a:effectLst>
                  <a:outerShdw blurRad="50800" dist="38100" dir="8100000" algn="tr" rotWithShape="0">
                    <a:prstClr val="black">
                      <a:alpha val="40000"/>
                    </a:prstClr>
                  </a:outerShdw>
                </a:effectLst>
              </a:rPr>
              <a:t>First Attempt led to defeat (Josh. 7:2-5; 6:17-19).</a:t>
            </a:r>
          </a:p>
          <a:p>
            <a:pPr marL="1196975" lvl="2" indent="-514350">
              <a:buFont typeface="+mj-lt"/>
              <a:buAutoNum type="arabicPeriod"/>
            </a:pPr>
            <a:r>
              <a:rPr lang="en-US" sz="2600" b="1" dirty="0" err="1" smtClean="0">
                <a:solidFill>
                  <a:srgbClr val="FFFFFF"/>
                </a:solidFill>
                <a:effectLst>
                  <a:outerShdw blurRad="50800" dist="38100" dir="8100000" algn="tr" rotWithShape="0">
                    <a:prstClr val="black">
                      <a:alpha val="40000"/>
                    </a:prstClr>
                  </a:outerShdw>
                </a:effectLst>
              </a:rPr>
              <a:t>Achan’s</a:t>
            </a:r>
            <a:r>
              <a:rPr lang="en-US" sz="2600" b="1" dirty="0" smtClean="0">
                <a:solidFill>
                  <a:srgbClr val="FFFFFF"/>
                </a:solidFill>
                <a:effectLst>
                  <a:outerShdw blurRad="50800" dist="38100" dir="8100000" algn="tr" rotWithShape="0">
                    <a:prstClr val="black">
                      <a:alpha val="40000"/>
                    </a:prstClr>
                  </a:outerShdw>
                </a:effectLst>
              </a:rPr>
              <a:t> sin (Josh. 7:1).</a:t>
            </a:r>
          </a:p>
          <a:p>
            <a:pPr marL="1196975" lvl="2" indent="-514350">
              <a:buFont typeface="+mj-lt"/>
              <a:buAutoNum type="arabicPeriod"/>
            </a:pPr>
            <a:r>
              <a:rPr lang="en-US" sz="2600" b="1" dirty="0" smtClean="0">
                <a:solidFill>
                  <a:srgbClr val="FFFFFF"/>
                </a:solidFill>
                <a:effectLst>
                  <a:outerShdw blurRad="50800" dist="38100" dir="8100000" algn="tr" rotWithShape="0">
                    <a:prstClr val="black">
                      <a:alpha val="40000"/>
                    </a:prstClr>
                  </a:outerShdw>
                </a:effectLst>
              </a:rPr>
              <a:t>Joshua’s anguish (Josh. 7:6-8).</a:t>
            </a:r>
          </a:p>
          <a:p>
            <a:pPr marL="1196975" lvl="2" indent="-514350">
              <a:buFont typeface="+mj-lt"/>
              <a:buAutoNum type="arabicPeriod"/>
            </a:pPr>
            <a:r>
              <a:rPr lang="en-US" sz="2600" b="1" dirty="0" smtClean="0">
                <a:solidFill>
                  <a:srgbClr val="FFFFFF"/>
                </a:solidFill>
                <a:effectLst>
                  <a:outerShdw blurRad="50800" dist="38100" dir="8100000" algn="tr" rotWithShape="0">
                    <a:prstClr val="black">
                      <a:alpha val="40000"/>
                    </a:prstClr>
                  </a:outerShdw>
                </a:effectLst>
              </a:rPr>
              <a:t>God’s justice (Josh. 7:10-13;            1 Cor. 10:6; Josh 6:18).</a:t>
            </a:r>
          </a:p>
          <a:p>
            <a:pPr marL="1196975" lvl="2" indent="-514350">
              <a:buFont typeface="+mj-lt"/>
              <a:buAutoNum type="arabicPeriod"/>
            </a:pPr>
            <a:r>
              <a:rPr lang="en-US" sz="2600" b="1" dirty="0" err="1" smtClean="0">
                <a:solidFill>
                  <a:srgbClr val="FFFFFF"/>
                </a:solidFill>
                <a:effectLst>
                  <a:outerShdw blurRad="50800" dist="38100" dir="8100000" algn="tr" rotWithShape="0">
                    <a:prstClr val="black">
                      <a:alpha val="40000"/>
                    </a:prstClr>
                  </a:outerShdw>
                </a:effectLst>
              </a:rPr>
              <a:t>Achan’s</a:t>
            </a:r>
            <a:r>
              <a:rPr lang="en-US" sz="2600" b="1" dirty="0" smtClean="0">
                <a:solidFill>
                  <a:srgbClr val="FFFFFF"/>
                </a:solidFill>
                <a:effectLst>
                  <a:outerShdw blurRad="50800" dist="38100" dir="8100000" algn="tr" rotWithShape="0">
                    <a:prstClr val="black">
                      <a:alpha val="40000"/>
                    </a:prstClr>
                  </a:outerShdw>
                </a:effectLst>
              </a:rPr>
              <a:t> punishment (Josh. 7:16-21; 24-26).</a:t>
            </a:r>
            <a:endParaRPr lang="en-US" sz="2100" b="1" dirty="0">
              <a:solidFill>
                <a:srgbClr val="FFFFFF"/>
              </a:solidFill>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1000"/>
                                        <p:tgtEl>
                                          <p:spTgt spid="7">
                                            <p:txEl>
                                              <p:pRg st="5" end="5"/>
                                            </p:txEl>
                                          </p:spTgt>
                                        </p:tgtEl>
                                      </p:cBhvr>
                                    </p:animEffect>
                                    <p:anim calcmode="lin" valueType="num">
                                      <p:cBhvr>
                                        <p:cTn id="2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543800" cy="1219200"/>
          </a:xfrm>
          <a:effectLst>
            <a:outerShdw blurRad="50800" dist="38100" dir="5400000" algn="t" rotWithShape="0">
              <a:prstClr val="black">
                <a:alpha val="40000"/>
              </a:prstClr>
            </a:outerShdw>
          </a:effectLst>
        </p:spPr>
        <p:txBody>
          <a:bodyPr>
            <a:normAutofit/>
          </a:bodyPr>
          <a:lstStyle/>
          <a:p>
            <a:pPr algn="r"/>
            <a:r>
              <a:rPr lang="en-US" sz="6600" dirty="0" smtClean="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rPr>
              <a:t>A Strategy for Victory</a:t>
            </a:r>
            <a:endParaRPr lang="en-US" sz="6600" dirty="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endParaRPr>
          </a:p>
        </p:txBody>
      </p:sp>
      <p:sp>
        <p:nvSpPr>
          <p:cNvPr id="7" name="TextBox 6"/>
          <p:cNvSpPr txBox="1"/>
          <p:nvPr/>
        </p:nvSpPr>
        <p:spPr>
          <a:xfrm>
            <a:off x="2514600" y="2514600"/>
            <a:ext cx="6477000" cy="1415772"/>
          </a:xfrm>
          <a:prstGeom prst="rect">
            <a:avLst/>
          </a:prstGeom>
          <a:noFill/>
        </p:spPr>
        <p:txBody>
          <a:bodyPr wrap="square" rtlCol="0">
            <a:spAutoFit/>
          </a:bodyPr>
          <a:lstStyle/>
          <a:p>
            <a:pPr marL="514350" indent="-514350">
              <a:buAutoNum type="romanUcPeriod"/>
            </a:pPr>
            <a:r>
              <a:rPr lang="en-US" sz="3200" b="1" dirty="0" smtClean="0">
                <a:solidFill>
                  <a:srgbClr val="FFFFFF"/>
                </a:solidFill>
                <a:effectLst>
                  <a:outerShdw blurRad="50800" dist="38100" dir="8100000" algn="tr" rotWithShape="0">
                    <a:prstClr val="black">
                      <a:alpha val="40000"/>
                    </a:prstClr>
                  </a:outerShdw>
                </a:effectLst>
              </a:rPr>
              <a:t>The Battle of Ai.</a:t>
            </a:r>
          </a:p>
          <a:p>
            <a:pPr marL="971550" lvl="1" indent="-514350">
              <a:buFont typeface="+mj-lt"/>
              <a:buAutoNum type="alphaUcPeriod" startAt="2"/>
            </a:pPr>
            <a:r>
              <a:rPr lang="en-US" sz="2800" b="1" dirty="0" smtClean="0">
                <a:solidFill>
                  <a:srgbClr val="FFFFFF"/>
                </a:solidFill>
                <a:effectLst>
                  <a:outerShdw blurRad="50800" dist="38100" dir="8100000" algn="tr" rotWithShape="0">
                    <a:prstClr val="black">
                      <a:alpha val="40000"/>
                    </a:prstClr>
                  </a:outerShdw>
                </a:effectLst>
              </a:rPr>
              <a:t>Second Attempt to Take Ai. </a:t>
            </a:r>
          </a:p>
          <a:p>
            <a:pPr marL="1196975" lvl="2" indent="-514350">
              <a:buFont typeface="+mj-lt"/>
              <a:buAutoNum type="arabicPeriod"/>
            </a:pPr>
            <a:r>
              <a:rPr lang="en-US" sz="2600" b="1" dirty="0" smtClean="0">
                <a:solidFill>
                  <a:srgbClr val="FFFFFF"/>
                </a:solidFill>
                <a:effectLst>
                  <a:outerShdw blurRad="50800" dist="38100" dir="8100000" algn="tr" rotWithShape="0">
                    <a:prstClr val="black">
                      <a:alpha val="40000"/>
                    </a:prstClr>
                  </a:outerShdw>
                </a:effectLst>
              </a:rPr>
              <a:t>The Plan (Josh. 8:3-9).</a:t>
            </a:r>
            <a:endParaRPr lang="en-US" sz="2100" b="1" dirty="0">
              <a:solidFill>
                <a:srgbClr val="FFFFFF"/>
              </a:solidFill>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28600" y="-180158"/>
            <a:ext cx="8763000" cy="7341285"/>
          </a:xfrm>
          <a:prstGeom prst="rect">
            <a:avLst/>
          </a:prstGeom>
          <a:effectLst>
            <a:outerShdw blurRad="50800" dist="38100" dir="8100000" algn="tr" rotWithShape="0">
              <a:prstClr val="black">
                <a:alpha val="40000"/>
              </a:prstClr>
            </a:outerShdw>
          </a:effectLst>
        </p:spPr>
      </p:pic>
      <p:sp>
        <p:nvSpPr>
          <p:cNvPr id="4" name="Bent Arrow 3"/>
          <p:cNvSpPr/>
          <p:nvPr/>
        </p:nvSpPr>
        <p:spPr>
          <a:xfrm rot="1800000" flipV="1">
            <a:off x="4498169" y="2236325"/>
            <a:ext cx="533400" cy="457200"/>
          </a:xfrm>
          <a:prstGeom prst="bentArrow">
            <a:avLst/>
          </a:prstGeom>
          <a:solidFill>
            <a:srgbClr val="FFFF00"/>
          </a:solidFill>
          <a:ln>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U-Turn Arrow 4"/>
          <p:cNvSpPr/>
          <p:nvPr/>
        </p:nvSpPr>
        <p:spPr>
          <a:xfrm rot="-2400000" flipH="1">
            <a:off x="3971305" y="1716707"/>
            <a:ext cx="528957" cy="457323"/>
          </a:xfrm>
          <a:prstGeom prst="uturnArrow">
            <a:avLst/>
          </a:prstGeom>
          <a:solidFill>
            <a:srgbClr val="FFFF00"/>
          </a:solidFill>
          <a:ln>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543800" cy="1219200"/>
          </a:xfrm>
          <a:effectLst>
            <a:outerShdw blurRad="50800" dist="38100" dir="5400000" algn="t" rotWithShape="0">
              <a:prstClr val="black">
                <a:alpha val="40000"/>
              </a:prstClr>
            </a:outerShdw>
          </a:effectLst>
        </p:spPr>
        <p:txBody>
          <a:bodyPr>
            <a:normAutofit/>
          </a:bodyPr>
          <a:lstStyle/>
          <a:p>
            <a:pPr algn="r"/>
            <a:r>
              <a:rPr lang="en-US" sz="6600" dirty="0" smtClean="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rPr>
              <a:t>A Strategy for Victory</a:t>
            </a:r>
            <a:endParaRPr lang="en-US" sz="6600" dirty="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endParaRPr>
          </a:p>
        </p:txBody>
      </p:sp>
      <p:sp>
        <p:nvSpPr>
          <p:cNvPr id="7" name="TextBox 6"/>
          <p:cNvSpPr txBox="1"/>
          <p:nvPr/>
        </p:nvSpPr>
        <p:spPr>
          <a:xfrm>
            <a:off x="2514600" y="2514600"/>
            <a:ext cx="6477000" cy="2215991"/>
          </a:xfrm>
          <a:prstGeom prst="rect">
            <a:avLst/>
          </a:prstGeom>
          <a:noFill/>
        </p:spPr>
        <p:txBody>
          <a:bodyPr wrap="square" rtlCol="0">
            <a:spAutoFit/>
          </a:bodyPr>
          <a:lstStyle/>
          <a:p>
            <a:pPr marL="514350" indent="-514350">
              <a:buAutoNum type="romanUcPeriod"/>
            </a:pPr>
            <a:r>
              <a:rPr lang="en-US" sz="3200" b="1" dirty="0" smtClean="0">
                <a:solidFill>
                  <a:srgbClr val="FFFFFF"/>
                </a:solidFill>
                <a:effectLst>
                  <a:outerShdw blurRad="50800" dist="38100" dir="8100000" algn="tr" rotWithShape="0">
                    <a:prstClr val="black">
                      <a:alpha val="40000"/>
                    </a:prstClr>
                  </a:outerShdw>
                </a:effectLst>
              </a:rPr>
              <a:t>The Battle of Ai.</a:t>
            </a:r>
          </a:p>
          <a:p>
            <a:pPr marL="971550" lvl="1" indent="-514350">
              <a:buFont typeface="+mj-lt"/>
              <a:buAutoNum type="alphaUcPeriod" startAt="2"/>
            </a:pPr>
            <a:r>
              <a:rPr lang="en-US" sz="2800" b="1" dirty="0" smtClean="0">
                <a:solidFill>
                  <a:srgbClr val="FFFFFF"/>
                </a:solidFill>
                <a:effectLst>
                  <a:outerShdw blurRad="50800" dist="38100" dir="8100000" algn="tr" rotWithShape="0">
                    <a:prstClr val="black">
                      <a:alpha val="40000"/>
                    </a:prstClr>
                  </a:outerShdw>
                </a:effectLst>
              </a:rPr>
              <a:t>Second Attempt to Take Ai. </a:t>
            </a:r>
          </a:p>
          <a:p>
            <a:pPr marL="1196975" lvl="2" indent="-514350">
              <a:buFont typeface="+mj-lt"/>
              <a:buAutoNum type="arabicPeriod"/>
            </a:pPr>
            <a:r>
              <a:rPr lang="en-US" sz="2600" b="1" dirty="0" smtClean="0">
                <a:solidFill>
                  <a:srgbClr val="FFFFFF"/>
                </a:solidFill>
                <a:effectLst>
                  <a:outerShdw blurRad="50800" dist="38100" dir="8100000" algn="tr" rotWithShape="0">
                    <a:prstClr val="black">
                      <a:alpha val="40000"/>
                    </a:prstClr>
                  </a:outerShdw>
                </a:effectLst>
              </a:rPr>
              <a:t>The Plan (Josh. 8:3-9).</a:t>
            </a:r>
          </a:p>
          <a:p>
            <a:pPr marL="1196975" lvl="2" indent="-514350">
              <a:buFont typeface="+mj-lt"/>
              <a:buAutoNum type="arabicPeriod"/>
            </a:pPr>
            <a:r>
              <a:rPr lang="en-US" sz="2600" b="1" dirty="0" smtClean="0">
                <a:solidFill>
                  <a:srgbClr val="FFFFFF"/>
                </a:solidFill>
                <a:effectLst>
                  <a:outerShdw blurRad="50800" dist="38100" dir="8100000" algn="tr" rotWithShape="0">
                    <a:prstClr val="black">
                      <a:alpha val="40000"/>
                    </a:prstClr>
                  </a:outerShdw>
                </a:effectLst>
              </a:rPr>
              <a:t>The Execution (Josh. 8:10-13).</a:t>
            </a:r>
          </a:p>
          <a:p>
            <a:pPr marL="1196975" lvl="2" indent="-514350">
              <a:buFont typeface="+mj-lt"/>
              <a:buAutoNum type="arabicPeriod"/>
            </a:pPr>
            <a:r>
              <a:rPr lang="en-US" sz="2600" b="1" dirty="0" smtClean="0">
                <a:solidFill>
                  <a:srgbClr val="FFFFFF"/>
                </a:solidFill>
                <a:effectLst>
                  <a:outerShdw blurRad="50800" dist="38100" dir="8100000" algn="tr" rotWithShape="0">
                    <a:prstClr val="black">
                      <a:alpha val="40000"/>
                    </a:prstClr>
                  </a:outerShdw>
                </a:effectLst>
              </a:rPr>
              <a:t>The Battle (Josh. 8:14-21).</a:t>
            </a:r>
            <a:endParaRPr lang="en-US" sz="2100" b="1" dirty="0">
              <a:solidFill>
                <a:srgbClr val="FFFFFF"/>
              </a:solidFill>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543800" cy="1219200"/>
          </a:xfrm>
          <a:effectLst>
            <a:outerShdw blurRad="50800" dist="38100" dir="5400000" algn="t" rotWithShape="0">
              <a:prstClr val="black">
                <a:alpha val="40000"/>
              </a:prstClr>
            </a:outerShdw>
          </a:effectLst>
        </p:spPr>
        <p:txBody>
          <a:bodyPr>
            <a:normAutofit/>
          </a:bodyPr>
          <a:lstStyle/>
          <a:p>
            <a:pPr algn="r"/>
            <a:r>
              <a:rPr lang="en-US" sz="6600" dirty="0" smtClean="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rPr>
              <a:t>A Strategy for Victory</a:t>
            </a:r>
            <a:endParaRPr lang="en-US" sz="6600" dirty="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endParaRPr>
          </a:p>
        </p:txBody>
      </p:sp>
      <p:sp>
        <p:nvSpPr>
          <p:cNvPr id="7" name="TextBox 6"/>
          <p:cNvSpPr txBox="1"/>
          <p:nvPr/>
        </p:nvSpPr>
        <p:spPr>
          <a:xfrm>
            <a:off x="2514600" y="2438400"/>
            <a:ext cx="6477000" cy="4261961"/>
          </a:xfrm>
          <a:prstGeom prst="rect">
            <a:avLst/>
          </a:prstGeom>
          <a:noFill/>
        </p:spPr>
        <p:txBody>
          <a:bodyPr wrap="square" rtlCol="0">
            <a:spAutoFit/>
          </a:bodyPr>
          <a:lstStyle/>
          <a:p>
            <a:pPr marL="571500" indent="-571500">
              <a:buFont typeface="+mj-lt"/>
              <a:buAutoNum type="romanUcPeriod" startAt="2"/>
            </a:pPr>
            <a:r>
              <a:rPr lang="en-US" sz="3200" b="1" dirty="0" smtClean="0">
                <a:solidFill>
                  <a:srgbClr val="FFFFFF"/>
                </a:solidFill>
                <a:effectLst>
                  <a:outerShdw blurRad="50800" dist="38100" dir="8100000" algn="tr" rotWithShape="0">
                    <a:prstClr val="black">
                      <a:alpha val="40000"/>
                    </a:prstClr>
                  </a:outerShdw>
                </a:effectLst>
              </a:rPr>
              <a:t>Lessons for Spiritual Battle.</a:t>
            </a:r>
          </a:p>
          <a:p>
            <a:pPr marL="971550" lvl="1" indent="-514350">
              <a:buFont typeface="+mj-lt"/>
              <a:buAutoNum type="alphaUcPeriod"/>
            </a:pPr>
            <a:r>
              <a:rPr lang="en-US" sz="2600" b="1" dirty="0" smtClean="0">
                <a:solidFill>
                  <a:srgbClr val="FFFFFF"/>
                </a:solidFill>
                <a:effectLst>
                  <a:outerShdw blurRad="50800" dist="38100" dir="8100000" algn="tr" rotWithShape="0">
                    <a:prstClr val="black">
                      <a:alpha val="40000"/>
                    </a:prstClr>
                  </a:outerShdw>
                </a:effectLst>
              </a:rPr>
              <a:t>Beware of false confidence         (1 Cor. 10:13; Rev. 21:3; 20:10).</a:t>
            </a:r>
          </a:p>
          <a:p>
            <a:pPr marL="971550" lvl="1" indent="-514350">
              <a:buFont typeface="+mj-lt"/>
              <a:buAutoNum type="alphaUcPeriod"/>
            </a:pPr>
            <a:r>
              <a:rPr lang="en-US" sz="2600" b="1" dirty="0" smtClean="0">
                <a:solidFill>
                  <a:srgbClr val="FFFFFF"/>
                </a:solidFill>
                <a:effectLst>
                  <a:outerShdw blurRad="50800" dist="38100" dir="8100000" algn="tr" rotWithShape="0">
                    <a:prstClr val="black">
                      <a:alpha val="40000"/>
                    </a:prstClr>
                  </a:outerShdw>
                </a:effectLst>
              </a:rPr>
              <a:t>Watch for </a:t>
            </a:r>
            <a:r>
              <a:rPr lang="en-US" sz="2600" b="1" smtClean="0">
                <a:solidFill>
                  <a:srgbClr val="FFFFFF"/>
                </a:solidFill>
                <a:effectLst>
                  <a:outerShdw blurRad="50800" dist="38100" dir="8100000" algn="tr" rotWithShape="0">
                    <a:prstClr val="black">
                      <a:alpha val="40000"/>
                    </a:prstClr>
                  </a:outerShdw>
                </a:effectLst>
              </a:rPr>
              <a:t>hidden weapons          </a:t>
            </a:r>
            <a:r>
              <a:rPr lang="en-US" sz="2600" b="1" dirty="0" smtClean="0">
                <a:solidFill>
                  <a:srgbClr val="FFFFFF"/>
                </a:solidFill>
                <a:effectLst>
                  <a:outerShdw blurRad="50800" dist="38100" dir="8100000" algn="tr" rotWithShape="0">
                    <a:prstClr val="black">
                      <a:alpha val="40000"/>
                    </a:prstClr>
                  </a:outerShdw>
                </a:effectLst>
              </a:rPr>
              <a:t>(1 Pet. 5:8; 2 Cor. 2:11; Luke 4:13; Eph. 6:11-17).</a:t>
            </a:r>
          </a:p>
          <a:p>
            <a:pPr marL="971550" lvl="1" indent="-514350">
              <a:buFont typeface="+mj-lt"/>
              <a:buAutoNum type="alphaUcPeriod"/>
            </a:pPr>
            <a:r>
              <a:rPr lang="en-US" sz="2600" b="1" dirty="0" smtClean="0">
                <a:solidFill>
                  <a:srgbClr val="FFFFFF"/>
                </a:solidFill>
                <a:effectLst>
                  <a:outerShdw blurRad="50800" dist="38100" dir="8100000" algn="tr" rotWithShape="0">
                    <a:prstClr val="black">
                      <a:alpha val="40000"/>
                    </a:prstClr>
                  </a:outerShdw>
                </a:effectLst>
              </a:rPr>
              <a:t>Avoid foolish judgments (Heb. 4:12; 1 Pet. 3:15).</a:t>
            </a:r>
          </a:p>
          <a:p>
            <a:pPr marL="971550" lvl="1" indent="-514350">
              <a:buFont typeface="+mj-lt"/>
              <a:buAutoNum type="alphaUcPeriod"/>
            </a:pPr>
            <a:r>
              <a:rPr lang="en-US" sz="2600" b="1" dirty="0" smtClean="0">
                <a:solidFill>
                  <a:srgbClr val="FFFFFF"/>
                </a:solidFill>
                <a:effectLst>
                  <a:outerShdw blurRad="50800" dist="38100" dir="8100000" algn="tr" rotWithShape="0">
                    <a:prstClr val="black">
                      <a:alpha val="40000"/>
                    </a:prstClr>
                  </a:outerShdw>
                </a:effectLst>
              </a:rPr>
              <a:t>Stand back up when defeated (1 John 1:9; James 5:16).</a:t>
            </a:r>
            <a:endParaRPr lang="en-US" sz="2600" b="1" dirty="0">
              <a:solidFill>
                <a:srgbClr val="FFFFFF"/>
              </a:solidFill>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543800" cy="1371600"/>
          </a:xfrm>
          <a:effectLst>
            <a:outerShdw blurRad="50800" dist="38100" dir="5400000" algn="t" rotWithShape="0">
              <a:prstClr val="black">
                <a:alpha val="40000"/>
              </a:prstClr>
            </a:outerShdw>
          </a:effectLst>
        </p:spPr>
        <p:txBody>
          <a:bodyPr>
            <a:normAutofit/>
          </a:bodyPr>
          <a:lstStyle/>
          <a:p>
            <a:r>
              <a:rPr lang="en-US" sz="6600" dirty="0" smtClean="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rPr>
              <a:t>Joshua 1:6</a:t>
            </a:r>
            <a:endParaRPr lang="en-US" sz="6600" dirty="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endParaRPr>
          </a:p>
        </p:txBody>
      </p:sp>
      <p:sp>
        <p:nvSpPr>
          <p:cNvPr id="7" name="TextBox 6"/>
          <p:cNvSpPr txBox="1"/>
          <p:nvPr/>
        </p:nvSpPr>
        <p:spPr>
          <a:xfrm>
            <a:off x="2514600" y="2514600"/>
            <a:ext cx="6096000" cy="3046988"/>
          </a:xfrm>
          <a:prstGeom prst="rect">
            <a:avLst/>
          </a:prstGeom>
          <a:noFill/>
        </p:spPr>
        <p:txBody>
          <a:bodyPr wrap="square" rtlCol="0">
            <a:spAutoFit/>
          </a:bodyPr>
          <a:lstStyle/>
          <a:p>
            <a:r>
              <a:rPr lang="en-US" sz="3200" b="1" dirty="0" smtClean="0">
                <a:solidFill>
                  <a:srgbClr val="FFFFFF"/>
                </a:solidFill>
                <a:effectLst>
                  <a:outerShdw blurRad="50800" dist="38100" dir="8100000" algn="tr" rotWithShape="0">
                    <a:prstClr val="black">
                      <a:alpha val="40000"/>
                    </a:prstClr>
                  </a:outerShdw>
                </a:effectLst>
              </a:rPr>
              <a:t>“Be strong and of good courage, for to this people you shall divide as an inheritance the land which I swore to their fathers to give them.”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543800" cy="1219200"/>
          </a:xfrm>
          <a:effectLst>
            <a:outerShdw blurRad="50800" dist="38100" dir="5400000" algn="t" rotWithShape="0">
              <a:prstClr val="black">
                <a:alpha val="40000"/>
              </a:prstClr>
            </a:outerShdw>
          </a:effectLst>
        </p:spPr>
        <p:txBody>
          <a:bodyPr>
            <a:normAutofit/>
          </a:bodyPr>
          <a:lstStyle/>
          <a:p>
            <a:r>
              <a:rPr lang="en-US" sz="6600" dirty="0" smtClean="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rPr>
              <a:t>Deuteronomy 9:5</a:t>
            </a:r>
            <a:endParaRPr lang="en-US" sz="6600" dirty="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endParaRPr>
          </a:p>
        </p:txBody>
      </p:sp>
      <p:sp>
        <p:nvSpPr>
          <p:cNvPr id="7" name="TextBox 6"/>
          <p:cNvSpPr txBox="1"/>
          <p:nvPr/>
        </p:nvSpPr>
        <p:spPr>
          <a:xfrm>
            <a:off x="2514600" y="2514600"/>
            <a:ext cx="6096000" cy="3785652"/>
          </a:xfrm>
          <a:prstGeom prst="rect">
            <a:avLst/>
          </a:prstGeom>
          <a:noFill/>
        </p:spPr>
        <p:txBody>
          <a:bodyPr wrap="square" rtlCol="0">
            <a:spAutoFit/>
          </a:bodyPr>
          <a:lstStyle/>
          <a:p>
            <a:r>
              <a:rPr lang="en-US" sz="3000" b="1" dirty="0" smtClean="0">
                <a:solidFill>
                  <a:srgbClr val="FFFFFF"/>
                </a:solidFill>
                <a:effectLst>
                  <a:outerShdw blurRad="50800" dist="38100" dir="8100000" algn="tr" rotWithShape="0">
                    <a:prstClr val="black">
                      <a:alpha val="40000"/>
                    </a:prstClr>
                  </a:outerShdw>
                </a:effectLst>
              </a:rPr>
              <a:t>“It is not because of your righteousness or the uprightness of your heart that you go in to possess their land, but because of the wickedness of these nations that the LORD your God drives them out from before you…”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28600" y="-180158"/>
            <a:ext cx="8763000" cy="7341285"/>
          </a:xfrm>
          <a:prstGeom prst="rect">
            <a:avLst/>
          </a:prstGeom>
          <a:effectLst>
            <a:outerShdw blurRad="50800" dist="38100" dir="8100000" algn="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543800" cy="1219200"/>
          </a:xfrm>
          <a:effectLst>
            <a:outerShdw blurRad="50800" dist="38100" dir="5400000" algn="t" rotWithShape="0">
              <a:prstClr val="black">
                <a:alpha val="40000"/>
              </a:prstClr>
            </a:outerShdw>
          </a:effectLst>
        </p:spPr>
        <p:txBody>
          <a:bodyPr>
            <a:normAutofit/>
          </a:bodyPr>
          <a:lstStyle/>
          <a:p>
            <a:pPr algn="r"/>
            <a:r>
              <a:rPr lang="en-US" sz="6600" dirty="0" smtClean="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rPr>
              <a:t>A Strategy for Victory</a:t>
            </a:r>
            <a:endParaRPr lang="en-US" sz="6600" dirty="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endParaRPr>
          </a:p>
        </p:txBody>
      </p:sp>
      <p:sp>
        <p:nvSpPr>
          <p:cNvPr id="7" name="TextBox 6"/>
          <p:cNvSpPr txBox="1"/>
          <p:nvPr/>
        </p:nvSpPr>
        <p:spPr>
          <a:xfrm>
            <a:off x="2514600" y="2514600"/>
            <a:ext cx="6477000" cy="1446550"/>
          </a:xfrm>
          <a:prstGeom prst="rect">
            <a:avLst/>
          </a:prstGeom>
          <a:noFill/>
        </p:spPr>
        <p:txBody>
          <a:bodyPr wrap="square" rtlCol="0">
            <a:spAutoFit/>
          </a:bodyPr>
          <a:lstStyle/>
          <a:p>
            <a:pPr marL="514350" indent="-514350">
              <a:buAutoNum type="romanUcPeriod"/>
            </a:pPr>
            <a:r>
              <a:rPr lang="en-US" sz="3200" b="1" dirty="0" smtClean="0">
                <a:solidFill>
                  <a:srgbClr val="FFFFFF"/>
                </a:solidFill>
                <a:effectLst>
                  <a:outerShdw blurRad="50800" dist="38100" dir="8100000" algn="tr" rotWithShape="0">
                    <a:prstClr val="black">
                      <a:alpha val="40000"/>
                    </a:prstClr>
                  </a:outerShdw>
                </a:effectLst>
              </a:rPr>
              <a:t>The Battle of Ai.</a:t>
            </a:r>
          </a:p>
          <a:p>
            <a:pPr marL="971550" lvl="1" indent="-514350">
              <a:buFont typeface="+mj-lt"/>
              <a:buAutoNum type="alphaUcPeriod"/>
            </a:pPr>
            <a:r>
              <a:rPr lang="en-US" sz="2800" b="1" dirty="0" smtClean="0">
                <a:solidFill>
                  <a:srgbClr val="FFFFFF"/>
                </a:solidFill>
                <a:effectLst>
                  <a:outerShdw blurRad="50800" dist="38100" dir="8100000" algn="tr" rotWithShape="0">
                    <a:prstClr val="black">
                      <a:alpha val="40000"/>
                    </a:prstClr>
                  </a:outerShdw>
                </a:effectLst>
              </a:rPr>
              <a:t>First Attempt led to defeat (Josh. 7:2-5; 6:17-19).</a:t>
            </a:r>
            <a:endParaRPr lang="en-US" sz="2100" b="1" dirty="0">
              <a:solidFill>
                <a:srgbClr val="FFFFFF"/>
              </a:solidFill>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0830.JPG"/>
          <p:cNvPicPr>
            <a:picLocks noChangeAspect="1"/>
          </p:cNvPicPr>
          <p:nvPr/>
        </p:nvPicPr>
        <p:blipFill>
          <a:blip r:embed="rId2" cstate="print"/>
          <a:stretch>
            <a:fillRect/>
          </a:stretch>
        </p:blipFill>
        <p:spPr>
          <a:xfrm>
            <a:off x="838200" y="838200"/>
            <a:ext cx="7620000" cy="5715000"/>
          </a:xfrm>
          <a:prstGeom prst="rect">
            <a:avLst/>
          </a:prstGeom>
          <a:effectLst>
            <a:outerShdw blurRad="50800" dist="38100" dir="8100000" algn="tr" rotWithShape="0">
              <a:prstClr val="black">
                <a:alpha val="40000"/>
              </a:prstClr>
            </a:outerShdw>
          </a:effectLst>
        </p:spPr>
      </p:pic>
      <p:pic>
        <p:nvPicPr>
          <p:cNvPr id="5" name="Picture 4" descr="IMG_1160.JPG"/>
          <p:cNvPicPr>
            <a:picLocks noChangeAspect="1"/>
          </p:cNvPicPr>
          <p:nvPr/>
        </p:nvPicPr>
        <p:blipFill>
          <a:blip r:embed="rId3" cstate="print">
            <a:lum contrast="-40000"/>
          </a:blip>
          <a:srcRect l="22500" t="83333" b="3333"/>
          <a:stretch>
            <a:fillRect/>
          </a:stretch>
        </p:blipFill>
        <p:spPr>
          <a:xfrm>
            <a:off x="1143000" y="152400"/>
            <a:ext cx="6934200" cy="1219200"/>
          </a:xfrm>
          <a:prstGeom prst="rect">
            <a:avLst/>
          </a:prstGeom>
          <a:effectLst>
            <a:outerShdw blurRad="50800" dist="38100" dir="5400000" algn="t" rotWithShape="0">
              <a:prstClr val="black">
                <a:alpha val="40000"/>
              </a:prstClr>
            </a:outerShdw>
          </a:effectLst>
        </p:spPr>
      </p:pic>
      <p:sp>
        <p:nvSpPr>
          <p:cNvPr id="4" name="Title 1"/>
          <p:cNvSpPr>
            <a:spLocks noGrp="1"/>
          </p:cNvSpPr>
          <p:nvPr/>
        </p:nvSpPr>
        <p:spPr>
          <a:xfrm>
            <a:off x="228600" y="228600"/>
            <a:ext cx="8686800" cy="1143000"/>
          </a:xfrm>
          <a:prstGeom prst="rect">
            <a:avLst/>
          </a:prstGeom>
          <a:effectLst>
            <a:outerShdw blurRad="50800" dist="38100" dir="5400000" algn="t" rotWithShape="0">
              <a:prstClr val="black">
                <a:alpha val="40000"/>
              </a:prstClr>
            </a:outerShdw>
          </a:effectLst>
        </p:spPr>
        <p:txBody>
          <a:bodyPr>
            <a:normAutofit/>
          </a:bodyPr>
          <a:lstStyle>
            <a:lvl1pPr algn="ctr" defTabSz="914400" rtl="0" eaLnBrk="1" latinLnBrk="0" hangingPunct="1">
              <a:spcBef>
                <a:spcPct val="0"/>
              </a:spcBef>
              <a:buNone/>
              <a:defRPr sz="4400" b="1" kern="1200">
                <a:solidFill>
                  <a:schemeClr val="accent6">
                    <a:lumMod val="60000"/>
                    <a:lumOff val="40000"/>
                  </a:schemeClr>
                </a:solidFill>
                <a:effectLst>
                  <a:outerShdw blurRad="50800" dist="38100" dir="8100000" algn="tr" rotWithShape="0">
                    <a:prstClr val="black">
                      <a:alpha val="40000"/>
                    </a:prstClr>
                  </a:outerShdw>
                </a:effectLst>
                <a:latin typeface="+mj-lt"/>
                <a:ea typeface="+mj-ea"/>
                <a:cs typeface="+mj-cs"/>
              </a:defRPr>
            </a:lvl1pPr>
          </a:lstStyle>
          <a:p>
            <a:r>
              <a:rPr lang="en-US" sz="6600" dirty="0" smtClean="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rPr>
              <a:t>Ruins of Jericho</a:t>
            </a:r>
            <a:endParaRPr lang="en-US" sz="6600" dirty="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endParaRPr>
          </a:p>
        </p:txBody>
      </p:sp>
    </p:spTree>
  </p:cSld>
  <p:clrMapOvr>
    <a:masterClrMapping/>
  </p:clrMapOvr>
  <p:transition advTm="3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0830.JPG"/>
          <p:cNvPicPr>
            <a:picLocks noChangeAspect="1"/>
          </p:cNvPicPr>
          <p:nvPr/>
        </p:nvPicPr>
        <p:blipFill>
          <a:blip r:embed="rId2" cstate="print"/>
          <a:stretch>
            <a:fillRect/>
          </a:stretch>
        </p:blipFill>
        <p:spPr>
          <a:xfrm>
            <a:off x="838200" y="838200"/>
            <a:ext cx="7620000" cy="5715000"/>
          </a:xfrm>
          <a:prstGeom prst="rect">
            <a:avLst/>
          </a:prstGeom>
          <a:effectLst>
            <a:outerShdw blurRad="50800" dist="38100" dir="8100000" algn="tr" rotWithShape="0">
              <a:prstClr val="black">
                <a:alpha val="40000"/>
              </a:prstClr>
            </a:outerShdw>
          </a:effectLst>
        </p:spPr>
      </p:pic>
      <p:pic>
        <p:nvPicPr>
          <p:cNvPr id="5" name="Picture 4" descr="IMG_1160.JPG"/>
          <p:cNvPicPr>
            <a:picLocks noChangeAspect="1"/>
          </p:cNvPicPr>
          <p:nvPr/>
        </p:nvPicPr>
        <p:blipFill>
          <a:blip r:embed="rId3" cstate="print">
            <a:lum contrast="-40000"/>
          </a:blip>
          <a:srcRect l="22500" t="83333" b="3333"/>
          <a:stretch>
            <a:fillRect/>
          </a:stretch>
        </p:blipFill>
        <p:spPr>
          <a:xfrm>
            <a:off x="1143000" y="152400"/>
            <a:ext cx="6934200" cy="1219200"/>
          </a:xfrm>
          <a:prstGeom prst="rect">
            <a:avLst/>
          </a:prstGeom>
          <a:effectLst>
            <a:outerShdw blurRad="50800" dist="38100" dir="5400000" algn="t" rotWithShape="0">
              <a:prstClr val="black">
                <a:alpha val="40000"/>
              </a:prstClr>
            </a:outerShdw>
          </a:effectLst>
        </p:spPr>
      </p:pic>
      <p:sp>
        <p:nvSpPr>
          <p:cNvPr id="4" name="Title 1"/>
          <p:cNvSpPr>
            <a:spLocks noGrp="1"/>
          </p:cNvSpPr>
          <p:nvPr/>
        </p:nvSpPr>
        <p:spPr>
          <a:xfrm>
            <a:off x="228600" y="228600"/>
            <a:ext cx="8686800" cy="1143000"/>
          </a:xfrm>
          <a:prstGeom prst="rect">
            <a:avLst/>
          </a:prstGeom>
          <a:effectLst>
            <a:outerShdw blurRad="50800" dist="38100" dir="5400000" algn="t" rotWithShape="0">
              <a:prstClr val="black">
                <a:alpha val="40000"/>
              </a:prstClr>
            </a:outerShdw>
          </a:effectLst>
        </p:spPr>
        <p:txBody>
          <a:bodyPr>
            <a:normAutofit/>
          </a:bodyPr>
          <a:lstStyle>
            <a:lvl1pPr algn="ctr" defTabSz="914400" rtl="0" eaLnBrk="1" latinLnBrk="0" hangingPunct="1">
              <a:spcBef>
                <a:spcPct val="0"/>
              </a:spcBef>
              <a:buNone/>
              <a:defRPr sz="4400" b="1" kern="1200">
                <a:solidFill>
                  <a:schemeClr val="accent6">
                    <a:lumMod val="60000"/>
                    <a:lumOff val="40000"/>
                  </a:schemeClr>
                </a:solidFill>
                <a:effectLst>
                  <a:outerShdw blurRad="50800" dist="38100" dir="8100000" algn="tr" rotWithShape="0">
                    <a:prstClr val="black">
                      <a:alpha val="40000"/>
                    </a:prstClr>
                  </a:outerShdw>
                </a:effectLst>
                <a:latin typeface="+mj-lt"/>
                <a:ea typeface="+mj-ea"/>
                <a:cs typeface="+mj-cs"/>
              </a:defRPr>
            </a:lvl1pPr>
          </a:lstStyle>
          <a:p>
            <a:r>
              <a:rPr lang="en-US" sz="6600" dirty="0" smtClean="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rPr>
              <a:t>Ruins of Jericho</a:t>
            </a:r>
            <a:endParaRPr lang="en-US" sz="6600" dirty="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endParaRPr>
          </a:p>
        </p:txBody>
      </p:sp>
    </p:spTree>
  </p:cSld>
  <p:clrMapOvr>
    <a:masterClrMapping/>
  </p:clrMapOvr>
  <p:transition advTm="3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0830.JPG"/>
          <p:cNvPicPr>
            <a:picLocks noChangeAspect="1"/>
          </p:cNvPicPr>
          <p:nvPr/>
        </p:nvPicPr>
        <p:blipFill>
          <a:blip r:embed="rId2" cstate="print"/>
          <a:stretch>
            <a:fillRect/>
          </a:stretch>
        </p:blipFill>
        <p:spPr>
          <a:xfrm>
            <a:off x="838200" y="838200"/>
            <a:ext cx="7620000" cy="5715000"/>
          </a:xfrm>
          <a:prstGeom prst="rect">
            <a:avLst/>
          </a:prstGeom>
          <a:effectLst>
            <a:outerShdw blurRad="50800" dist="38100" dir="8100000" algn="tr" rotWithShape="0">
              <a:prstClr val="black">
                <a:alpha val="40000"/>
              </a:prstClr>
            </a:outerShdw>
          </a:effectLst>
        </p:spPr>
      </p:pic>
      <p:pic>
        <p:nvPicPr>
          <p:cNvPr id="5" name="Picture 4" descr="IMG_1160.JPG"/>
          <p:cNvPicPr>
            <a:picLocks noChangeAspect="1"/>
          </p:cNvPicPr>
          <p:nvPr/>
        </p:nvPicPr>
        <p:blipFill>
          <a:blip r:embed="rId3" cstate="print">
            <a:lum contrast="-40000"/>
          </a:blip>
          <a:srcRect l="22500" t="83333" b="3333"/>
          <a:stretch>
            <a:fillRect/>
          </a:stretch>
        </p:blipFill>
        <p:spPr>
          <a:xfrm>
            <a:off x="1143000" y="152400"/>
            <a:ext cx="6934200" cy="1219200"/>
          </a:xfrm>
          <a:prstGeom prst="rect">
            <a:avLst/>
          </a:prstGeom>
          <a:effectLst>
            <a:outerShdw blurRad="50800" dist="38100" dir="5400000" algn="t" rotWithShape="0">
              <a:prstClr val="black">
                <a:alpha val="40000"/>
              </a:prstClr>
            </a:outerShdw>
          </a:effectLst>
        </p:spPr>
      </p:pic>
      <p:sp>
        <p:nvSpPr>
          <p:cNvPr id="4" name="Title 1"/>
          <p:cNvSpPr>
            <a:spLocks noGrp="1"/>
          </p:cNvSpPr>
          <p:nvPr/>
        </p:nvSpPr>
        <p:spPr>
          <a:xfrm>
            <a:off x="228600" y="228600"/>
            <a:ext cx="8686800" cy="1143000"/>
          </a:xfrm>
          <a:prstGeom prst="rect">
            <a:avLst/>
          </a:prstGeom>
          <a:effectLst>
            <a:outerShdw blurRad="50800" dist="38100" dir="5400000" algn="t" rotWithShape="0">
              <a:prstClr val="black">
                <a:alpha val="40000"/>
              </a:prstClr>
            </a:outerShdw>
          </a:effectLst>
        </p:spPr>
        <p:txBody>
          <a:bodyPr>
            <a:normAutofit/>
          </a:bodyPr>
          <a:lstStyle>
            <a:lvl1pPr algn="ctr" defTabSz="914400" rtl="0" eaLnBrk="1" latinLnBrk="0" hangingPunct="1">
              <a:spcBef>
                <a:spcPct val="0"/>
              </a:spcBef>
              <a:buNone/>
              <a:defRPr sz="4400" b="1" kern="1200">
                <a:solidFill>
                  <a:schemeClr val="accent6">
                    <a:lumMod val="60000"/>
                    <a:lumOff val="40000"/>
                  </a:schemeClr>
                </a:solidFill>
                <a:effectLst>
                  <a:outerShdw blurRad="50800" dist="38100" dir="8100000" algn="tr" rotWithShape="0">
                    <a:prstClr val="black">
                      <a:alpha val="40000"/>
                    </a:prstClr>
                  </a:outerShdw>
                </a:effectLst>
                <a:latin typeface="+mj-lt"/>
                <a:ea typeface="+mj-ea"/>
                <a:cs typeface="+mj-cs"/>
              </a:defRPr>
            </a:lvl1pPr>
          </a:lstStyle>
          <a:p>
            <a:r>
              <a:rPr lang="en-US" sz="6600" dirty="0" smtClean="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rPr>
              <a:t>Ruins of Jericho</a:t>
            </a:r>
            <a:endParaRPr lang="en-US" sz="6600" dirty="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endParaRPr>
          </a:p>
        </p:txBody>
      </p:sp>
    </p:spTree>
  </p:cSld>
  <p:clrMapOvr>
    <a:masterClrMapping/>
  </p:clrMapOvr>
  <p:transition advTm="3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0830.JPG"/>
          <p:cNvPicPr>
            <a:picLocks noChangeAspect="1"/>
          </p:cNvPicPr>
          <p:nvPr/>
        </p:nvPicPr>
        <p:blipFill>
          <a:blip r:embed="rId2" cstate="print"/>
          <a:stretch>
            <a:fillRect/>
          </a:stretch>
        </p:blipFill>
        <p:spPr>
          <a:xfrm>
            <a:off x="838200" y="838200"/>
            <a:ext cx="7620000" cy="5715000"/>
          </a:xfrm>
          <a:prstGeom prst="rect">
            <a:avLst/>
          </a:prstGeom>
          <a:effectLst>
            <a:outerShdw blurRad="50800" dist="38100" dir="8100000" algn="tr" rotWithShape="0">
              <a:prstClr val="black">
                <a:alpha val="40000"/>
              </a:prstClr>
            </a:outerShdw>
          </a:effectLst>
        </p:spPr>
      </p:pic>
      <p:pic>
        <p:nvPicPr>
          <p:cNvPr id="5" name="Picture 4" descr="IMG_1160.JPG"/>
          <p:cNvPicPr>
            <a:picLocks noChangeAspect="1"/>
          </p:cNvPicPr>
          <p:nvPr/>
        </p:nvPicPr>
        <p:blipFill>
          <a:blip r:embed="rId3" cstate="print">
            <a:lum contrast="-40000"/>
          </a:blip>
          <a:srcRect l="22500" t="83333" b="3333"/>
          <a:stretch>
            <a:fillRect/>
          </a:stretch>
        </p:blipFill>
        <p:spPr>
          <a:xfrm>
            <a:off x="1143000" y="152400"/>
            <a:ext cx="6934200" cy="1219200"/>
          </a:xfrm>
          <a:prstGeom prst="rect">
            <a:avLst/>
          </a:prstGeom>
          <a:effectLst>
            <a:outerShdw blurRad="50800" dist="38100" dir="5400000" algn="t" rotWithShape="0">
              <a:prstClr val="black">
                <a:alpha val="40000"/>
              </a:prstClr>
            </a:outerShdw>
          </a:effectLst>
        </p:spPr>
      </p:pic>
      <p:sp>
        <p:nvSpPr>
          <p:cNvPr id="4" name="Title 1"/>
          <p:cNvSpPr>
            <a:spLocks noGrp="1"/>
          </p:cNvSpPr>
          <p:nvPr/>
        </p:nvSpPr>
        <p:spPr>
          <a:xfrm>
            <a:off x="228600" y="228600"/>
            <a:ext cx="8686800" cy="1143000"/>
          </a:xfrm>
          <a:prstGeom prst="rect">
            <a:avLst/>
          </a:prstGeom>
          <a:effectLst>
            <a:outerShdw blurRad="50800" dist="38100" dir="5400000" algn="t" rotWithShape="0">
              <a:prstClr val="black">
                <a:alpha val="40000"/>
              </a:prstClr>
            </a:outerShdw>
          </a:effectLst>
        </p:spPr>
        <p:txBody>
          <a:bodyPr>
            <a:normAutofit/>
          </a:bodyPr>
          <a:lstStyle>
            <a:lvl1pPr algn="ctr" defTabSz="914400" rtl="0" eaLnBrk="1" latinLnBrk="0" hangingPunct="1">
              <a:spcBef>
                <a:spcPct val="0"/>
              </a:spcBef>
              <a:buNone/>
              <a:defRPr sz="4400" b="1" kern="1200">
                <a:solidFill>
                  <a:schemeClr val="accent6">
                    <a:lumMod val="60000"/>
                    <a:lumOff val="40000"/>
                  </a:schemeClr>
                </a:solidFill>
                <a:effectLst>
                  <a:outerShdw blurRad="50800" dist="38100" dir="8100000" algn="tr" rotWithShape="0">
                    <a:prstClr val="black">
                      <a:alpha val="40000"/>
                    </a:prstClr>
                  </a:outerShdw>
                </a:effectLst>
                <a:latin typeface="+mj-lt"/>
                <a:ea typeface="+mj-ea"/>
                <a:cs typeface="+mj-cs"/>
              </a:defRPr>
            </a:lvl1pPr>
          </a:lstStyle>
          <a:p>
            <a:r>
              <a:rPr lang="en-US" sz="6600" dirty="0" smtClean="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rPr>
              <a:t>Ruins of Jericho</a:t>
            </a:r>
            <a:endParaRPr lang="en-US" sz="6600" dirty="0">
              <a:effectLst>
                <a:glow rad="228600">
                  <a:schemeClr val="accent2">
                    <a:satMod val="175000"/>
                    <a:alpha val="40000"/>
                  </a:schemeClr>
                </a:glow>
                <a:outerShdw blurRad="50800" dist="38100" dir="8100000" algn="tr" rotWithShape="0">
                  <a:prstClr val="black">
                    <a:alpha val="40000"/>
                  </a:prstClr>
                </a:outerShdw>
              </a:effectLst>
              <a:latin typeface="Pristina" pitchFamily="66" charset="0"/>
            </a:endParaRPr>
          </a:p>
        </p:txBody>
      </p:sp>
    </p:spTree>
  </p:cSld>
  <p:clrMapOvr>
    <a:masterClrMapping/>
  </p:clrMapOvr>
  <p:transition advTm="3000">
    <p:fade/>
  </p:transition>
  <p:timing>
    <p:tnLst>
      <p:par>
        <p:cTn id="1" dur="indefinite" restart="never" nodeType="tmRoot"/>
      </p:par>
    </p:tnLst>
  </p:timing>
</p:sld>
</file>

<file path=ppt/theme/theme1.xml><?xml version="1.0" encoding="utf-8"?>
<a:theme xmlns:a="http://schemas.openxmlformats.org/drawingml/2006/main" name="TP030002167">
  <a:themeElements>
    <a:clrScheme name="Serenity">
      <a:dk1>
        <a:sysClr val="windowText" lastClr="000000"/>
      </a:dk1>
      <a:lt1>
        <a:srgbClr val="DBF5F9"/>
      </a:lt1>
      <a:dk2>
        <a:srgbClr val="07674D"/>
      </a:dk2>
      <a:lt2>
        <a:srgbClr val="EDF2DA"/>
      </a:lt2>
      <a:accent1>
        <a:srgbClr val="7CCA62"/>
      </a:accent1>
      <a:accent2>
        <a:srgbClr val="660066"/>
      </a:accent2>
      <a:accent3>
        <a:srgbClr val="9966FF"/>
      </a:accent3>
      <a:accent4>
        <a:srgbClr val="FFC000"/>
      </a:accent4>
      <a:accent5>
        <a:srgbClr val="FF33CC"/>
      </a:accent5>
      <a:accent6>
        <a:srgbClr val="CDC800"/>
      </a:accent6>
      <a:hlink>
        <a:srgbClr val="FFCC66"/>
      </a:hlink>
      <a:folHlink>
        <a:srgbClr val="FF660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4BDAD07-2719-43ED-BC1C-6947F0D15276}">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BE9DD2DA-26F4-4221-A64E-6F0074A3683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83AC449-630C-486D-B839-8BDD8270C2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TP030002167</Template>
  <TotalTime>132</TotalTime>
  <Words>440</Words>
  <Application>Microsoft Office PowerPoint</Application>
  <PresentationFormat>On-screen Show (4:3)</PresentationFormat>
  <Paragraphs>37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Pristina</vt:lpstr>
      <vt:lpstr>Century Schoolbook</vt:lpstr>
      <vt:lpstr>Wingdings</vt:lpstr>
      <vt:lpstr>TP030002167</vt:lpstr>
      <vt:lpstr>Joshua 8:1-3</vt:lpstr>
      <vt:lpstr>Joshua 1:6</vt:lpstr>
      <vt:lpstr>Deuteronomy 9:5</vt:lpstr>
      <vt:lpstr>Slide 4</vt:lpstr>
      <vt:lpstr>A Strategy for Victory</vt:lpstr>
      <vt:lpstr>Slide 6</vt:lpstr>
      <vt:lpstr>Slide 7</vt:lpstr>
      <vt:lpstr>Slide 8</vt:lpstr>
      <vt:lpstr>Slide 9</vt:lpstr>
      <vt:lpstr>Slide 10</vt:lpstr>
      <vt:lpstr>A Strategy for Victory</vt:lpstr>
      <vt:lpstr>A Strategy for Victory</vt:lpstr>
      <vt:lpstr>Slide 13</vt:lpstr>
      <vt:lpstr>A Strategy for Victory</vt:lpstr>
      <vt:lpstr>A Strategy for Victory</vt:lpstr>
    </vt:vector>
  </TitlesOfParts>
  <Company>Olsen Park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OlsenParkLaptop</dc:creator>
  <cp:keywords/>
  <dc:description/>
  <cp:lastModifiedBy>OlsenParkLaptop</cp:lastModifiedBy>
  <cp:revision>14</cp:revision>
  <dcterms:created xsi:type="dcterms:W3CDTF">2010-12-19T14:10:00Z</dcterms:created>
  <dcterms:modified xsi:type="dcterms:W3CDTF">2011-04-17T18:38:28Z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TC300021679990</vt:lpwstr>
  </property>
</Properties>
</file>