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2D2A"/>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753267-250A-444C-AC5C-BAA34FE44BDF}"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753267-250A-444C-AC5C-BAA34FE44BDF}"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753267-250A-444C-AC5C-BAA34FE44BDF}"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753267-250A-444C-AC5C-BAA34FE44BDF}"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753267-250A-444C-AC5C-BAA34FE44BDF}"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753267-250A-444C-AC5C-BAA34FE44BDF}"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753267-250A-444C-AC5C-BAA34FE44BDF}" type="datetimeFigureOut">
              <a:rPr lang="en-US" smtClean="0"/>
              <a:pPr/>
              <a:t>4/26/2011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753267-250A-444C-AC5C-BAA34FE44BDF}" type="datetimeFigureOut">
              <a:rPr lang="en-US" smtClean="0"/>
              <a:pPr/>
              <a:t>4/26/2011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753267-250A-444C-AC5C-BAA34FE44BDF}" type="datetimeFigureOut">
              <a:rPr lang="en-US" smtClean="0"/>
              <a:pPr/>
              <a:t>4/26/2011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753267-250A-444C-AC5C-BAA34FE44BDF}"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753267-250A-444C-AC5C-BAA34FE44BDF}"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2A8F9-8261-4A76-B796-00B2D5A666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scene3d>
              <a:camera prst="orthographicFront"/>
              <a:lightRig rig="glow" dir="tl">
                <a:rot lat="0" lon="0" rev="5400000"/>
              </a:lightRig>
            </a:scene3d>
            <a:sp3d contourW="12700">
              <a:bevelT w="25400" h="25400"/>
              <a:contourClr>
                <a:schemeClr val="accent6">
                  <a:shade val="73000"/>
                </a:schemeClr>
              </a:contourClr>
            </a:sp3d>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753267-250A-444C-AC5C-BAA34FE44BDF}" type="datetimeFigureOut">
              <a:rPr lang="en-US" smtClean="0"/>
              <a:pPr/>
              <a:t>4/26/2011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2A8F9-8261-4A76-B796-00B2D5A666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800" b="1" kern="1200" cap="none" spc="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000" b="1"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cs typeface="+mn-cs"/>
        </a:defRPr>
      </a:lvl1pPr>
      <a:lvl2pPr marL="742950" indent="-285750" algn="l" defTabSz="914400" rtl="0" eaLnBrk="1" latinLnBrk="0" hangingPunct="1">
        <a:spcBef>
          <a:spcPct val="20000"/>
        </a:spcBef>
        <a:buFont typeface="Arial" pitchFamily="34" charset="0"/>
        <a:buChar char="–"/>
        <a:defRPr sz="3600" b="1"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cs typeface="+mn-cs"/>
        </a:defRPr>
      </a:lvl2pPr>
      <a:lvl3pPr marL="1143000" indent="-228600" algn="l" defTabSz="914400" rtl="0" eaLnBrk="1" latinLnBrk="0" hangingPunct="1">
        <a:spcBef>
          <a:spcPct val="20000"/>
        </a:spcBef>
        <a:buFont typeface="Arial" pitchFamily="34" charset="0"/>
        <a:buChar char="•"/>
        <a:defRPr sz="3200" b="1"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cs typeface="+mn-cs"/>
        </a:defRPr>
      </a:lvl3pPr>
      <a:lvl4pPr marL="1600200" indent="-228600" algn="l" defTabSz="914400" rtl="0" eaLnBrk="1" latinLnBrk="0" hangingPunct="1">
        <a:spcBef>
          <a:spcPct val="20000"/>
        </a:spcBef>
        <a:buFont typeface="Arial" pitchFamily="34" charset="0"/>
        <a:buChar char="–"/>
        <a:defRPr sz="2800" b="1"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800" b="1"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00_the-dark-sky-movement.jpg"/>
          <p:cNvPicPr>
            <a:picLocks noChangeAspect="1"/>
          </p:cNvPicPr>
          <p:nvPr/>
        </p:nvPicPr>
        <p:blipFill>
          <a:blip r:embed="rId2" cstate="print"/>
          <a:stretch>
            <a:fillRect/>
          </a:stretch>
        </p:blipFill>
        <p:spPr>
          <a:xfrm>
            <a:off x="0" y="15240"/>
            <a:ext cx="9144000" cy="6842760"/>
          </a:xfrm>
          <a:prstGeom prst="rect">
            <a:avLst/>
          </a:prstGeom>
        </p:spPr>
      </p:pic>
      <p:sp>
        <p:nvSpPr>
          <p:cNvPr id="2" name="Title 1"/>
          <p:cNvSpPr>
            <a:spLocks noGrp="1"/>
          </p:cNvSpPr>
          <p:nvPr>
            <p:ph type="title"/>
          </p:nvPr>
        </p:nvSpPr>
        <p:spPr/>
        <p:txBody>
          <a:bodyPr/>
          <a:lstStyle/>
          <a:p>
            <a:r>
              <a:rPr lang="en-US" dirty="0" smtClean="0"/>
              <a:t>Ecclesiastes 3:9-13</a:t>
            </a:r>
            <a:endParaRPr lang="en-US" dirty="0"/>
          </a:p>
        </p:txBody>
      </p:sp>
      <p:sp>
        <p:nvSpPr>
          <p:cNvPr id="5" name="Content Placeholder 4"/>
          <p:cNvSpPr>
            <a:spLocks noGrp="1"/>
          </p:cNvSpPr>
          <p:nvPr>
            <p:ph idx="1"/>
          </p:nvPr>
        </p:nvSpPr>
        <p:spPr>
          <a:xfrm>
            <a:off x="457200" y="1600200"/>
            <a:ext cx="8229600" cy="4876800"/>
          </a:xfrm>
        </p:spPr>
        <p:txBody>
          <a:bodyPr>
            <a:noAutofit/>
          </a:bodyPr>
          <a:lstStyle/>
          <a:p>
            <a:pPr marL="0" indent="0">
              <a:buNone/>
            </a:pPr>
            <a:r>
              <a:rPr lang="en-US" sz="3000" dirty="0" smtClean="0"/>
              <a:t>“What profit has the worker from that in which he labors? I have seen the God-given task with which the sons of men are to be occupied.  He has made everything beautiful in its time. Also He has put eternity in their hearts, except that no one can find out the work that God does from beginning to end.  I know that nothing is better for them than to rejoice, and to do good in their lives, and also that every man should eat and drink and enjoy the good of all his labor--it is the gift of God”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00_the-dark-sky-movement.jpg"/>
          <p:cNvPicPr>
            <a:picLocks noChangeAspect="1"/>
          </p:cNvPicPr>
          <p:nvPr/>
        </p:nvPicPr>
        <p:blipFill>
          <a:blip r:embed="rId2" cstate="print">
            <a:lum bright="-10000"/>
          </a:blip>
          <a:stretch>
            <a:fillRect/>
          </a:stretch>
        </p:blipFill>
        <p:spPr>
          <a:xfrm>
            <a:off x="10160" y="15240"/>
            <a:ext cx="9123680" cy="6842760"/>
          </a:xfrm>
          <a:prstGeom prst="rect">
            <a:avLst/>
          </a:prstGeom>
        </p:spPr>
      </p:pic>
      <p:sp>
        <p:nvSpPr>
          <p:cNvPr id="2" name="Title 1"/>
          <p:cNvSpPr>
            <a:spLocks noGrp="1"/>
          </p:cNvSpPr>
          <p:nvPr>
            <p:ph type="title"/>
          </p:nvPr>
        </p:nvSpPr>
        <p:spPr/>
        <p:txBody>
          <a:bodyPr>
            <a:normAutofit/>
          </a:bodyPr>
          <a:lstStyle/>
          <a:p>
            <a:r>
              <a:rPr lang="en-US" sz="6000" dirty="0" smtClean="0"/>
              <a:t>Things Eternal</a:t>
            </a:r>
            <a:endParaRPr lang="en-US" sz="6000" dirty="0"/>
          </a:p>
        </p:txBody>
      </p:sp>
      <p:sp>
        <p:nvSpPr>
          <p:cNvPr id="5" name="Content Placeholder 4"/>
          <p:cNvSpPr>
            <a:spLocks noGrp="1"/>
          </p:cNvSpPr>
          <p:nvPr>
            <p:ph idx="1"/>
          </p:nvPr>
        </p:nvSpPr>
        <p:spPr>
          <a:solidFill>
            <a:schemeClr val="tx1">
              <a:lumMod val="75000"/>
              <a:lumOff val="25000"/>
              <a:alpha val="49000"/>
            </a:schemeClr>
          </a:solidFill>
        </p:spPr>
        <p:txBody>
          <a:bodyPr/>
          <a:lstStyle/>
          <a:p>
            <a:pPr>
              <a:spcAft>
                <a:spcPts val="1200"/>
              </a:spcAft>
              <a:buNone/>
            </a:pPr>
            <a:r>
              <a:rPr lang="en-US" sz="4800" dirty="0" smtClean="0"/>
              <a:t>I. God is Eternal.</a:t>
            </a:r>
          </a:p>
          <a:p>
            <a:pPr lvl="1">
              <a:spcAft>
                <a:spcPts val="1200"/>
              </a:spcAft>
              <a:buNone/>
            </a:pPr>
            <a:r>
              <a:rPr lang="en-US" dirty="0" smtClean="0"/>
              <a:t>A. In General.  “Everlasting God” (Rom. 16:26; Isa. 40:28-31; 1 Tim. 1:17).</a:t>
            </a:r>
          </a:p>
          <a:p>
            <a:pPr lvl="1">
              <a:spcAft>
                <a:spcPts val="1200"/>
              </a:spcAft>
              <a:buNone/>
            </a:pPr>
            <a:r>
              <a:rPr lang="en-US" dirty="0" smtClean="0"/>
              <a:t>B. Jesus (John 1:1-3).</a:t>
            </a:r>
          </a:p>
          <a:p>
            <a:pPr lvl="1">
              <a:spcAft>
                <a:spcPts val="1200"/>
              </a:spcAft>
              <a:buNone/>
            </a:pPr>
            <a:r>
              <a:rPr lang="en-US" dirty="0" smtClean="0"/>
              <a:t>C. The Holy Spirit (Heb. 9:14).</a:t>
            </a:r>
            <a:endParaRPr lang="en-US" dirty="0"/>
          </a:p>
        </p:txBody>
      </p:sp>
      <p:sp>
        <p:nvSpPr>
          <p:cNvPr id="6" name="Rectangle 5"/>
          <p:cNvSpPr/>
          <p:nvPr/>
        </p:nvSpPr>
        <p:spPr>
          <a:xfrm>
            <a:off x="0" y="6629400"/>
            <a:ext cx="9144000" cy="228600"/>
          </a:xfrm>
          <a:prstGeom prst="rect">
            <a:avLst/>
          </a:prstGeom>
          <a:solidFill>
            <a:schemeClr val="bg2">
              <a:lumMod val="1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p:cTn id="35"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00_the-dark-sky-movement.jpg"/>
          <p:cNvPicPr>
            <a:picLocks noChangeAspect="1"/>
          </p:cNvPicPr>
          <p:nvPr/>
        </p:nvPicPr>
        <p:blipFill>
          <a:blip r:embed="rId2" cstate="print">
            <a:duotone>
              <a:prstClr val="black"/>
              <a:schemeClr val="accent6">
                <a:tint val="45000"/>
                <a:satMod val="400000"/>
              </a:schemeClr>
            </a:duotone>
          </a:blip>
          <a:stretch>
            <a:fillRect/>
          </a:stretch>
        </p:blipFill>
        <p:spPr>
          <a:xfrm>
            <a:off x="10160" y="15240"/>
            <a:ext cx="9123680" cy="6842760"/>
          </a:xfrm>
          <a:prstGeom prst="rect">
            <a:avLst/>
          </a:prstGeom>
          <a:solidFill>
            <a:schemeClr val="bg2">
              <a:lumMod val="10000"/>
              <a:alpha val="54000"/>
            </a:schemeClr>
          </a:solidFill>
        </p:spPr>
      </p:pic>
      <p:sp>
        <p:nvSpPr>
          <p:cNvPr id="2" name="Title 1"/>
          <p:cNvSpPr>
            <a:spLocks noGrp="1"/>
          </p:cNvSpPr>
          <p:nvPr>
            <p:ph type="title"/>
          </p:nvPr>
        </p:nvSpPr>
        <p:spPr/>
        <p:txBody>
          <a:bodyPr>
            <a:normAutofit/>
          </a:bodyPr>
          <a:lstStyle/>
          <a:p>
            <a:r>
              <a:rPr lang="en-US" sz="6000" dirty="0" smtClean="0"/>
              <a:t>Things Eternal</a:t>
            </a:r>
            <a:endParaRPr lang="en-US" sz="6000" dirty="0"/>
          </a:p>
        </p:txBody>
      </p:sp>
      <p:sp>
        <p:nvSpPr>
          <p:cNvPr id="5" name="Content Placeholder 4"/>
          <p:cNvSpPr>
            <a:spLocks noGrp="1"/>
          </p:cNvSpPr>
          <p:nvPr>
            <p:ph idx="1"/>
          </p:nvPr>
        </p:nvSpPr>
        <p:spPr>
          <a:solidFill>
            <a:schemeClr val="bg2">
              <a:lumMod val="10000"/>
              <a:alpha val="78000"/>
            </a:schemeClr>
          </a:solidFill>
        </p:spPr>
        <p:txBody>
          <a:bodyPr/>
          <a:lstStyle/>
          <a:p>
            <a:pPr marL="633413" indent="-633413">
              <a:buNone/>
            </a:pPr>
            <a:r>
              <a:rPr lang="en-US" sz="4800" dirty="0" smtClean="0"/>
              <a:t>II. God’s Nature and Purpose are Eternal.</a:t>
            </a:r>
          </a:p>
          <a:p>
            <a:pPr marL="1200150" lvl="1" indent="-742950">
              <a:buAutoNum type="alphaUcPeriod"/>
            </a:pPr>
            <a:r>
              <a:rPr lang="en-US" dirty="0" smtClean="0"/>
              <a:t>His power (Rom. 1:20).</a:t>
            </a:r>
          </a:p>
          <a:p>
            <a:pPr marL="1200150" lvl="1" indent="-742950">
              <a:buAutoNum type="alphaUcPeriod"/>
            </a:pPr>
            <a:r>
              <a:rPr lang="en-US" dirty="0" smtClean="0"/>
              <a:t>His love (Jer. 31:3).</a:t>
            </a:r>
          </a:p>
          <a:p>
            <a:pPr marL="1200150" lvl="1" indent="-742950">
              <a:buAutoNum type="alphaUcPeriod"/>
            </a:pPr>
            <a:r>
              <a:rPr lang="en-US" dirty="0" smtClean="0"/>
              <a:t>His purpose (Eph. 3:8-12).</a:t>
            </a:r>
          </a:p>
          <a:p>
            <a:pPr marL="1200150" lvl="1" indent="-742950">
              <a:buAutoNum type="alphaUcPeriod"/>
            </a:pPr>
            <a:r>
              <a:rPr lang="en-US" dirty="0" smtClean="0"/>
              <a:t>His word (1 Pet. 1:22-25).</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_the-dark-sky-movement.jpg"/>
          <p:cNvPicPr>
            <a:picLocks noChangeAspect="1"/>
          </p:cNvPicPr>
          <p:nvPr/>
        </p:nvPicPr>
        <p:blipFill>
          <a:blip r:embed="rId2" cstate="print">
            <a:lum bright="-10000"/>
          </a:blip>
          <a:stretch>
            <a:fillRect/>
          </a:stretch>
        </p:blipFill>
        <p:spPr>
          <a:xfrm>
            <a:off x="10160" y="15240"/>
            <a:ext cx="9123680" cy="6842760"/>
          </a:xfrm>
          <a:prstGeom prst="rect">
            <a:avLst/>
          </a:prstGeom>
        </p:spPr>
      </p:pic>
      <p:sp>
        <p:nvSpPr>
          <p:cNvPr id="2" name="Title 1"/>
          <p:cNvSpPr>
            <a:spLocks noGrp="1"/>
          </p:cNvSpPr>
          <p:nvPr>
            <p:ph type="title"/>
          </p:nvPr>
        </p:nvSpPr>
        <p:spPr/>
        <p:txBody>
          <a:bodyPr>
            <a:normAutofit/>
          </a:bodyPr>
          <a:lstStyle/>
          <a:p>
            <a:r>
              <a:rPr lang="en-US" sz="6000" dirty="0" smtClean="0"/>
              <a:t>Things Eternal</a:t>
            </a:r>
            <a:endParaRPr lang="en-US" sz="6000" dirty="0"/>
          </a:p>
        </p:txBody>
      </p:sp>
      <p:sp>
        <p:nvSpPr>
          <p:cNvPr id="5" name="Content Placeholder 4"/>
          <p:cNvSpPr>
            <a:spLocks noGrp="1"/>
          </p:cNvSpPr>
          <p:nvPr>
            <p:ph idx="1"/>
          </p:nvPr>
        </p:nvSpPr>
        <p:spPr>
          <a:solidFill>
            <a:schemeClr val="bg2">
              <a:lumMod val="10000"/>
              <a:alpha val="78000"/>
            </a:schemeClr>
          </a:solidFill>
        </p:spPr>
        <p:txBody>
          <a:bodyPr/>
          <a:lstStyle/>
          <a:p>
            <a:pPr marL="633413" indent="-633413">
              <a:spcAft>
                <a:spcPts val="1200"/>
              </a:spcAft>
              <a:buNone/>
            </a:pPr>
            <a:r>
              <a:rPr lang="en-US" sz="4600" dirty="0" smtClean="0"/>
              <a:t>III. Things Eternal for His People.</a:t>
            </a:r>
          </a:p>
          <a:p>
            <a:pPr marL="1200150" lvl="1" indent="-742950">
              <a:spcAft>
                <a:spcPts val="1200"/>
              </a:spcAft>
              <a:buAutoNum type="alphaUcPeriod"/>
            </a:pPr>
            <a:r>
              <a:rPr lang="en-US" dirty="0" smtClean="0"/>
              <a:t>An eternal home (</a:t>
            </a:r>
            <a:r>
              <a:rPr lang="en-US" dirty="0" err="1" smtClean="0"/>
              <a:t>Ecc</a:t>
            </a:r>
            <a:r>
              <a:rPr lang="en-US" dirty="0" smtClean="0"/>
              <a:t>. 12:7).</a:t>
            </a:r>
          </a:p>
          <a:p>
            <a:pPr marL="1200150" lvl="1" indent="-742950">
              <a:spcAft>
                <a:spcPts val="1200"/>
              </a:spcAft>
              <a:buAutoNum type="alphaUcPeriod"/>
            </a:pPr>
            <a:r>
              <a:rPr lang="en-US" dirty="0" smtClean="0"/>
              <a:t>Eternal Joy (Isa. 35:8-10).</a:t>
            </a:r>
          </a:p>
          <a:p>
            <a:pPr marL="1200150" lvl="1" indent="-742950">
              <a:spcAft>
                <a:spcPts val="1200"/>
              </a:spcAft>
              <a:buAutoNum type="alphaUcPeriod"/>
            </a:pPr>
            <a:r>
              <a:rPr lang="en-US" dirty="0" smtClean="0"/>
              <a:t>Eternal glory (1 Pet. 5:6-11).</a:t>
            </a:r>
          </a:p>
          <a:p>
            <a:pPr marL="1200150" lvl="1" indent="-742950">
              <a:spcAft>
                <a:spcPts val="1200"/>
              </a:spcAft>
              <a:buAutoNum type="alphaUcPeriod"/>
            </a:pPr>
            <a:r>
              <a:rPr lang="en-US" dirty="0" smtClean="0"/>
              <a:t>Eternal life (John 5:24-29).</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00_the-dark-sky-movement.jpg"/>
          <p:cNvPicPr>
            <a:picLocks noChangeAspect="1"/>
          </p:cNvPicPr>
          <p:nvPr/>
        </p:nvPicPr>
        <p:blipFill>
          <a:blip r:embed="rId2" cstate="print">
            <a:duotone>
              <a:prstClr val="black"/>
              <a:schemeClr val="accent6">
                <a:tint val="45000"/>
                <a:satMod val="400000"/>
              </a:schemeClr>
            </a:duotone>
          </a:blip>
          <a:stretch>
            <a:fillRect/>
          </a:stretch>
        </p:blipFill>
        <p:spPr>
          <a:xfrm>
            <a:off x="10160" y="15240"/>
            <a:ext cx="9123680" cy="6842760"/>
          </a:xfrm>
          <a:prstGeom prst="rect">
            <a:avLst/>
          </a:prstGeom>
          <a:solidFill>
            <a:schemeClr val="bg2">
              <a:lumMod val="10000"/>
              <a:alpha val="54000"/>
            </a:schemeClr>
          </a:solidFill>
        </p:spPr>
      </p:pic>
      <p:sp>
        <p:nvSpPr>
          <p:cNvPr id="2" name="Title 1"/>
          <p:cNvSpPr>
            <a:spLocks noGrp="1"/>
          </p:cNvSpPr>
          <p:nvPr>
            <p:ph type="title"/>
          </p:nvPr>
        </p:nvSpPr>
        <p:spPr/>
        <p:txBody>
          <a:bodyPr>
            <a:normAutofit/>
          </a:bodyPr>
          <a:lstStyle/>
          <a:p>
            <a:r>
              <a:rPr lang="en-US" sz="6000" dirty="0" smtClean="0"/>
              <a:t>Things Eternal</a:t>
            </a:r>
            <a:endParaRPr lang="en-US" sz="6000" dirty="0"/>
          </a:p>
        </p:txBody>
      </p:sp>
      <p:sp>
        <p:nvSpPr>
          <p:cNvPr id="5" name="Content Placeholder 4"/>
          <p:cNvSpPr>
            <a:spLocks noGrp="1"/>
          </p:cNvSpPr>
          <p:nvPr>
            <p:ph idx="1"/>
          </p:nvPr>
        </p:nvSpPr>
        <p:spPr>
          <a:solidFill>
            <a:schemeClr val="bg2">
              <a:lumMod val="10000"/>
              <a:alpha val="78000"/>
            </a:schemeClr>
          </a:solidFill>
        </p:spPr>
        <p:txBody>
          <a:bodyPr/>
          <a:lstStyle/>
          <a:p>
            <a:pPr marL="633413" indent="-633413">
              <a:spcAft>
                <a:spcPts val="1800"/>
              </a:spcAft>
              <a:buNone/>
            </a:pPr>
            <a:r>
              <a:rPr lang="en-US" sz="4400" dirty="0" smtClean="0"/>
              <a:t>IV. Things Eternal for His Enemies.</a:t>
            </a:r>
          </a:p>
          <a:p>
            <a:pPr marL="1200150" lvl="1" indent="-742950">
              <a:spcAft>
                <a:spcPts val="1800"/>
              </a:spcAft>
              <a:buAutoNum type="alphaUcPeriod"/>
            </a:pPr>
            <a:r>
              <a:rPr lang="en-US" dirty="0" smtClean="0"/>
              <a:t>Eternal fire (Matt. 25:31-32; 41).</a:t>
            </a:r>
          </a:p>
          <a:p>
            <a:pPr marL="1200150" lvl="1" indent="-742950">
              <a:spcAft>
                <a:spcPts val="1800"/>
              </a:spcAft>
              <a:buAutoNum type="alphaUcPeriod"/>
            </a:pPr>
            <a:r>
              <a:rPr lang="en-US" dirty="0" smtClean="0"/>
              <a:t>Eternal punishment (Mt. 25:46).</a:t>
            </a:r>
          </a:p>
          <a:p>
            <a:pPr marL="1200150" lvl="1" indent="-742950">
              <a:spcAft>
                <a:spcPts val="1800"/>
              </a:spcAft>
              <a:buAutoNum type="alphaUcPeriod"/>
            </a:pPr>
            <a:r>
              <a:rPr lang="en-US" dirty="0" smtClean="0"/>
              <a:t>Eternal destruction (2 Th. 1:6-9).</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276</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Ecclesiastes 3:9-13</vt:lpstr>
      <vt:lpstr>Things Eternal</vt:lpstr>
      <vt:lpstr>Things Eternal</vt:lpstr>
      <vt:lpstr>Things Eternal</vt:lpstr>
      <vt:lpstr>Things Eternal</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OlsenParkLaptop</cp:lastModifiedBy>
  <cp:revision>9</cp:revision>
  <dcterms:created xsi:type="dcterms:W3CDTF">2011-04-24T17:36:30Z</dcterms:created>
  <dcterms:modified xsi:type="dcterms:W3CDTF">2011-04-27T00:17:35Z</dcterms:modified>
</cp:coreProperties>
</file>