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4" r:id="rId5"/>
  </p:sldMasterIdLst>
  <p:notesMasterIdLst>
    <p:notesMasterId r:id="rId19"/>
  </p:notesMasterIdLst>
  <p:sldIdLst>
    <p:sldId id="263" r:id="rId6"/>
    <p:sldId id="277" r:id="rId7"/>
    <p:sldId id="266" r:id="rId8"/>
    <p:sldId id="264" r:id="rId9"/>
    <p:sldId id="265"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33" autoAdjust="0"/>
    <p:restoredTop sz="46892" autoAdjust="0"/>
  </p:normalViewPr>
  <p:slideViewPr>
    <p:cSldViewPr showGuides="1">
      <p:cViewPr>
        <p:scale>
          <a:sx n="70" d="100"/>
          <a:sy n="70" d="100"/>
        </p:scale>
        <p:origin x="-11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BF77A4-95C4-49A7-B18D-D234C078783D}" type="datetimeFigureOut">
              <a:rPr lang="en-US" smtClean="0"/>
              <a:pPr/>
              <a:t>9/15/2011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F40DFA-B482-4AD0-A536-856EB395CEA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b="0" dirty="0" smtClean="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EF05EF-6168-407F-8025-E41839E12504}" type="datetimeFigureOut">
              <a:rPr lang="en-US" smtClean="0"/>
              <a:pPr/>
              <a:t>9/15/2011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EF05EF-6168-407F-8025-E41839E12504}" type="datetimeFigureOut">
              <a:rPr lang="en-US" smtClean="0"/>
              <a:pPr/>
              <a:t>9/15/2011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EF05EF-6168-407F-8025-E41839E12504}" type="datetimeFigureOut">
              <a:rPr lang="en-US" smtClean="0"/>
              <a:pPr/>
              <a:t>9/15/2011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4C7614-15A9-43A8-9E98-106A33ED6C41}" type="datetimeFigureOut">
              <a:rPr lang="en-US" smtClean="0">
                <a:solidFill>
                  <a:prstClr val="black">
                    <a:tint val="75000"/>
                  </a:prstClr>
                </a:solidFill>
              </a:rPr>
              <a:pPr/>
              <a:t>9/15/2011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EF05EF-6168-407F-8025-E41839E12504}" type="datetimeFigureOut">
              <a:rPr lang="en-US" smtClean="0"/>
              <a:pPr/>
              <a:t>9/15/2011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EF05EF-6168-407F-8025-E41839E12504}" type="datetimeFigureOut">
              <a:rPr lang="en-US" smtClean="0"/>
              <a:pPr/>
              <a:t>9/15/2011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EF05EF-6168-407F-8025-E41839E12504}" type="datetimeFigureOut">
              <a:rPr lang="en-US" smtClean="0"/>
              <a:pPr/>
              <a:t>9/15/2011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EF05EF-6168-407F-8025-E41839E12504}" type="datetimeFigureOut">
              <a:rPr lang="en-US" smtClean="0"/>
              <a:pPr/>
              <a:t>9/15/2011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EF05EF-6168-407F-8025-E41839E12504}" type="datetimeFigureOut">
              <a:rPr lang="en-US" smtClean="0"/>
              <a:pPr/>
              <a:t>9/15/2011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EF05EF-6168-407F-8025-E41839E12504}" type="datetimeFigureOut">
              <a:rPr lang="en-US" smtClean="0"/>
              <a:pPr/>
              <a:t>9/15/2011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EF05EF-6168-407F-8025-E41839E12504}" type="datetimeFigureOut">
              <a:rPr lang="en-US" smtClean="0"/>
              <a:pPr/>
              <a:t>9/15/2011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EF05EF-6168-407F-8025-E41839E12504}" type="datetimeFigureOut">
              <a:rPr lang="en-US" smtClean="0"/>
              <a:pPr/>
              <a:t>9/15/2011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EF05EF-6168-407F-8025-E41839E12504}" type="datetimeFigureOut">
              <a:rPr lang="en-US" smtClean="0"/>
              <a:pPr/>
              <a:t>9/15/2011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C692C-4F2D-45F6-A9A8-8A3A8FE278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4C7614-15A9-43A8-9E98-106A33ED6C41}" type="datetimeFigureOut">
              <a:rPr lang="en-US" smtClean="0">
                <a:solidFill>
                  <a:prstClr val="black">
                    <a:tint val="75000"/>
                  </a:prstClr>
                </a:solidFill>
              </a:rPr>
              <a:pPr/>
              <a:t>9/15/2011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D3CB9-049B-4F4F-82D1-8A95299C975C}"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7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HEBREWS 6:4-6</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0"/>
            <a:ext cx="6019800" cy="5170646"/>
          </a:xfrm>
          <a:prstGeom prst="rect">
            <a:avLst/>
          </a:prstGeom>
          <a:noFill/>
        </p:spPr>
        <p:txBody>
          <a:bodyPr wrap="square" rtlCol="0">
            <a:spAutoFit/>
          </a:bodyPr>
          <a:lstStyle/>
          <a:p>
            <a:pPr>
              <a:spcAft>
                <a:spcPts val="1800"/>
              </a:spcAft>
            </a:pPr>
            <a:r>
              <a:rPr lang="en-US" sz="3000" b="1" dirty="0" smtClean="0"/>
              <a:t>“For it is impossible for those who were once enlightened, and have tasted the heavenly gift, and have become partakers of the Holy Spirit, and have tasted the good word of God and the powers of the age to come, if they fall away, to renew them again to repentance, since they crucify again for themselves the Son of God, and put Him to an open shame” (NKJV).</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par>
                                <p:cTn id="10" presetID="42" presetClass="entr" presetSubtype="0" fill="hold" nodeType="with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1000"/>
                                        <p:tgtEl>
                                          <p:spTgt spid="6">
                                            <p:txEl>
                                              <p:pRg st="0" end="0"/>
                                            </p:txEl>
                                          </p:spTgt>
                                        </p:tgtEl>
                                      </p:cBhvr>
                                    </p:animEffect>
                                    <p:anim calcmode="lin" valueType="num">
                                      <p:cBhvr>
                                        <p:cTn id="13"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1"/>
            <a:ext cx="6324600" cy="3416320"/>
          </a:xfrm>
          <a:prstGeom prst="rect">
            <a:avLst/>
          </a:prstGeom>
          <a:noFill/>
        </p:spPr>
        <p:txBody>
          <a:bodyPr wrap="square" rtlCol="0">
            <a:spAutoFit/>
          </a:bodyPr>
          <a:lstStyle/>
          <a:p>
            <a:pPr>
              <a:spcAft>
                <a:spcPts val="600"/>
              </a:spcAft>
            </a:pPr>
            <a:r>
              <a:rPr lang="en-US" sz="4000" b="1" dirty="0" smtClean="0"/>
              <a:t>II. People Fall Because…</a:t>
            </a:r>
          </a:p>
          <a:p>
            <a:pPr marL="968375" lvl="1" indent="-511175">
              <a:spcAft>
                <a:spcPts val="600"/>
              </a:spcAft>
            </a:pPr>
            <a:r>
              <a:rPr lang="en-US" sz="3600" b="1" dirty="0" smtClean="0"/>
              <a:t>A. Personal Desires.</a:t>
            </a:r>
          </a:p>
          <a:p>
            <a:pPr marL="1425575" lvl="2" indent="-511175">
              <a:spcAft>
                <a:spcPts val="600"/>
              </a:spcAft>
            </a:pPr>
            <a:r>
              <a:rPr lang="en-US" sz="2800" b="1" dirty="0" smtClean="0">
                <a:solidFill>
                  <a:schemeClr val="accent1">
                    <a:lumMod val="50000"/>
                  </a:schemeClr>
                </a:solidFill>
              </a:rPr>
              <a:t>(Matt. 6:10; 2 Tim. 4:3; Ps. 143:10).</a:t>
            </a:r>
          </a:p>
          <a:p>
            <a:pPr marL="968375" lvl="1" indent="-511175">
              <a:spcAft>
                <a:spcPts val="600"/>
              </a:spcAft>
            </a:pPr>
            <a:r>
              <a:rPr lang="en-US" sz="3600" b="1" dirty="0" smtClean="0"/>
              <a:t>B. Marriage Troubles.</a:t>
            </a:r>
          </a:p>
          <a:p>
            <a:pPr marL="1255713" lvl="2" indent="-341313">
              <a:spcAft>
                <a:spcPts val="600"/>
              </a:spcAft>
            </a:pPr>
            <a:r>
              <a:rPr lang="en-US" sz="2800" b="1" dirty="0" smtClean="0">
                <a:solidFill>
                  <a:schemeClr val="accent1">
                    <a:lumMod val="50000"/>
                  </a:schemeClr>
                </a:solidFill>
              </a:rPr>
              <a:t>2. The truth doesn’t promise a life without trouble.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fade">
                                      <p:cBhvr>
                                        <p:cTn id="7" dur="1000"/>
                                        <p:tgtEl>
                                          <p:spTgt spid="6">
                                            <p:txEl>
                                              <p:pRg st="4" end="4"/>
                                            </p:txEl>
                                          </p:spTgt>
                                        </p:tgtEl>
                                      </p:cBhvr>
                                    </p:animEffect>
                                    <p:anim calcmode="lin" valueType="num">
                                      <p:cBhvr>
                                        <p:cTn id="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1"/>
            <a:ext cx="6324600" cy="3847207"/>
          </a:xfrm>
          <a:prstGeom prst="rect">
            <a:avLst/>
          </a:prstGeom>
          <a:noFill/>
        </p:spPr>
        <p:txBody>
          <a:bodyPr wrap="square" rtlCol="0">
            <a:spAutoFit/>
          </a:bodyPr>
          <a:lstStyle/>
          <a:p>
            <a:pPr>
              <a:spcAft>
                <a:spcPts val="600"/>
              </a:spcAft>
            </a:pPr>
            <a:r>
              <a:rPr lang="en-US" sz="4000" b="1" dirty="0" smtClean="0"/>
              <a:t>II. People Fall Because…</a:t>
            </a:r>
          </a:p>
          <a:p>
            <a:pPr marL="968375" lvl="1" indent="-511175">
              <a:spcAft>
                <a:spcPts val="600"/>
              </a:spcAft>
            </a:pPr>
            <a:r>
              <a:rPr lang="en-US" sz="3600" b="1" dirty="0" smtClean="0"/>
              <a:t>A. Personal Desires.</a:t>
            </a:r>
          </a:p>
          <a:p>
            <a:pPr marL="1425575" lvl="2" indent="-511175">
              <a:spcAft>
                <a:spcPts val="600"/>
              </a:spcAft>
            </a:pPr>
            <a:r>
              <a:rPr lang="en-US" sz="2800" b="1" dirty="0" smtClean="0">
                <a:solidFill>
                  <a:schemeClr val="accent1">
                    <a:lumMod val="50000"/>
                  </a:schemeClr>
                </a:solidFill>
              </a:rPr>
              <a:t>(Matt. 6:10; 2 Tim. 4:3; Ps. 143:10).</a:t>
            </a:r>
          </a:p>
          <a:p>
            <a:pPr marL="968375" lvl="1" indent="-511175">
              <a:spcAft>
                <a:spcPts val="600"/>
              </a:spcAft>
            </a:pPr>
            <a:r>
              <a:rPr lang="en-US" sz="3600" b="1" dirty="0" smtClean="0"/>
              <a:t>B. Marriage Troubles.</a:t>
            </a:r>
          </a:p>
          <a:p>
            <a:pPr marL="1255713" lvl="2" indent="-341313">
              <a:spcAft>
                <a:spcPts val="600"/>
              </a:spcAft>
            </a:pPr>
            <a:r>
              <a:rPr lang="en-US" sz="2800" b="1" dirty="0" smtClean="0">
                <a:solidFill>
                  <a:schemeClr val="accent1">
                    <a:lumMod val="50000"/>
                  </a:schemeClr>
                </a:solidFill>
              </a:rPr>
              <a:t>3. It is the responsibility and privilege of parents to pass on faith to their children (Eph. 6:4).</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fade">
                                      <p:cBhvr>
                                        <p:cTn id="7" dur="1000"/>
                                        <p:tgtEl>
                                          <p:spTgt spid="6">
                                            <p:txEl>
                                              <p:pRg st="4" end="4"/>
                                            </p:txEl>
                                          </p:spTgt>
                                        </p:tgtEl>
                                      </p:cBhvr>
                                    </p:animEffect>
                                    <p:anim calcmode="lin" valueType="num">
                                      <p:cBhvr>
                                        <p:cTn id="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1"/>
            <a:ext cx="6324600" cy="5047536"/>
          </a:xfrm>
          <a:prstGeom prst="rect">
            <a:avLst/>
          </a:prstGeom>
          <a:noFill/>
        </p:spPr>
        <p:txBody>
          <a:bodyPr wrap="square" rtlCol="0">
            <a:spAutoFit/>
          </a:bodyPr>
          <a:lstStyle/>
          <a:p>
            <a:pPr>
              <a:spcAft>
                <a:spcPts val="600"/>
              </a:spcAft>
            </a:pPr>
            <a:r>
              <a:rPr lang="en-US" sz="4000" b="1" dirty="0" smtClean="0"/>
              <a:t>II. People Fall Because…</a:t>
            </a:r>
          </a:p>
          <a:p>
            <a:pPr marL="968375" lvl="1" indent="-511175">
              <a:spcAft>
                <a:spcPts val="600"/>
              </a:spcAft>
            </a:pPr>
            <a:r>
              <a:rPr lang="en-US" sz="3600" b="1" dirty="0" smtClean="0"/>
              <a:t>A. Personal Desires.</a:t>
            </a:r>
          </a:p>
          <a:p>
            <a:pPr marL="1425575" lvl="2" indent="-511175">
              <a:spcAft>
                <a:spcPts val="600"/>
              </a:spcAft>
            </a:pPr>
            <a:r>
              <a:rPr lang="en-US" sz="2800" b="1" dirty="0" smtClean="0">
                <a:solidFill>
                  <a:schemeClr val="accent1">
                    <a:lumMod val="50000"/>
                  </a:schemeClr>
                </a:solidFill>
              </a:rPr>
              <a:t>(Matt. 6:10; 2 Tim. 4:3; Ps. 143:10).</a:t>
            </a:r>
          </a:p>
          <a:p>
            <a:pPr marL="968375" lvl="1" indent="-511175">
              <a:spcAft>
                <a:spcPts val="600"/>
              </a:spcAft>
            </a:pPr>
            <a:r>
              <a:rPr lang="en-US" sz="3600" b="1" dirty="0" smtClean="0"/>
              <a:t>B. Marriage Troubles.</a:t>
            </a:r>
          </a:p>
          <a:p>
            <a:pPr marL="968375" lvl="1" indent="-511175">
              <a:spcAft>
                <a:spcPts val="600"/>
              </a:spcAft>
            </a:pPr>
            <a:r>
              <a:rPr lang="en-US" sz="3600" b="1" dirty="0" smtClean="0"/>
              <a:t>C. Financial Troubles.</a:t>
            </a:r>
          </a:p>
          <a:p>
            <a:pPr marL="1255713" lvl="2" indent="-341313">
              <a:spcAft>
                <a:spcPts val="600"/>
              </a:spcAft>
            </a:pPr>
            <a:r>
              <a:rPr lang="en-US" sz="2800" b="1" dirty="0" smtClean="0">
                <a:solidFill>
                  <a:schemeClr val="accent1">
                    <a:lumMod val="50000"/>
                  </a:schemeClr>
                </a:solidFill>
              </a:rPr>
              <a:t>1. Make financial choices considering their spiritual impact.</a:t>
            </a:r>
          </a:p>
          <a:p>
            <a:pPr marL="968375" lvl="1" indent="-511175">
              <a:spcAft>
                <a:spcPts val="600"/>
              </a:spcAft>
            </a:pPr>
            <a:endParaRPr lang="en-US" sz="3200" b="1" dirty="0">
              <a:solidFill>
                <a:schemeClr val="accent1">
                  <a:lumMod val="50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fade">
                                      <p:cBhvr>
                                        <p:cTn id="7" dur="1000"/>
                                        <p:tgtEl>
                                          <p:spTgt spid="6">
                                            <p:txEl>
                                              <p:pRg st="4" end="4"/>
                                            </p:txEl>
                                          </p:spTgt>
                                        </p:tgtEl>
                                      </p:cBhvr>
                                    </p:animEffect>
                                    <p:anim calcmode="lin" valueType="num">
                                      <p:cBhvr>
                                        <p:cTn id="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5" end="5"/>
                                            </p:txEl>
                                          </p:spTgt>
                                        </p:tgtEl>
                                        <p:attrNameLst>
                                          <p:attrName>style.visibility</p:attrName>
                                        </p:attrNameLst>
                                      </p:cBhvr>
                                      <p:to>
                                        <p:strVal val="visible"/>
                                      </p:to>
                                    </p:set>
                                    <p:animEffect transition="in" filter="fade">
                                      <p:cBhvr>
                                        <p:cTn id="14" dur="1000"/>
                                        <p:tgtEl>
                                          <p:spTgt spid="6">
                                            <p:txEl>
                                              <p:pRg st="5" end="5"/>
                                            </p:txEl>
                                          </p:spTgt>
                                        </p:tgtEl>
                                      </p:cBhvr>
                                    </p:animEffect>
                                    <p:anim calcmode="lin" valueType="num">
                                      <p:cBhvr>
                                        <p:cTn id="15"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1"/>
            <a:ext cx="6324600" cy="5478423"/>
          </a:xfrm>
          <a:prstGeom prst="rect">
            <a:avLst/>
          </a:prstGeom>
          <a:noFill/>
        </p:spPr>
        <p:txBody>
          <a:bodyPr wrap="square" rtlCol="0">
            <a:spAutoFit/>
          </a:bodyPr>
          <a:lstStyle/>
          <a:p>
            <a:pPr>
              <a:spcAft>
                <a:spcPts val="600"/>
              </a:spcAft>
            </a:pPr>
            <a:r>
              <a:rPr lang="en-US" sz="4000" b="1" dirty="0" smtClean="0"/>
              <a:t>II. People Fall Because…</a:t>
            </a:r>
          </a:p>
          <a:p>
            <a:pPr marL="968375" lvl="1" indent="-511175">
              <a:spcAft>
                <a:spcPts val="600"/>
              </a:spcAft>
            </a:pPr>
            <a:r>
              <a:rPr lang="en-US" sz="3600" b="1" dirty="0" smtClean="0"/>
              <a:t>A. Personal Desires.</a:t>
            </a:r>
          </a:p>
          <a:p>
            <a:pPr marL="1425575" lvl="2" indent="-511175">
              <a:spcAft>
                <a:spcPts val="600"/>
              </a:spcAft>
            </a:pPr>
            <a:r>
              <a:rPr lang="en-US" sz="2800" b="1" dirty="0" smtClean="0">
                <a:solidFill>
                  <a:schemeClr val="accent1">
                    <a:lumMod val="50000"/>
                  </a:schemeClr>
                </a:solidFill>
              </a:rPr>
              <a:t>(Matt. 6:10; 2 Tim. 4:3; Ps. 143:10).</a:t>
            </a:r>
          </a:p>
          <a:p>
            <a:pPr marL="968375" lvl="1" indent="-511175">
              <a:spcAft>
                <a:spcPts val="600"/>
              </a:spcAft>
            </a:pPr>
            <a:r>
              <a:rPr lang="en-US" sz="3600" b="1" dirty="0" smtClean="0"/>
              <a:t>B. Marriage Troubles.</a:t>
            </a:r>
          </a:p>
          <a:p>
            <a:pPr marL="968375" lvl="1" indent="-511175">
              <a:spcAft>
                <a:spcPts val="600"/>
              </a:spcAft>
            </a:pPr>
            <a:r>
              <a:rPr lang="en-US" sz="3600" b="1" dirty="0" smtClean="0"/>
              <a:t>C. Financial Troubles.</a:t>
            </a:r>
          </a:p>
          <a:p>
            <a:pPr marL="1309688" lvl="2" indent="-395288">
              <a:spcAft>
                <a:spcPts val="600"/>
              </a:spcAft>
            </a:pPr>
            <a:r>
              <a:rPr lang="en-US" sz="2800" b="1" dirty="0" smtClean="0">
                <a:solidFill>
                  <a:schemeClr val="accent1">
                    <a:lumMod val="50000"/>
                  </a:schemeClr>
                </a:solidFill>
              </a:rPr>
              <a:t>2. If you are already enslaved—keep your eyes on the goal of heaven, work to be freed from enslavement (Phil. 3:18-21).</a:t>
            </a:r>
          </a:p>
          <a:p>
            <a:pPr marL="968375" lvl="1" indent="-511175">
              <a:spcAft>
                <a:spcPts val="600"/>
              </a:spcAft>
            </a:pPr>
            <a:endParaRPr lang="en-US" sz="3200" b="1" dirty="0">
              <a:solidFill>
                <a:schemeClr val="accent1">
                  <a:lumMod val="50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5" end="5"/>
                                            </p:txEl>
                                          </p:spTgt>
                                        </p:tgtEl>
                                        <p:attrNameLst>
                                          <p:attrName>style.visibility</p:attrName>
                                        </p:attrNameLst>
                                      </p:cBhvr>
                                      <p:to>
                                        <p:strVal val="visible"/>
                                      </p:to>
                                    </p:set>
                                    <p:animEffect transition="in" filter="fade">
                                      <p:cBhvr>
                                        <p:cTn id="7" dur="1000"/>
                                        <p:tgtEl>
                                          <p:spTgt spid="6">
                                            <p:txEl>
                                              <p:pRg st="5" end="5"/>
                                            </p:txEl>
                                          </p:spTgt>
                                        </p:tgtEl>
                                      </p:cBhvr>
                                    </p:animEffect>
                                    <p:anim calcmode="lin" valueType="num">
                                      <p:cBhvr>
                                        <p:cTn id="8"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0"/>
            <a:ext cx="6019800" cy="2046714"/>
          </a:xfrm>
          <a:prstGeom prst="rect">
            <a:avLst/>
          </a:prstGeom>
          <a:noFill/>
        </p:spPr>
        <p:txBody>
          <a:bodyPr wrap="square" rtlCol="0">
            <a:spAutoFit/>
          </a:bodyPr>
          <a:lstStyle/>
          <a:p>
            <a:pPr>
              <a:spcAft>
                <a:spcPts val="1800"/>
              </a:spcAft>
            </a:pPr>
            <a:r>
              <a:rPr lang="en-US" sz="4000" b="1" dirty="0" smtClean="0"/>
              <a:t>I. People Fall Away Who…</a:t>
            </a:r>
          </a:p>
          <a:p>
            <a:pPr marL="968375" lvl="1" indent="-511175">
              <a:spcAft>
                <a:spcPts val="1200"/>
              </a:spcAft>
            </a:pPr>
            <a:r>
              <a:rPr lang="en-US" sz="3600" b="1" dirty="0" smtClean="0"/>
              <a:t>A. Were Converted From Non-Christian Homes.</a:t>
            </a:r>
          </a:p>
        </p:txBody>
      </p:sp>
      <p:sp>
        <p:nvSpPr>
          <p:cNvPr id="10" name="TextBox 9"/>
          <p:cNvSpPr txBox="1"/>
          <p:nvPr/>
        </p:nvSpPr>
        <p:spPr>
          <a:xfrm>
            <a:off x="228600" y="1981200"/>
            <a:ext cx="1828800" cy="2123658"/>
          </a:xfrm>
          <a:prstGeom prst="rect">
            <a:avLst/>
          </a:prstGeom>
          <a:noFill/>
        </p:spPr>
        <p:txBody>
          <a:bodyPr wrap="square" rtlCol="0">
            <a:spAutoFit/>
          </a:bodyPr>
          <a:lstStyle/>
          <a:p>
            <a:pPr algn="ctr"/>
            <a:r>
              <a:rPr lang="en-US" sz="4400" dirty="0" smtClean="0">
                <a:solidFill>
                  <a:schemeClr val="bg1"/>
                </a:solidFill>
                <a:latin typeface="Monotype Corsiva" pitchFamily="66" charset="0"/>
              </a:rPr>
              <a:t>Learn</a:t>
            </a:r>
          </a:p>
          <a:p>
            <a:pPr algn="ctr"/>
            <a:r>
              <a:rPr lang="en-US" sz="4400" dirty="0" smtClean="0">
                <a:solidFill>
                  <a:schemeClr val="bg1"/>
                </a:solidFill>
                <a:latin typeface="Monotype Corsiva" pitchFamily="66" charset="0"/>
              </a:rPr>
              <a:t>Leave</a:t>
            </a:r>
          </a:p>
          <a:p>
            <a:pPr algn="ctr"/>
            <a:r>
              <a:rPr lang="en-US" sz="4400" dirty="0" smtClean="0">
                <a:solidFill>
                  <a:schemeClr val="bg1"/>
                </a:solidFill>
                <a:latin typeface="Monotype Corsiva" pitchFamily="66" charset="0"/>
              </a:rPr>
              <a:t>Link</a:t>
            </a:r>
            <a:endParaRPr lang="en-US" sz="4400" dirty="0">
              <a:solidFill>
                <a:schemeClr val="bg1"/>
              </a:solidFill>
              <a:latin typeface="Monotype Corsiva"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Effect transition="in" filter="fade">
                                      <p:cBhvr>
                                        <p:cTn id="21" dur="1000"/>
                                        <p:tgtEl>
                                          <p:spTgt spid="6">
                                            <p:txEl>
                                              <p:pRg st="1" end="1"/>
                                            </p:txEl>
                                          </p:spTgt>
                                        </p:tgtEl>
                                      </p:cBhvr>
                                    </p:animEffect>
                                    <p:anim calcmode="lin" valueType="num">
                                      <p:cBhvr>
                                        <p:cTn id="22"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ppt_y"/>
                                          </p:val>
                                        </p:tav>
                                        <p:tav tm="100000">
                                          <p:val>
                                            <p:strVal val="#ppt_y"/>
                                          </p:val>
                                        </p:tav>
                                      </p:tavLst>
                                    </p:anim>
                                  </p:childTnLst>
                                </p:cTn>
                              </p:par>
                            </p:childTnLst>
                          </p:cTn>
                        </p:par>
                        <p:par>
                          <p:cTn id="30" fill="hold">
                            <p:stCondLst>
                              <p:cond delay="500"/>
                            </p:stCondLst>
                            <p:childTnLst>
                              <p:par>
                                <p:cTn id="31" presetID="2" presetClass="entr" presetSubtype="8" fill="hold" nodeType="afterEffect">
                                  <p:stCondLst>
                                    <p:cond delay="0"/>
                                  </p:stCondLst>
                                  <p:childTnLst>
                                    <p:set>
                                      <p:cBhvr>
                                        <p:cTn id="32" dur="1" fill="hold">
                                          <p:stCondLst>
                                            <p:cond delay="0"/>
                                          </p:stCondLst>
                                        </p:cTn>
                                        <p:tgtEl>
                                          <p:spTgt spid="10">
                                            <p:txEl>
                                              <p:pRg st="1" end="1"/>
                                            </p:txEl>
                                          </p:spTgt>
                                        </p:tgtEl>
                                        <p:attrNameLst>
                                          <p:attrName>style.visibility</p:attrName>
                                        </p:attrNameLst>
                                      </p:cBhvr>
                                      <p:to>
                                        <p:strVal val="visible"/>
                                      </p:to>
                                    </p:set>
                                    <p:anim calcmode="lin" valueType="num">
                                      <p:cBhvr additive="base">
                                        <p:cTn id="33" dur="500" fill="hold"/>
                                        <p:tgtEl>
                                          <p:spTgt spid="10">
                                            <p:txEl>
                                              <p:pRg st="1" end="1"/>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10">
                                            <p:txEl>
                                              <p:pRg st="1" end="1"/>
                                            </p:txEl>
                                          </p:spTgt>
                                        </p:tgtEl>
                                        <p:attrNameLst>
                                          <p:attrName>ppt_y</p:attrName>
                                        </p:attrNameLst>
                                      </p:cBhvr>
                                      <p:tavLst>
                                        <p:tav tm="0">
                                          <p:val>
                                            <p:strVal val="#ppt_y"/>
                                          </p:val>
                                        </p:tav>
                                        <p:tav tm="100000">
                                          <p:val>
                                            <p:strVal val="#ppt_y"/>
                                          </p:val>
                                        </p:tav>
                                      </p:tavLst>
                                    </p:anim>
                                  </p:childTnLst>
                                </p:cTn>
                              </p:par>
                            </p:childTnLst>
                          </p:cTn>
                        </p:par>
                        <p:par>
                          <p:cTn id="35" fill="hold">
                            <p:stCondLst>
                              <p:cond delay="1000"/>
                            </p:stCondLst>
                            <p:childTnLst>
                              <p:par>
                                <p:cTn id="36" presetID="2" presetClass="entr" presetSubtype="8" fill="hold" nodeType="afterEffect">
                                  <p:stCondLst>
                                    <p:cond delay="0"/>
                                  </p:stCondLst>
                                  <p:childTnLst>
                                    <p:set>
                                      <p:cBhvr>
                                        <p:cTn id="37" dur="1" fill="hold">
                                          <p:stCondLst>
                                            <p:cond delay="0"/>
                                          </p:stCondLst>
                                        </p:cTn>
                                        <p:tgtEl>
                                          <p:spTgt spid="10">
                                            <p:txEl>
                                              <p:pRg st="2" end="2"/>
                                            </p:txEl>
                                          </p:spTgt>
                                        </p:tgtEl>
                                        <p:attrNameLst>
                                          <p:attrName>style.visibility</p:attrName>
                                        </p:attrNameLst>
                                      </p:cBhvr>
                                      <p:to>
                                        <p:strVal val="visible"/>
                                      </p:to>
                                    </p:set>
                                    <p:anim calcmode="lin" valueType="num">
                                      <p:cBhvr additive="base">
                                        <p:cTn id="38" dur="500" fill="hold"/>
                                        <p:tgtEl>
                                          <p:spTgt spid="10">
                                            <p:txEl>
                                              <p:pRg st="2" end="2"/>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10">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0"/>
            <a:ext cx="6019800" cy="3185487"/>
          </a:xfrm>
          <a:prstGeom prst="rect">
            <a:avLst/>
          </a:prstGeom>
          <a:noFill/>
        </p:spPr>
        <p:txBody>
          <a:bodyPr wrap="square" rtlCol="0">
            <a:spAutoFit/>
          </a:bodyPr>
          <a:lstStyle/>
          <a:p>
            <a:pPr>
              <a:spcAft>
                <a:spcPts val="1800"/>
              </a:spcAft>
            </a:pPr>
            <a:r>
              <a:rPr lang="en-US" sz="4000" b="1" dirty="0" smtClean="0"/>
              <a:t>I. People Fall Away Who…</a:t>
            </a:r>
          </a:p>
          <a:p>
            <a:pPr marL="968375" lvl="1" indent="-511175">
              <a:spcAft>
                <a:spcPts val="1200"/>
              </a:spcAft>
            </a:pPr>
            <a:r>
              <a:rPr lang="en-US" sz="3600" b="1" dirty="0" smtClean="0"/>
              <a:t>A. Were Converted From Non-Christian Homes.</a:t>
            </a:r>
          </a:p>
          <a:p>
            <a:pPr marL="1425575" lvl="2" indent="-511175"/>
            <a:r>
              <a:rPr lang="en-US" sz="3200" b="1" dirty="0" smtClean="0">
                <a:solidFill>
                  <a:schemeClr val="accent1">
                    <a:lumMod val="50000"/>
                  </a:schemeClr>
                </a:solidFill>
              </a:rPr>
              <a:t>1. </a:t>
            </a:r>
            <a:r>
              <a:rPr lang="en-US" sz="3200" b="1" i="1" dirty="0" smtClean="0">
                <a:solidFill>
                  <a:schemeClr val="accent1">
                    <a:lumMod val="50000"/>
                  </a:schemeClr>
                </a:solidFill>
              </a:rPr>
              <a:t>Learn</a:t>
            </a:r>
            <a:r>
              <a:rPr lang="en-US" sz="3200" b="1" dirty="0" smtClean="0">
                <a:solidFill>
                  <a:schemeClr val="accent1">
                    <a:lumMod val="50000"/>
                  </a:schemeClr>
                </a:solidFill>
              </a:rPr>
              <a:t> (Heb. 5:12-14; 1 Pet. 1:5; 1 Pet. 2:2).</a:t>
            </a:r>
          </a:p>
        </p:txBody>
      </p:sp>
      <p:sp>
        <p:nvSpPr>
          <p:cNvPr id="10" name="TextBox 9"/>
          <p:cNvSpPr txBox="1"/>
          <p:nvPr/>
        </p:nvSpPr>
        <p:spPr>
          <a:xfrm>
            <a:off x="228600" y="1981200"/>
            <a:ext cx="1828800" cy="2123658"/>
          </a:xfrm>
          <a:prstGeom prst="rect">
            <a:avLst/>
          </a:prstGeom>
          <a:noFill/>
        </p:spPr>
        <p:txBody>
          <a:bodyPr wrap="square" rtlCol="0">
            <a:spAutoFit/>
          </a:bodyPr>
          <a:lstStyle/>
          <a:p>
            <a:pPr algn="ctr"/>
            <a:r>
              <a:rPr lang="en-US" sz="4400" dirty="0" smtClean="0">
                <a:solidFill>
                  <a:schemeClr val="bg1"/>
                </a:solidFill>
                <a:latin typeface="Monotype Corsiva" pitchFamily="66" charset="0"/>
              </a:rPr>
              <a:t>Learn</a:t>
            </a:r>
          </a:p>
          <a:p>
            <a:pPr algn="ctr"/>
            <a:r>
              <a:rPr lang="en-US" sz="4400" dirty="0" smtClean="0">
                <a:solidFill>
                  <a:schemeClr val="bg1">
                    <a:lumMod val="50000"/>
                  </a:schemeClr>
                </a:solidFill>
                <a:latin typeface="Monotype Corsiva" pitchFamily="66" charset="0"/>
              </a:rPr>
              <a:t>Leave</a:t>
            </a:r>
          </a:p>
          <a:p>
            <a:pPr algn="ctr"/>
            <a:r>
              <a:rPr lang="en-US" sz="4400" dirty="0" smtClean="0">
                <a:solidFill>
                  <a:schemeClr val="bg1">
                    <a:lumMod val="50000"/>
                  </a:schemeClr>
                </a:solidFill>
                <a:latin typeface="Monotype Corsiva" pitchFamily="66" charset="0"/>
              </a:rPr>
              <a:t>Link</a:t>
            </a:r>
            <a:endParaRPr lang="en-US" sz="4400" dirty="0">
              <a:solidFill>
                <a:schemeClr val="bg1">
                  <a:lumMod val="50000"/>
                </a:schemeClr>
              </a:solidFill>
              <a:latin typeface="Monotype Corsiva"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0"/>
            <a:ext cx="6019800" cy="3677930"/>
          </a:xfrm>
          <a:prstGeom prst="rect">
            <a:avLst/>
          </a:prstGeom>
          <a:noFill/>
        </p:spPr>
        <p:txBody>
          <a:bodyPr wrap="square" rtlCol="0">
            <a:spAutoFit/>
          </a:bodyPr>
          <a:lstStyle/>
          <a:p>
            <a:pPr>
              <a:spcAft>
                <a:spcPts val="1800"/>
              </a:spcAft>
            </a:pPr>
            <a:r>
              <a:rPr lang="en-US" sz="4000" b="1" dirty="0" smtClean="0"/>
              <a:t>I. People Fall Away Who…</a:t>
            </a:r>
          </a:p>
          <a:p>
            <a:pPr marL="968375" lvl="1" indent="-511175">
              <a:spcAft>
                <a:spcPts val="1200"/>
              </a:spcAft>
            </a:pPr>
            <a:r>
              <a:rPr lang="en-US" sz="3600" b="1" dirty="0" smtClean="0"/>
              <a:t>A. Were Converted From Non-Christian Homes.</a:t>
            </a:r>
          </a:p>
          <a:p>
            <a:pPr marL="1425575" lvl="2" indent="-511175"/>
            <a:r>
              <a:rPr lang="en-US" sz="3200" b="1" dirty="0" smtClean="0">
                <a:solidFill>
                  <a:schemeClr val="accent1">
                    <a:lumMod val="50000"/>
                  </a:schemeClr>
                </a:solidFill>
              </a:rPr>
              <a:t>1. </a:t>
            </a:r>
            <a:r>
              <a:rPr lang="en-US" sz="3200" b="1" i="1" dirty="0" smtClean="0">
                <a:solidFill>
                  <a:schemeClr val="accent1">
                    <a:lumMod val="50000"/>
                  </a:schemeClr>
                </a:solidFill>
              </a:rPr>
              <a:t>Learn</a:t>
            </a:r>
            <a:r>
              <a:rPr lang="en-US" sz="3200" b="1" dirty="0" smtClean="0">
                <a:solidFill>
                  <a:schemeClr val="accent1">
                    <a:lumMod val="50000"/>
                  </a:schemeClr>
                </a:solidFill>
              </a:rPr>
              <a:t> (Heb. 5:12-14; 1 Pet. 1:5; 1 Pet. 2:2).</a:t>
            </a:r>
          </a:p>
          <a:p>
            <a:pPr marL="1425575" lvl="2" indent="-511175"/>
            <a:r>
              <a:rPr lang="en-US" sz="3200" b="1" dirty="0" smtClean="0">
                <a:solidFill>
                  <a:schemeClr val="accent1">
                    <a:lumMod val="50000"/>
                  </a:schemeClr>
                </a:solidFill>
              </a:rPr>
              <a:t>2. </a:t>
            </a:r>
            <a:r>
              <a:rPr lang="en-US" sz="3200" b="1" i="1" dirty="0" smtClean="0">
                <a:solidFill>
                  <a:schemeClr val="accent1">
                    <a:lumMod val="50000"/>
                  </a:schemeClr>
                </a:solidFill>
              </a:rPr>
              <a:t>Leave </a:t>
            </a:r>
            <a:r>
              <a:rPr lang="en-US" sz="3200" b="1" dirty="0" smtClean="0">
                <a:solidFill>
                  <a:schemeClr val="accent1">
                    <a:lumMod val="50000"/>
                  </a:schemeClr>
                </a:solidFill>
              </a:rPr>
              <a:t>(Matt. 16:24-25).</a:t>
            </a:r>
          </a:p>
        </p:txBody>
      </p:sp>
      <p:sp>
        <p:nvSpPr>
          <p:cNvPr id="10" name="TextBox 9"/>
          <p:cNvSpPr txBox="1"/>
          <p:nvPr/>
        </p:nvSpPr>
        <p:spPr>
          <a:xfrm>
            <a:off x="228600" y="1981200"/>
            <a:ext cx="1828800" cy="2123658"/>
          </a:xfrm>
          <a:prstGeom prst="rect">
            <a:avLst/>
          </a:prstGeom>
          <a:noFill/>
        </p:spPr>
        <p:txBody>
          <a:bodyPr wrap="square" rtlCol="0">
            <a:spAutoFit/>
          </a:bodyPr>
          <a:lstStyle/>
          <a:p>
            <a:pPr algn="ctr"/>
            <a:r>
              <a:rPr lang="en-US" sz="4400" dirty="0" smtClean="0">
                <a:solidFill>
                  <a:schemeClr val="bg1">
                    <a:lumMod val="50000"/>
                  </a:schemeClr>
                </a:solidFill>
                <a:latin typeface="Monotype Corsiva" pitchFamily="66" charset="0"/>
              </a:rPr>
              <a:t>Learn</a:t>
            </a:r>
          </a:p>
          <a:p>
            <a:pPr algn="ctr"/>
            <a:r>
              <a:rPr lang="en-US" sz="4400" dirty="0" smtClean="0">
                <a:solidFill>
                  <a:schemeClr val="bg1"/>
                </a:solidFill>
                <a:latin typeface="Monotype Corsiva" pitchFamily="66" charset="0"/>
              </a:rPr>
              <a:t>Leave</a:t>
            </a:r>
          </a:p>
          <a:p>
            <a:pPr algn="ctr"/>
            <a:r>
              <a:rPr lang="en-US" sz="4400" dirty="0" smtClean="0">
                <a:solidFill>
                  <a:schemeClr val="bg1">
                    <a:lumMod val="50000"/>
                  </a:schemeClr>
                </a:solidFill>
                <a:latin typeface="Monotype Corsiva" pitchFamily="66" charset="0"/>
              </a:rPr>
              <a:t>Link</a:t>
            </a:r>
            <a:endParaRPr lang="en-US" sz="4400" dirty="0">
              <a:solidFill>
                <a:schemeClr val="bg1">
                  <a:lumMod val="50000"/>
                </a:schemeClr>
              </a:solidFill>
              <a:latin typeface="Monotype Corsiva"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Effect transition="in" filter="fade">
                                      <p:cBhvr>
                                        <p:cTn id="7" dur="1000"/>
                                        <p:tgtEl>
                                          <p:spTgt spid="6">
                                            <p:txEl>
                                              <p:pRg st="3" end="3"/>
                                            </p:txEl>
                                          </p:spTgt>
                                        </p:tgtEl>
                                      </p:cBhvr>
                                    </p:animEffect>
                                    <p:anim calcmode="lin" valueType="num">
                                      <p:cBhvr>
                                        <p:cTn id="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0"/>
            <a:ext cx="6019800" cy="4170372"/>
          </a:xfrm>
          <a:prstGeom prst="rect">
            <a:avLst/>
          </a:prstGeom>
          <a:noFill/>
        </p:spPr>
        <p:txBody>
          <a:bodyPr wrap="square" rtlCol="0">
            <a:spAutoFit/>
          </a:bodyPr>
          <a:lstStyle/>
          <a:p>
            <a:pPr>
              <a:spcAft>
                <a:spcPts val="1800"/>
              </a:spcAft>
            </a:pPr>
            <a:r>
              <a:rPr lang="en-US" sz="4000" b="1" dirty="0" smtClean="0"/>
              <a:t>I. People Fall Away Who…</a:t>
            </a:r>
          </a:p>
          <a:p>
            <a:pPr marL="968375" lvl="1" indent="-511175">
              <a:spcAft>
                <a:spcPts val="1200"/>
              </a:spcAft>
            </a:pPr>
            <a:r>
              <a:rPr lang="en-US" sz="3600" b="1" dirty="0" smtClean="0"/>
              <a:t>A. Were Converted From Non-Christian Homes.</a:t>
            </a:r>
          </a:p>
          <a:p>
            <a:pPr marL="1425575" lvl="2" indent="-511175"/>
            <a:r>
              <a:rPr lang="en-US" sz="3200" b="1" dirty="0" smtClean="0">
                <a:solidFill>
                  <a:schemeClr val="accent1">
                    <a:lumMod val="50000"/>
                  </a:schemeClr>
                </a:solidFill>
              </a:rPr>
              <a:t>1. </a:t>
            </a:r>
            <a:r>
              <a:rPr lang="en-US" sz="3200" b="1" i="1" dirty="0" smtClean="0">
                <a:solidFill>
                  <a:schemeClr val="accent1">
                    <a:lumMod val="50000"/>
                  </a:schemeClr>
                </a:solidFill>
              </a:rPr>
              <a:t>Learn</a:t>
            </a:r>
            <a:r>
              <a:rPr lang="en-US" sz="3200" b="1" dirty="0" smtClean="0">
                <a:solidFill>
                  <a:schemeClr val="accent1">
                    <a:lumMod val="50000"/>
                  </a:schemeClr>
                </a:solidFill>
              </a:rPr>
              <a:t> (Heb. 5:12-14; 1 Pet. 1:5; 1 Pet. 2:2).</a:t>
            </a:r>
          </a:p>
          <a:p>
            <a:pPr marL="1425575" lvl="2" indent="-511175"/>
            <a:r>
              <a:rPr lang="en-US" sz="3200" b="1" dirty="0" smtClean="0">
                <a:solidFill>
                  <a:schemeClr val="accent1">
                    <a:lumMod val="50000"/>
                  </a:schemeClr>
                </a:solidFill>
              </a:rPr>
              <a:t>2. </a:t>
            </a:r>
            <a:r>
              <a:rPr lang="en-US" sz="3200" b="1" i="1" dirty="0" smtClean="0">
                <a:solidFill>
                  <a:schemeClr val="accent1">
                    <a:lumMod val="50000"/>
                  </a:schemeClr>
                </a:solidFill>
              </a:rPr>
              <a:t>Leave </a:t>
            </a:r>
            <a:r>
              <a:rPr lang="en-US" sz="3200" b="1" dirty="0" smtClean="0">
                <a:solidFill>
                  <a:schemeClr val="accent1">
                    <a:lumMod val="50000"/>
                  </a:schemeClr>
                </a:solidFill>
              </a:rPr>
              <a:t>(Matt. 16:24-25).</a:t>
            </a:r>
          </a:p>
          <a:p>
            <a:pPr marL="1425575" lvl="2" indent="-511175"/>
            <a:r>
              <a:rPr lang="en-US" sz="3200" b="1" dirty="0" smtClean="0">
                <a:solidFill>
                  <a:schemeClr val="accent1">
                    <a:lumMod val="50000"/>
                  </a:schemeClr>
                </a:solidFill>
              </a:rPr>
              <a:t>3. </a:t>
            </a:r>
            <a:r>
              <a:rPr lang="en-US" sz="3200" b="1" i="1" dirty="0" smtClean="0">
                <a:solidFill>
                  <a:schemeClr val="accent1">
                    <a:lumMod val="50000"/>
                  </a:schemeClr>
                </a:solidFill>
              </a:rPr>
              <a:t>Link. </a:t>
            </a:r>
            <a:endParaRPr lang="en-US" sz="3200" b="1" dirty="0">
              <a:solidFill>
                <a:schemeClr val="accent1">
                  <a:lumMod val="50000"/>
                </a:schemeClr>
              </a:solidFill>
            </a:endParaRPr>
          </a:p>
        </p:txBody>
      </p:sp>
      <p:sp>
        <p:nvSpPr>
          <p:cNvPr id="10" name="TextBox 9"/>
          <p:cNvSpPr txBox="1"/>
          <p:nvPr/>
        </p:nvSpPr>
        <p:spPr>
          <a:xfrm>
            <a:off x="228600" y="1981200"/>
            <a:ext cx="1828800" cy="2123658"/>
          </a:xfrm>
          <a:prstGeom prst="rect">
            <a:avLst/>
          </a:prstGeom>
          <a:noFill/>
        </p:spPr>
        <p:txBody>
          <a:bodyPr wrap="square" rtlCol="0">
            <a:spAutoFit/>
          </a:bodyPr>
          <a:lstStyle/>
          <a:p>
            <a:pPr algn="ctr"/>
            <a:r>
              <a:rPr lang="en-US" sz="4400" dirty="0" smtClean="0">
                <a:solidFill>
                  <a:schemeClr val="bg1">
                    <a:lumMod val="50000"/>
                  </a:schemeClr>
                </a:solidFill>
                <a:latin typeface="Monotype Corsiva" pitchFamily="66" charset="0"/>
              </a:rPr>
              <a:t>Learn</a:t>
            </a:r>
          </a:p>
          <a:p>
            <a:pPr algn="ctr"/>
            <a:r>
              <a:rPr lang="en-US" sz="4400" dirty="0" smtClean="0">
                <a:solidFill>
                  <a:schemeClr val="bg1">
                    <a:lumMod val="50000"/>
                  </a:schemeClr>
                </a:solidFill>
                <a:latin typeface="Monotype Corsiva" pitchFamily="66" charset="0"/>
              </a:rPr>
              <a:t>Leave</a:t>
            </a:r>
          </a:p>
          <a:p>
            <a:pPr algn="ctr"/>
            <a:r>
              <a:rPr lang="en-US" sz="4400" dirty="0" smtClean="0">
                <a:solidFill>
                  <a:schemeClr val="bg1"/>
                </a:solidFill>
                <a:latin typeface="Monotype Corsiva" pitchFamily="66" charset="0"/>
              </a:rPr>
              <a:t>Link</a:t>
            </a:r>
            <a:endParaRPr lang="en-US" sz="4400" dirty="0">
              <a:solidFill>
                <a:schemeClr val="bg1"/>
              </a:solidFill>
              <a:latin typeface="Monotype Corsiva"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fade">
                                      <p:cBhvr>
                                        <p:cTn id="7" dur="1000"/>
                                        <p:tgtEl>
                                          <p:spTgt spid="6">
                                            <p:txEl>
                                              <p:pRg st="4" end="4"/>
                                            </p:txEl>
                                          </p:spTgt>
                                        </p:tgtEl>
                                      </p:cBhvr>
                                    </p:animEffect>
                                    <p:anim calcmode="lin" valueType="num">
                                      <p:cBhvr>
                                        <p:cTn id="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0"/>
            <a:ext cx="6172200" cy="1492716"/>
          </a:xfrm>
          <a:prstGeom prst="rect">
            <a:avLst/>
          </a:prstGeom>
          <a:noFill/>
        </p:spPr>
        <p:txBody>
          <a:bodyPr wrap="square" rtlCol="0">
            <a:spAutoFit/>
          </a:bodyPr>
          <a:lstStyle/>
          <a:p>
            <a:pPr>
              <a:spcAft>
                <a:spcPts val="1800"/>
              </a:spcAft>
            </a:pPr>
            <a:r>
              <a:rPr lang="en-US" sz="4000" b="1" dirty="0" smtClean="0"/>
              <a:t>I. People Fall Away Who…</a:t>
            </a:r>
          </a:p>
          <a:p>
            <a:pPr marL="968375" lvl="1" indent="-511175">
              <a:spcAft>
                <a:spcPts val="1200"/>
              </a:spcAft>
            </a:pPr>
            <a:r>
              <a:rPr lang="en-US" sz="3600" b="1" dirty="0" smtClean="0"/>
              <a:t>B. Or, From Christian Homes.</a:t>
            </a:r>
          </a:p>
        </p:txBody>
      </p:sp>
      <p:sp>
        <p:nvSpPr>
          <p:cNvPr id="10" name="TextBox 9"/>
          <p:cNvSpPr txBox="1"/>
          <p:nvPr/>
        </p:nvSpPr>
        <p:spPr>
          <a:xfrm>
            <a:off x="152400" y="2133600"/>
            <a:ext cx="2057400" cy="2040559"/>
          </a:xfrm>
          <a:prstGeom prst="rect">
            <a:avLst/>
          </a:prstGeom>
          <a:noFill/>
        </p:spPr>
        <p:txBody>
          <a:bodyPr wrap="square" rtlCol="0">
            <a:spAutoFit/>
          </a:bodyPr>
          <a:lstStyle/>
          <a:p>
            <a:pPr algn="ctr">
              <a:spcAft>
                <a:spcPts val="1200"/>
              </a:spcAft>
            </a:pPr>
            <a:r>
              <a:rPr lang="en-US" sz="4400" spc="-100" dirty="0" smtClean="0">
                <a:solidFill>
                  <a:schemeClr val="bg1"/>
                </a:solidFill>
                <a:latin typeface="Monotype Corsiva" pitchFamily="66" charset="0"/>
              </a:rPr>
              <a:t>Hypocrisy</a:t>
            </a:r>
          </a:p>
          <a:p>
            <a:pPr algn="ctr">
              <a:lnSpc>
                <a:spcPct val="80000"/>
              </a:lnSpc>
            </a:pPr>
            <a:r>
              <a:rPr lang="en-US" sz="4400" spc="-100" dirty="0" smtClean="0">
                <a:solidFill>
                  <a:schemeClr val="bg1"/>
                </a:solidFill>
                <a:latin typeface="Monotype Corsiva" pitchFamily="66" charset="0"/>
              </a:rPr>
              <a:t>Personal Faith</a:t>
            </a:r>
            <a:endParaRPr lang="en-US" sz="4400" spc="-100" dirty="0">
              <a:solidFill>
                <a:schemeClr val="bg1"/>
              </a:solidFill>
              <a:latin typeface="Monotype Corsiva"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 calcmode="lin" valueType="num">
                                      <p:cBhvr additive="base">
                                        <p:cTn id="14" dur="500" fill="hold"/>
                                        <p:tgtEl>
                                          <p:spTgt spid="10">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10">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500"/>
                            </p:stCondLst>
                            <p:childTnLst>
                              <p:par>
                                <p:cTn id="17" presetID="2" presetClass="entr" presetSubtype="8" fill="hold" nodeType="after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anim calcmode="lin" valueType="num">
                                      <p:cBhvr additive="base">
                                        <p:cTn id="19" dur="500" fill="hold"/>
                                        <p:tgtEl>
                                          <p:spTgt spid="10">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0"/>
            <a:ext cx="6172200" cy="2139047"/>
          </a:xfrm>
          <a:prstGeom prst="rect">
            <a:avLst/>
          </a:prstGeom>
          <a:noFill/>
        </p:spPr>
        <p:txBody>
          <a:bodyPr wrap="square" rtlCol="0">
            <a:spAutoFit/>
          </a:bodyPr>
          <a:lstStyle/>
          <a:p>
            <a:pPr>
              <a:spcAft>
                <a:spcPts val="1800"/>
              </a:spcAft>
            </a:pPr>
            <a:r>
              <a:rPr lang="en-US" sz="4000" b="1" dirty="0" smtClean="0"/>
              <a:t>I. People Fall Away Who…</a:t>
            </a:r>
          </a:p>
          <a:p>
            <a:pPr marL="968375" lvl="1" indent="-511175">
              <a:spcAft>
                <a:spcPts val="1200"/>
              </a:spcAft>
            </a:pPr>
            <a:r>
              <a:rPr lang="en-US" sz="3600" b="1" dirty="0" smtClean="0"/>
              <a:t>B. Or, From Christian Homes.</a:t>
            </a:r>
          </a:p>
          <a:p>
            <a:pPr marL="1425575" lvl="2" indent="-511175">
              <a:spcAft>
                <a:spcPts val="1200"/>
              </a:spcAft>
            </a:pPr>
            <a:r>
              <a:rPr lang="en-US" sz="3200" b="1" dirty="0" smtClean="0">
                <a:solidFill>
                  <a:schemeClr val="accent1">
                    <a:lumMod val="50000"/>
                  </a:schemeClr>
                </a:solidFill>
              </a:rPr>
              <a:t>1. </a:t>
            </a:r>
            <a:r>
              <a:rPr lang="en-US" sz="3200" b="1" i="1" dirty="0" smtClean="0">
                <a:solidFill>
                  <a:schemeClr val="accent1">
                    <a:lumMod val="50000"/>
                  </a:schemeClr>
                </a:solidFill>
              </a:rPr>
              <a:t>Hypocrisy</a:t>
            </a:r>
            <a:r>
              <a:rPr lang="en-US" sz="3200" b="1" dirty="0" smtClean="0">
                <a:solidFill>
                  <a:schemeClr val="accent1">
                    <a:lumMod val="50000"/>
                  </a:schemeClr>
                </a:solidFill>
              </a:rPr>
              <a:t> (Phil. 3:12-16).</a:t>
            </a:r>
          </a:p>
        </p:txBody>
      </p:sp>
      <p:sp>
        <p:nvSpPr>
          <p:cNvPr id="10" name="TextBox 9"/>
          <p:cNvSpPr txBox="1"/>
          <p:nvPr/>
        </p:nvSpPr>
        <p:spPr>
          <a:xfrm>
            <a:off x="152400" y="2133600"/>
            <a:ext cx="2057400" cy="2040559"/>
          </a:xfrm>
          <a:prstGeom prst="rect">
            <a:avLst/>
          </a:prstGeom>
          <a:noFill/>
        </p:spPr>
        <p:txBody>
          <a:bodyPr wrap="square" rtlCol="0">
            <a:spAutoFit/>
          </a:bodyPr>
          <a:lstStyle/>
          <a:p>
            <a:pPr algn="ctr">
              <a:spcAft>
                <a:spcPts val="1200"/>
              </a:spcAft>
            </a:pPr>
            <a:r>
              <a:rPr lang="en-US" sz="4400" spc="-100" dirty="0" smtClean="0">
                <a:solidFill>
                  <a:schemeClr val="bg1"/>
                </a:solidFill>
                <a:latin typeface="Monotype Corsiva" pitchFamily="66" charset="0"/>
              </a:rPr>
              <a:t>Hypocrisy</a:t>
            </a:r>
          </a:p>
          <a:p>
            <a:pPr algn="ctr">
              <a:lnSpc>
                <a:spcPct val="80000"/>
              </a:lnSpc>
            </a:pPr>
            <a:r>
              <a:rPr lang="en-US" sz="4400" spc="-100" dirty="0" smtClean="0">
                <a:solidFill>
                  <a:schemeClr val="bg1">
                    <a:lumMod val="50000"/>
                  </a:schemeClr>
                </a:solidFill>
                <a:latin typeface="Monotype Corsiva" pitchFamily="66" charset="0"/>
              </a:rPr>
              <a:t>Personal Faith</a:t>
            </a:r>
            <a:endParaRPr lang="en-US" sz="4400" spc="-100" dirty="0">
              <a:solidFill>
                <a:schemeClr val="bg1"/>
              </a:solidFill>
              <a:latin typeface="Monotype Corsiva"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0"/>
            <a:ext cx="6172200" cy="3277820"/>
          </a:xfrm>
          <a:prstGeom prst="rect">
            <a:avLst/>
          </a:prstGeom>
          <a:noFill/>
        </p:spPr>
        <p:txBody>
          <a:bodyPr wrap="square" rtlCol="0">
            <a:spAutoFit/>
          </a:bodyPr>
          <a:lstStyle/>
          <a:p>
            <a:pPr>
              <a:spcAft>
                <a:spcPts val="1800"/>
              </a:spcAft>
            </a:pPr>
            <a:r>
              <a:rPr lang="en-US" sz="4000" b="1" dirty="0" smtClean="0"/>
              <a:t>I. People Fall Away Who…</a:t>
            </a:r>
          </a:p>
          <a:p>
            <a:pPr marL="968375" lvl="1" indent="-511175">
              <a:spcAft>
                <a:spcPts val="1200"/>
              </a:spcAft>
            </a:pPr>
            <a:r>
              <a:rPr lang="en-US" sz="3600" b="1" dirty="0" smtClean="0"/>
              <a:t>B. Or, From Christian Homes.</a:t>
            </a:r>
          </a:p>
          <a:p>
            <a:pPr marL="1425575" lvl="2" indent="-511175">
              <a:spcAft>
                <a:spcPts val="1200"/>
              </a:spcAft>
            </a:pPr>
            <a:r>
              <a:rPr lang="en-US" sz="3200" b="1" dirty="0" smtClean="0">
                <a:solidFill>
                  <a:schemeClr val="accent1">
                    <a:lumMod val="50000"/>
                  </a:schemeClr>
                </a:solidFill>
              </a:rPr>
              <a:t>1. </a:t>
            </a:r>
            <a:r>
              <a:rPr lang="en-US" sz="3200" b="1" i="1" dirty="0" smtClean="0">
                <a:solidFill>
                  <a:schemeClr val="accent1">
                    <a:lumMod val="50000"/>
                  </a:schemeClr>
                </a:solidFill>
              </a:rPr>
              <a:t>Hypocrisy</a:t>
            </a:r>
            <a:r>
              <a:rPr lang="en-US" sz="3200" b="1" dirty="0" smtClean="0">
                <a:solidFill>
                  <a:schemeClr val="accent1">
                    <a:lumMod val="50000"/>
                  </a:schemeClr>
                </a:solidFill>
              </a:rPr>
              <a:t> (Phil. 3:12-16).</a:t>
            </a:r>
          </a:p>
          <a:p>
            <a:pPr marL="1425575" lvl="2" indent="-511175">
              <a:spcAft>
                <a:spcPts val="1200"/>
              </a:spcAft>
            </a:pPr>
            <a:r>
              <a:rPr lang="en-US" sz="3200" b="1" dirty="0" smtClean="0">
                <a:solidFill>
                  <a:schemeClr val="accent1">
                    <a:lumMod val="50000"/>
                  </a:schemeClr>
                </a:solidFill>
              </a:rPr>
              <a:t>2. </a:t>
            </a:r>
            <a:r>
              <a:rPr lang="en-US" sz="3200" b="1" i="1" dirty="0" smtClean="0">
                <a:solidFill>
                  <a:schemeClr val="accent1">
                    <a:lumMod val="50000"/>
                  </a:schemeClr>
                </a:solidFill>
              </a:rPr>
              <a:t>Personal Faith </a:t>
            </a:r>
            <a:r>
              <a:rPr lang="en-US" sz="3200" b="1" dirty="0" smtClean="0">
                <a:solidFill>
                  <a:schemeClr val="accent1">
                    <a:lumMod val="50000"/>
                  </a:schemeClr>
                </a:solidFill>
              </a:rPr>
              <a:t>(Deut. 6:4-7; Exod. 12:25-27).</a:t>
            </a:r>
            <a:endParaRPr lang="en-US" sz="3200" b="1" dirty="0">
              <a:solidFill>
                <a:schemeClr val="accent1">
                  <a:lumMod val="50000"/>
                </a:schemeClr>
              </a:solidFill>
            </a:endParaRPr>
          </a:p>
        </p:txBody>
      </p:sp>
      <p:sp>
        <p:nvSpPr>
          <p:cNvPr id="10" name="TextBox 9"/>
          <p:cNvSpPr txBox="1"/>
          <p:nvPr/>
        </p:nvSpPr>
        <p:spPr>
          <a:xfrm>
            <a:off x="152400" y="2133600"/>
            <a:ext cx="2057400" cy="2040559"/>
          </a:xfrm>
          <a:prstGeom prst="rect">
            <a:avLst/>
          </a:prstGeom>
          <a:noFill/>
        </p:spPr>
        <p:txBody>
          <a:bodyPr wrap="square" rtlCol="0">
            <a:spAutoFit/>
          </a:bodyPr>
          <a:lstStyle/>
          <a:p>
            <a:pPr algn="ctr">
              <a:spcAft>
                <a:spcPts val="1200"/>
              </a:spcAft>
            </a:pPr>
            <a:r>
              <a:rPr lang="en-US" sz="4400" spc="-100" dirty="0" smtClean="0">
                <a:solidFill>
                  <a:schemeClr val="bg1">
                    <a:lumMod val="50000"/>
                  </a:schemeClr>
                </a:solidFill>
                <a:latin typeface="Monotype Corsiva" pitchFamily="66" charset="0"/>
              </a:rPr>
              <a:t>Hypocrisy</a:t>
            </a:r>
          </a:p>
          <a:p>
            <a:pPr algn="ctr">
              <a:lnSpc>
                <a:spcPct val="80000"/>
              </a:lnSpc>
            </a:pPr>
            <a:r>
              <a:rPr lang="en-US" sz="4400" spc="-100" dirty="0" smtClean="0">
                <a:solidFill>
                  <a:schemeClr val="bg1"/>
                </a:solidFill>
                <a:latin typeface="Monotype Corsiva" pitchFamily="66" charset="0"/>
              </a:rPr>
              <a:t>Personal Faith</a:t>
            </a:r>
            <a:endParaRPr lang="en-US" sz="4400" spc="-100" dirty="0">
              <a:solidFill>
                <a:schemeClr val="bg1"/>
              </a:solidFill>
              <a:latin typeface="Monotype Corsiva"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Effect transition="in" filter="fade">
                                      <p:cBhvr>
                                        <p:cTn id="7" dur="1000"/>
                                        <p:tgtEl>
                                          <p:spTgt spid="6">
                                            <p:txEl>
                                              <p:pRg st="3" end="3"/>
                                            </p:txEl>
                                          </p:spTgt>
                                        </p:tgtEl>
                                      </p:cBhvr>
                                    </p:animEffect>
                                    <p:anim calcmode="lin" valueType="num">
                                      <p:cBhvr>
                                        <p:cTn id="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D0D7DE"/>
            </a:gs>
            <a:gs pos="30000">
              <a:schemeClr val="bg1"/>
            </a:gs>
            <a:gs pos="70000">
              <a:schemeClr val="bg1"/>
            </a:gs>
            <a:gs pos="100000">
              <a:srgbClr val="A7B9C5"/>
            </a:gs>
          </a:gsLst>
          <a:lin ang="16200000" scaled="1"/>
        </a:gradFill>
        <a:effectLst/>
      </p:bgPr>
    </p:bg>
    <p:spTree>
      <p:nvGrpSpPr>
        <p:cNvPr id="1" name=""/>
        <p:cNvGrpSpPr/>
        <p:nvPr/>
      </p:nvGrpSpPr>
      <p:grpSpPr>
        <a:xfrm>
          <a:off x="0" y="0"/>
          <a:ext cx="0" cy="0"/>
          <a:chOff x="0" y="0"/>
          <a:chExt cx="0" cy="0"/>
        </a:xfrm>
      </p:grpSpPr>
      <p:sp>
        <p:nvSpPr>
          <p:cNvPr id="7" name="Arc 6"/>
          <p:cNvSpPr/>
          <p:nvPr/>
        </p:nvSpPr>
        <p:spPr>
          <a:xfrm>
            <a:off x="-2514600" y="0"/>
            <a:ext cx="5029200" cy="6858000"/>
          </a:xfrm>
          <a:prstGeom prst="arc">
            <a:avLst>
              <a:gd name="adj1" fmla="val 16200000"/>
              <a:gd name="adj2" fmla="val 5392005"/>
            </a:avLst>
          </a:prstGeom>
          <a:blipFill dpi="0" rotWithShape="1">
            <a:blip r:embed="rId3" cstate="print"/>
            <a:srcRect/>
            <a:stretch>
              <a:fillRect/>
            </a:stretch>
          </a:blipFill>
          <a:ln>
            <a:noFill/>
          </a:ln>
          <a:effectLst>
            <a:innerShdw blurRad="254000" dist="254000" dir="18900000">
              <a:prstClr val="black">
                <a:alpha val="3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Arc 7"/>
          <p:cNvSpPr/>
          <p:nvPr/>
        </p:nvSpPr>
        <p:spPr>
          <a:xfrm>
            <a:off x="-4584810" y="441434"/>
            <a:ext cx="9169620" cy="6211614"/>
          </a:xfrm>
          <a:prstGeom prst="arc">
            <a:avLst>
              <a:gd name="adj1" fmla="val 16200000"/>
              <a:gd name="adj2" fmla="val 5392005"/>
            </a:avLst>
          </a:prstGeom>
          <a:noFill/>
          <a:ln w="19050">
            <a:solidFill>
              <a:schemeClr val="bg1">
                <a:alpha val="50196"/>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Arc 8"/>
          <p:cNvSpPr/>
          <p:nvPr/>
        </p:nvSpPr>
        <p:spPr>
          <a:xfrm>
            <a:off x="-4562639" y="-110362"/>
            <a:ext cx="9125278" cy="6274672"/>
          </a:xfrm>
          <a:prstGeom prst="arc">
            <a:avLst>
              <a:gd name="adj1" fmla="val 16200000"/>
              <a:gd name="adj2" fmla="val 5392005"/>
            </a:avLst>
          </a:prstGeom>
          <a:noFill/>
          <a:ln w="53975">
            <a:gradFill flip="none" rotWithShape="1">
              <a:gsLst>
                <a:gs pos="0">
                  <a:schemeClr val="accent1">
                    <a:lumMod val="60000"/>
                    <a:lumOff val="40000"/>
                    <a:alpha val="23000"/>
                  </a:schemeClr>
                </a:gs>
                <a:gs pos="100000">
                  <a:srgbClr val="D0D7DE">
                    <a:alpha val="10000"/>
                  </a:srgbClr>
                </a:gs>
              </a:gsLst>
              <a:lin ang="54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408453" y="228600"/>
            <a:ext cx="7735547" cy="769441"/>
          </a:xfrm>
          <a:prstGeom prst="rect">
            <a:avLst/>
          </a:prstGeom>
          <a:noFill/>
        </p:spPr>
        <p:txBody>
          <a:bodyPr wrap="square" lIns="91440" tIns="45720" rIns="91440" bIns="45720">
            <a:spAutoFit/>
          </a:bodyPr>
          <a:lstStyle/>
          <a:p>
            <a:pPr algn="ctr"/>
            <a:r>
              <a:rPr lang="en-US" sz="4400" b="1" cap="all" spc="-1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rPr>
              <a:t>Why DO People Fall Away?</a:t>
            </a:r>
            <a:endParaRPr lang="en-US" sz="4400" b="1" cap="all" spc="-1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Franklin Gothic Medium" pitchFamily="34" charset="0"/>
            </a:endParaRPr>
          </a:p>
        </p:txBody>
      </p:sp>
      <p:sp>
        <p:nvSpPr>
          <p:cNvPr id="6" name="TextBox 5"/>
          <p:cNvSpPr txBox="1"/>
          <p:nvPr/>
        </p:nvSpPr>
        <p:spPr>
          <a:xfrm>
            <a:off x="2590800" y="1447801"/>
            <a:ext cx="6324600" cy="5139869"/>
          </a:xfrm>
          <a:prstGeom prst="rect">
            <a:avLst/>
          </a:prstGeom>
          <a:noFill/>
        </p:spPr>
        <p:txBody>
          <a:bodyPr wrap="square" rtlCol="0">
            <a:spAutoFit/>
          </a:bodyPr>
          <a:lstStyle/>
          <a:p>
            <a:pPr>
              <a:spcAft>
                <a:spcPts val="600"/>
              </a:spcAft>
            </a:pPr>
            <a:r>
              <a:rPr lang="en-US" sz="4000" b="1" dirty="0" smtClean="0"/>
              <a:t>II. People Fall Because…</a:t>
            </a:r>
          </a:p>
          <a:p>
            <a:pPr marL="968375" lvl="1" indent="-511175">
              <a:spcAft>
                <a:spcPts val="600"/>
              </a:spcAft>
            </a:pPr>
            <a:r>
              <a:rPr lang="en-US" sz="3600" b="1" dirty="0" smtClean="0"/>
              <a:t>A. Personal Desires.</a:t>
            </a:r>
          </a:p>
          <a:p>
            <a:pPr marL="1425575" lvl="2" indent="-511175">
              <a:spcAft>
                <a:spcPts val="600"/>
              </a:spcAft>
            </a:pPr>
            <a:r>
              <a:rPr lang="en-US" sz="2800" b="1" dirty="0" smtClean="0">
                <a:solidFill>
                  <a:schemeClr val="accent1">
                    <a:lumMod val="50000"/>
                  </a:schemeClr>
                </a:solidFill>
              </a:rPr>
              <a:t>(Matt. 6:10; 2 Tim. 4:3; Ps. 143:10).</a:t>
            </a:r>
          </a:p>
          <a:p>
            <a:pPr marL="968375" lvl="1" indent="-511175">
              <a:spcAft>
                <a:spcPts val="600"/>
              </a:spcAft>
            </a:pPr>
            <a:r>
              <a:rPr lang="en-US" sz="3600" b="1" dirty="0" smtClean="0"/>
              <a:t>B. Marriage Troubles.</a:t>
            </a:r>
          </a:p>
          <a:p>
            <a:pPr marL="1255713" lvl="2" indent="-341313">
              <a:spcAft>
                <a:spcPts val="600"/>
              </a:spcAft>
            </a:pPr>
            <a:r>
              <a:rPr lang="en-US" sz="2800" b="1" dirty="0" smtClean="0">
                <a:solidFill>
                  <a:schemeClr val="accent1">
                    <a:lumMod val="50000"/>
                  </a:schemeClr>
                </a:solidFill>
              </a:rPr>
              <a:t>1. Marriage as God intended it  should be a relationship of support, cooperation, and encouragement towards a common goal (Gen. 2:20;                   1 Pet. 3:7-9).</a:t>
            </a:r>
            <a:endParaRPr lang="en-US" sz="3200" b="1" dirty="0">
              <a:solidFill>
                <a:schemeClr val="accent1">
                  <a:lumMod val="50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Effect transition="in" filter="fade">
                                      <p:cBhvr>
                                        <p:cTn id="35" dur="1000"/>
                                        <p:tgtEl>
                                          <p:spTgt spid="6">
                                            <p:txEl>
                                              <p:pRg st="4" end="4"/>
                                            </p:txEl>
                                          </p:spTgt>
                                        </p:tgtEl>
                                      </p:cBhvr>
                                    </p:animEffect>
                                    <p:anim calcmode="lin" valueType="num">
                                      <p:cBhvr>
                                        <p:cTn id="36"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ackgrounds for PowerPoin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F7856CD46387443811428F16B5378D3" ma:contentTypeVersion="0" ma:contentTypeDescription="Create a new document." ma:contentTypeScope="" ma:versionID="17a1fa9394e9df3ffe0f82bd7dbd4843">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EFA85343-13A4-4D3A-A51C-8505DBB287F5}">
  <ds:schemaRefs>
    <ds:schemaRef ds:uri="http://schemas.microsoft.com/sharepoint/v3/contenttype/forms"/>
  </ds:schemaRefs>
</ds:datastoreItem>
</file>

<file path=customXml/itemProps2.xml><?xml version="1.0" encoding="utf-8"?>
<ds:datastoreItem xmlns:ds="http://schemas.openxmlformats.org/officeDocument/2006/customXml" ds:itemID="{231155D3-2C10-4E5C-A984-828CF919FC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F9755AE4-9D3B-4B83-8A34-078F80954662}">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Backgrounds for PowerPoint slides</Template>
  <TotalTime>81</TotalTime>
  <Words>643</Words>
  <Application>Microsoft Office PowerPoint</Application>
  <PresentationFormat>On-screen Show (4:3)</PresentationFormat>
  <Paragraphs>82</Paragraphs>
  <Slides>13</Slides>
  <Notes>13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Backgrounds for PowerPoint slides</vt:lpstr>
      <vt:lpstr>8_Office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OlsenParkLaptop</dc:creator>
  <cp:lastModifiedBy>OlsenParkLaptop</cp:lastModifiedBy>
  <cp:revision>5</cp:revision>
  <dcterms:created xsi:type="dcterms:W3CDTF">2010-01-02T03:19:59Z</dcterms:created>
  <dcterms:modified xsi:type="dcterms:W3CDTF">2011-09-15T06:58:27Z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0x0101004F7856CD46387443811428F16B5378D3</vt:lpwstr>
  </property>
  <property fmtid="{D5CDD505-2E9C-101B-9397-08002B2CF9AE}" pid="3" name="_TemplateID">
    <vt:lpwstr>TC103382661033</vt:lpwstr>
  </property>
</Properties>
</file>