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64831" autoAdjust="0"/>
  </p:normalViewPr>
  <p:slideViewPr>
    <p:cSldViewPr>
      <p:cViewPr>
        <p:scale>
          <a:sx n="71" d="100"/>
          <a:sy n="71" d="100"/>
        </p:scale>
        <p:origin x="-10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EEDF1-05C2-4956-8BCB-54CD0A82F00E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6585-B2E9-4967-BAB0-42D3721B5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908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indent="-228600">
              <a:buFont typeface="+mj-lt"/>
              <a:buNone/>
            </a:pPr>
            <a:endParaRPr lang="en-US" sz="1200" dirty="0" smtClean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indent="-228600">
              <a:buFont typeface="+mj-lt"/>
              <a:buNone/>
            </a:pPr>
            <a:endParaRPr lang="en-US" sz="1200" dirty="0" smtClean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chemeClr val="bg1">
                <a:lumMod val="75000"/>
              </a:schemeClr>
            </a:gs>
            <a:gs pos="100000">
              <a:schemeClr val="tx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yard.jpg"/>
          <p:cNvPicPr>
            <a:picLocks noChangeAspect="1"/>
          </p:cNvPicPr>
          <p:nvPr userDrawn="1"/>
        </p:nvPicPr>
        <p:blipFill>
          <a:blip r:embed="rId3" cstate="print"/>
          <a:srcRect l="9634" r="53373"/>
          <a:stretch>
            <a:fillRect/>
          </a:stretch>
        </p:blipFill>
        <p:spPr>
          <a:xfrm>
            <a:off x="0" y="1524000"/>
            <a:ext cx="2438400" cy="5334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9" name="Flowchart: Document 8"/>
          <p:cNvSpPr/>
          <p:nvPr userDrawn="1"/>
        </p:nvSpPr>
        <p:spPr>
          <a:xfrm>
            <a:off x="0" y="0"/>
            <a:ext cx="9144000" cy="1676400"/>
          </a:xfrm>
          <a:prstGeom prst="flowChartDocumen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 userDrawn="1"/>
        </p:nvSpPr>
        <p:spPr>
          <a:xfrm>
            <a:off x="0" y="0"/>
            <a:ext cx="9144000" cy="1676400"/>
          </a:xfrm>
          <a:prstGeom prst="flowChartDocument">
            <a:avLst/>
          </a:prstGeom>
          <a:blipFill dpi="0" rotWithShape="1">
            <a:blip r:embed="rId4" cstate="print">
              <a:alphaModFix amt="49000"/>
            </a:blip>
            <a:srcRect/>
            <a:tile tx="0" ty="0" sx="100000" sy="100000" flip="none" algn="tl"/>
          </a:blipFill>
          <a:ln>
            <a:noFill/>
          </a:ln>
          <a:effectLst>
            <a:outerShdw blurRad="177800" dist="177800" dir="5460000" algn="tl" rotWithShape="0">
              <a:prstClr val="black">
                <a:alpha val="8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1600200"/>
            <a:ext cx="6096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D5785-8A43-4CC4-A705-D4AA7E8DB5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641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150">
          <a:ln w="11430"/>
          <a:solidFill>
            <a:srgbClr val="F8F8F8"/>
          </a:solidFill>
          <a:effectLst>
            <a:outerShdw blurRad="25400" dist="101600" dir="8820000" algn="tl" rotWithShape="0">
              <a:srgbClr val="000000">
                <a:alpha val="29000"/>
              </a:srgbClr>
            </a:outerShdw>
          </a:effectLst>
          <a:latin typeface="Georg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>
          <a:xfrm>
            <a:off x="2971800" y="5105400"/>
            <a:ext cx="5469595" cy="1318211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b="1" dirty="0" smtClean="0">
                <a:solidFill>
                  <a:srgbClr val="FFCC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“Found Others Standing Idle…”</a:t>
            </a:r>
          </a:p>
          <a:p>
            <a:pPr marL="228600" lvl="1" indent="-228600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Matt. 20:6-7; 2 Thess. 1:8-9;                           Rev. 22:16-17</a:t>
            </a:r>
            <a:endParaRPr lang="en-US" sz="2400" b="1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Book" pitchFamily="34" charset="0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2971800" y="3200400"/>
            <a:ext cx="5469595" cy="1676400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b="1" kern="1200" dirty="0" smtClean="0">
                <a:solidFill>
                  <a:srgbClr val="FFCC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“Again He Went Out…”</a:t>
            </a:r>
            <a:endParaRPr lang="en-US" sz="2400" b="1" kern="1200" dirty="0">
              <a:solidFill>
                <a:srgbClr val="FFCC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Book" pitchFamily="34" charset="0"/>
            </a:endParaRP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400" b="1" kern="12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Matt. 20:2-5; Gen. 4:3-7;                           Lev. 11:2-5, 11; Acts 10:9-15;           Num. 23:19</a:t>
            </a:r>
            <a:endParaRPr lang="en-US" sz="2400" b="1" kern="1200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Book" pitchFamily="34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2971800" y="2057400"/>
            <a:ext cx="5469595" cy="937211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b="1" kern="1200" dirty="0" smtClean="0">
                <a:solidFill>
                  <a:srgbClr val="FFCC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“…A Landowner Who Went Out…”</a:t>
            </a:r>
            <a:endParaRPr lang="en-US" sz="2400" b="1" kern="1200" dirty="0">
              <a:solidFill>
                <a:srgbClr val="FFCC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Book" pitchFamily="34" charset="0"/>
            </a:endParaRP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400" b="1" kern="12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Matt. 20:1; 1 Pet. 1:8-12. </a:t>
            </a:r>
            <a:endParaRPr lang="en-US" sz="2400" b="1" kern="1200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Book" pitchFamily="34" charset="0"/>
            </a:endParaRPr>
          </a:p>
        </p:txBody>
      </p:sp>
      <p:sp>
        <p:nvSpPr>
          <p:cNvPr id="16" name="Title Placeholder 1"/>
          <p:cNvSpPr txBox="1">
            <a:spLocks/>
          </p:cNvSpPr>
          <p:nvPr/>
        </p:nvSpPr>
        <p:spPr>
          <a:xfrm>
            <a:off x="3810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50" normalizeH="0" baseline="0" noProof="0" dirty="0" smtClean="0">
                <a:ln w="11430"/>
                <a:solidFill>
                  <a:srgbClr val="F8F8F8"/>
                </a:solidFill>
                <a:effectLst>
                  <a:outerShdw blurRad="25400" dist="76200" dir="8820000" algn="tl" rotWithShape="0">
                    <a:srgbClr val="000000">
                      <a:alpha val="29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The Parable of the</a:t>
            </a:r>
            <a:r>
              <a:rPr kumimoji="0" lang="en-US" sz="4400" b="1" i="0" u="none" strike="noStrike" kern="1200" cap="none" spc="150" normalizeH="0" noProof="0" dirty="0" smtClean="0">
                <a:ln w="11430"/>
                <a:solidFill>
                  <a:srgbClr val="F8F8F8"/>
                </a:solidFill>
                <a:effectLst>
                  <a:outerShdw blurRad="25400" dist="76200" dir="8820000" algn="tl" rotWithShape="0">
                    <a:srgbClr val="000000">
                      <a:alpha val="29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Workers in the Vineyard (Matt. 20:1-16)</a:t>
            </a:r>
            <a:endParaRPr kumimoji="0" lang="en-US" sz="4400" b="1" i="0" u="none" strike="noStrike" kern="1200" cap="none" spc="150" normalizeH="0" baseline="0" noProof="0" dirty="0">
              <a:ln w="11430"/>
              <a:solidFill>
                <a:srgbClr val="F8F8F8"/>
              </a:solidFill>
              <a:effectLst>
                <a:outerShdw blurRad="25400" dist="76200" dir="8820000" algn="tl" rotWithShape="0">
                  <a:srgbClr val="000000">
                    <a:alpha val="29000"/>
                  </a:srgb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21" name="Picture 20" descr="arr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28800" y="2057400"/>
            <a:ext cx="914400" cy="865632"/>
          </a:xfrm>
          <a:prstGeom prst="rect">
            <a:avLst/>
          </a:prstGeom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112856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0.00833 0.2148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0.21461 L 0.00833 0.48103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971800" y="3505200"/>
            <a:ext cx="5469595" cy="1524000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b="1" kern="1200" dirty="0" smtClean="0">
                <a:solidFill>
                  <a:srgbClr val="FFCC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“Is It Not Lawful for Me to do                 What I Wish…?</a:t>
            </a:r>
            <a:endParaRPr lang="en-US" sz="2400" b="1" kern="1200" dirty="0">
              <a:solidFill>
                <a:srgbClr val="FFCC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Book" pitchFamily="34" charset="0"/>
            </a:endParaRP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400" b="1" kern="12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Matt. 20:13-16; 1 John 3:1-2</a:t>
            </a:r>
            <a:endParaRPr lang="en-US" sz="2400" b="1" kern="1200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Book" pitchFamily="34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2971800" y="2057400"/>
            <a:ext cx="5469595" cy="1295400"/>
          </a:xfrm>
          <a:custGeom>
            <a:avLst/>
            <a:gdLst>
              <a:gd name="connsiteX0" fmla="*/ 168325 w 1009927"/>
              <a:gd name="connsiteY0" fmla="*/ 0 h 6307795"/>
              <a:gd name="connsiteX1" fmla="*/ 841602 w 1009927"/>
              <a:gd name="connsiteY1" fmla="*/ 0 h 6307795"/>
              <a:gd name="connsiteX2" fmla="*/ 960626 w 1009927"/>
              <a:gd name="connsiteY2" fmla="*/ 49301 h 6307795"/>
              <a:gd name="connsiteX3" fmla="*/ 1009927 w 1009927"/>
              <a:gd name="connsiteY3" fmla="*/ 168325 h 6307795"/>
              <a:gd name="connsiteX4" fmla="*/ 1009927 w 1009927"/>
              <a:gd name="connsiteY4" fmla="*/ 6307795 h 6307795"/>
              <a:gd name="connsiteX5" fmla="*/ 1009927 w 1009927"/>
              <a:gd name="connsiteY5" fmla="*/ 6307795 h 6307795"/>
              <a:gd name="connsiteX6" fmla="*/ 1009927 w 1009927"/>
              <a:gd name="connsiteY6" fmla="*/ 6307795 h 6307795"/>
              <a:gd name="connsiteX7" fmla="*/ 0 w 1009927"/>
              <a:gd name="connsiteY7" fmla="*/ 6307795 h 6307795"/>
              <a:gd name="connsiteX8" fmla="*/ 0 w 1009927"/>
              <a:gd name="connsiteY8" fmla="*/ 6307795 h 6307795"/>
              <a:gd name="connsiteX9" fmla="*/ 0 w 1009927"/>
              <a:gd name="connsiteY9" fmla="*/ 6307795 h 6307795"/>
              <a:gd name="connsiteX10" fmla="*/ 0 w 1009927"/>
              <a:gd name="connsiteY10" fmla="*/ 168325 h 6307795"/>
              <a:gd name="connsiteX11" fmla="*/ 49301 w 1009927"/>
              <a:gd name="connsiteY11" fmla="*/ 49301 h 6307795"/>
              <a:gd name="connsiteX12" fmla="*/ 168325 w 1009927"/>
              <a:gd name="connsiteY12" fmla="*/ 0 h 630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9927" h="6307795">
                <a:moveTo>
                  <a:pt x="1009927" y="1051325"/>
                </a:moveTo>
                <a:lnTo>
                  <a:pt x="1009927" y="5256470"/>
                </a:lnTo>
                <a:cubicBezTo>
                  <a:pt x="1009927" y="5535300"/>
                  <a:pt x="1007088" y="5802708"/>
                  <a:pt x="1002034" y="5999868"/>
                </a:cubicBezTo>
                <a:cubicBezTo>
                  <a:pt x="996979" y="6197029"/>
                  <a:pt x="990125" y="6307792"/>
                  <a:pt x="982977" y="6307792"/>
                </a:cubicBezTo>
                <a:lnTo>
                  <a:pt x="0" y="6307792"/>
                </a:lnTo>
                <a:lnTo>
                  <a:pt x="0" y="6307792"/>
                </a:lnTo>
                <a:lnTo>
                  <a:pt x="0" y="6307792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82977" y="3"/>
                </a:lnTo>
                <a:cubicBezTo>
                  <a:pt x="990125" y="3"/>
                  <a:pt x="996979" y="110766"/>
                  <a:pt x="1002034" y="307927"/>
                </a:cubicBezTo>
                <a:cubicBezTo>
                  <a:pt x="1007088" y="505087"/>
                  <a:pt x="1009927" y="772495"/>
                  <a:pt x="1009927" y="1051325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5000"/>
                </a:schemeClr>
              </a:gs>
            </a:gsLst>
            <a:lin ang="16200000" scaled="1"/>
            <a:tileRect/>
          </a:gradFill>
          <a:ln>
            <a:gradFill>
              <a:gsLst>
                <a:gs pos="0">
                  <a:schemeClr val="accent5">
                    <a:alpha val="0"/>
                  </a:schemeClr>
                </a:gs>
                <a:gs pos="100000">
                  <a:schemeClr val="accent5"/>
                </a:gs>
              </a:gsLst>
              <a:lin ang="5400000" scaled="0"/>
            </a:gradFill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9" tIns="64541" rIns="64540" bIns="64542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b="1" kern="1200" dirty="0" smtClean="0">
                <a:solidFill>
                  <a:srgbClr val="FFCC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“When Evening Had Come…”</a:t>
            </a:r>
            <a:endParaRPr lang="en-US" sz="2400" b="1" kern="1200" dirty="0">
              <a:solidFill>
                <a:srgbClr val="FFCC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Book" pitchFamily="34" charset="0"/>
            </a:endParaRP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400" b="1" kern="12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Matt. 20:8-12; Ezek. 13:2-3;</a:t>
            </a:r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Book" pitchFamily="34" charset="0"/>
              </a:rPr>
              <a:t>           Prov. 13:17-18</a:t>
            </a:r>
            <a:endParaRPr lang="en-US" sz="2400" b="1" kern="1200" dirty="0" smtClean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Book" pitchFamily="34" charset="0"/>
            </a:endParaRPr>
          </a:p>
        </p:txBody>
      </p:sp>
      <p:sp>
        <p:nvSpPr>
          <p:cNvPr id="16" name="Title Placeholder 1"/>
          <p:cNvSpPr txBox="1">
            <a:spLocks/>
          </p:cNvSpPr>
          <p:nvPr/>
        </p:nvSpPr>
        <p:spPr>
          <a:xfrm>
            <a:off x="3810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50" normalizeH="0" baseline="0" noProof="0" dirty="0" smtClean="0">
                <a:ln w="11430"/>
                <a:solidFill>
                  <a:srgbClr val="F8F8F8"/>
                </a:solidFill>
                <a:effectLst>
                  <a:outerShdw blurRad="25400" dist="76200" dir="8820000" algn="tl" rotWithShape="0">
                    <a:srgbClr val="000000">
                      <a:alpha val="29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The Parable of the</a:t>
            </a:r>
            <a:r>
              <a:rPr kumimoji="0" lang="en-US" sz="4400" b="1" i="0" u="none" strike="noStrike" kern="1200" cap="none" spc="150" normalizeH="0" noProof="0" dirty="0" smtClean="0">
                <a:ln w="11430"/>
                <a:solidFill>
                  <a:srgbClr val="F8F8F8"/>
                </a:solidFill>
                <a:effectLst>
                  <a:outerShdw blurRad="25400" dist="76200" dir="8820000" algn="tl" rotWithShape="0">
                    <a:srgbClr val="000000">
                      <a:alpha val="29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Workers in the Vineyard (Matt. 20:1-16)</a:t>
            </a:r>
            <a:endParaRPr kumimoji="0" lang="en-US" sz="4400" b="1" i="0" u="none" strike="noStrike" kern="1200" cap="none" spc="150" normalizeH="0" baseline="0" noProof="0" dirty="0">
              <a:ln w="11430"/>
              <a:solidFill>
                <a:srgbClr val="F8F8F8"/>
              </a:solidFill>
              <a:effectLst>
                <a:outerShdw blurRad="25400" dist="76200" dir="8820000" algn="tl" rotWithShape="0">
                  <a:srgbClr val="000000">
                    <a:alpha val="29000"/>
                  </a:srgb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21" name="Picture 20" descr="arr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28800" y="2057400"/>
            <a:ext cx="914400" cy="865632"/>
          </a:xfrm>
          <a:prstGeom prst="rect">
            <a:avLst/>
          </a:prstGeom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112856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0.00833 0.2148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TS10201165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2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C1B466F-AFF9-46DC-BB09-235B4FD478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TS102011659</Template>
  <TotalTime>0</TotalTime>
  <Words>123</Words>
  <Application>Microsoft Office PowerPoint</Application>
  <PresentationFormat>On-screen Show (4:3)</PresentationFormat>
  <Paragraphs>12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TS102011659</vt:lpstr>
      <vt:lpstr>Slide 1</vt:lpstr>
      <vt:lpstr>Slide 2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2011-02-11T05:41:10Z</dcterms:created>
  <dcterms:modified xsi:type="dcterms:W3CDTF">2011-09-02T15:15:10Z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TC020116599991</vt:lpwstr>
  </property>
</Properties>
</file>