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embeddedFontLst>
    <p:embeddedFont>
      <p:font typeface="Optane" pitchFamily="2" charset="2"/>
      <p:regular r:id="rId9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7B8"/>
    <a:srgbClr val="CC0027"/>
    <a:srgbClr val="666699"/>
    <a:srgbClr val="0000E2"/>
    <a:srgbClr val="0000C0"/>
    <a:srgbClr val="333399"/>
    <a:srgbClr val="000066"/>
    <a:srgbClr val="EE002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2" autoAdjust="0"/>
    <p:restoredTop sz="94660" autoAdjust="0"/>
  </p:normalViewPr>
  <p:slideViewPr>
    <p:cSldViewPr>
      <p:cViewPr varScale="1">
        <p:scale>
          <a:sx n="70" d="100"/>
          <a:sy n="70" d="100"/>
        </p:scale>
        <p:origin x="-12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960779-F875-4F84-BB44-BD16E3DA57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2362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" y="25146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1"/>
                </a:solidFill>
                <a:latin typeface="+mn-lt"/>
              </a:defRPr>
            </a:lvl1pPr>
          </a:lstStyle>
          <a:p>
            <a:fld id="{4245E3DB-6D5D-4A6E-BEFA-58B94143BB35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1"/>
                </a:solidFill>
                <a:latin typeface="+mn-lt"/>
              </a:defRPr>
            </a:lvl1pPr>
          </a:lstStyle>
          <a:p>
            <a:fld id="{F5EFFF93-5CA0-4370-B478-9D7133D92FE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133600" y="4343400"/>
            <a:ext cx="6551613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0600" i="1">
                <a:solidFill>
                  <a:srgbClr val="666699"/>
                </a:solidFill>
                <a:latin typeface="Times New Roman" pitchFamily="18" charset="0"/>
              </a:rPr>
              <a:t>news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1295400"/>
            <a:ext cx="8686800" cy="9366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B7EE84D-E661-477B-BB41-CC13BD5EB0AD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629400"/>
            <a:ext cx="457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629400"/>
            <a:ext cx="76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BE7E399-171B-45E9-A156-8BF875334F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1371600"/>
            <a:ext cx="2190750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371600"/>
            <a:ext cx="6419850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C266D40-9340-4245-9501-9FDB27877AC6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629400"/>
            <a:ext cx="457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629400"/>
            <a:ext cx="76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84FE000-BCE0-4E3F-A16F-89FACE46CB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2743200"/>
            <a:ext cx="57912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9" name="Picture 8" descr="clean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67237" y="3424237"/>
            <a:ext cx="9525" cy="9525"/>
          </a:xfrm>
          <a:prstGeom prst="rect">
            <a:avLst/>
          </a:prstGeom>
        </p:spPr>
      </p:pic>
      <p:pic>
        <p:nvPicPr>
          <p:cNvPr id="10" name="Picture 9" descr="clean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67237" y="3424237"/>
            <a:ext cx="9525" cy="9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4579D84-1E11-4A49-A1DA-92B1E8FC0E21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629400"/>
            <a:ext cx="457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629400"/>
            <a:ext cx="76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7344AA-6A8C-4565-A180-0C1F5F3194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743200"/>
            <a:ext cx="4114800" cy="353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743200"/>
            <a:ext cx="4114800" cy="353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F3BE22A-99ED-4DC6-9762-3E067F2622B3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629400"/>
            <a:ext cx="457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0" y="6629400"/>
            <a:ext cx="76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8C78AF3-AF2B-4283-B2AB-E5C075C3EC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C403888-A81C-4352-B954-459E6F57F18E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86000" y="6629400"/>
            <a:ext cx="457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82000" y="6629400"/>
            <a:ext cx="76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8126FE3-AADA-4CB1-9685-124EC435DB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D5C1340-721F-404F-9997-78F5340E8796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0" y="6629400"/>
            <a:ext cx="457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0" y="6629400"/>
            <a:ext cx="76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5BCCCC8-44FF-421A-9588-48EF624805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1D65EC-119E-46B8-9751-BD0CEAFB399C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86000" y="6629400"/>
            <a:ext cx="457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629400"/>
            <a:ext cx="76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A88F19D-CF1A-4DC7-B77E-13EFBDABE1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D5EC93B-9158-412A-B4D6-F4090F5C9F05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629400"/>
            <a:ext cx="457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0" y="6629400"/>
            <a:ext cx="76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F642AA-132F-4886-9CD2-54AA0C688A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9C4D040-4F67-4250-8457-6A8532B7273A}" type="datetime1">
              <a:rPr lang="en-US"/>
              <a:pPr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629400"/>
            <a:ext cx="457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Free Background from www.brainybetty.com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0" y="6629400"/>
            <a:ext cx="762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AA1B917-F7FC-4391-9EA8-DD415957F4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_blue-hawaiian-water.jpg"/>
          <p:cNvPicPr>
            <a:picLocks noChangeAspect="1"/>
          </p:cNvPicPr>
          <p:nvPr userDrawn="1"/>
        </p:nvPicPr>
        <p:blipFill>
          <a:blip r:embed="rId13" cstate="print"/>
          <a:srcRect t="34444" r="71667" b="3333"/>
          <a:stretch>
            <a:fillRect/>
          </a:stretch>
        </p:blipFill>
        <p:spPr>
          <a:xfrm>
            <a:off x="0" y="2667000"/>
            <a:ext cx="2590800" cy="4191000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26670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00C0"/>
              </a:solidFill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2592388" y="1"/>
            <a:ext cx="6094412" cy="169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bIns="18288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6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Baptism</a:t>
            </a:r>
            <a:endParaRPr lang="en-US" sz="10600" i="1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95600" y="2743200"/>
            <a:ext cx="5791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676400"/>
            <a:ext cx="830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" name="Pentagon 10"/>
          <p:cNvSpPr/>
          <p:nvPr userDrawn="1"/>
        </p:nvSpPr>
        <p:spPr>
          <a:xfrm>
            <a:off x="0" y="1676400"/>
            <a:ext cx="7620000" cy="990600"/>
          </a:xfrm>
          <a:prstGeom prst="homePlate">
            <a:avLst/>
          </a:prstGeom>
          <a:blipFill dpi="0" rotWithShape="1">
            <a:blip r:embed="rId14" cstate="print">
              <a:alphaModFix amt="49000"/>
            </a:blip>
            <a:srcRect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33399"/>
        </a:buClr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33399"/>
        </a:buClr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99"/>
        </a:buClr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33399"/>
        </a:buClr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33399"/>
        </a:buClr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33399"/>
        </a:buClr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33399"/>
        </a:buClr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33399"/>
        </a:buClr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33399"/>
        </a:buClr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676400"/>
            <a:ext cx="8610600" cy="990600"/>
          </a:xfrm>
        </p:spPr>
        <p:txBody>
          <a:bodyPr/>
          <a:lstStyle/>
          <a:p>
            <a:r>
              <a:rPr lang="en-US" sz="4400" b="0" dirty="0" smtClean="0">
                <a:latin typeface="Optane" pitchFamily="2" charset="2"/>
              </a:rPr>
              <a:t>I. Is It Commanded?</a:t>
            </a:r>
            <a:endParaRPr lang="en-US" sz="4400" b="0" dirty="0">
              <a:latin typeface="Optane" pitchFamily="2" charset="2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3048000"/>
            <a:ext cx="6096000" cy="3505200"/>
          </a:xfrm>
        </p:spPr>
        <p:txBody>
          <a:bodyPr/>
          <a:lstStyle/>
          <a:p>
            <a:pPr>
              <a:buClr>
                <a:srgbClr val="00B0F0"/>
              </a:buClr>
              <a:buSzPct val="125000"/>
            </a:pPr>
            <a:r>
              <a:rPr lang="en-US" sz="3300" b="1" dirty="0" smtClean="0"/>
              <a:t>If so, anyone wanting to please God must do it.</a:t>
            </a:r>
          </a:p>
          <a:p>
            <a:pPr>
              <a:buClr>
                <a:srgbClr val="00B0F0"/>
              </a:buClr>
              <a:buSzPct val="125000"/>
            </a:pPr>
            <a:r>
              <a:rPr lang="en-US" sz="3300" b="1" dirty="0" smtClean="0"/>
              <a:t>Jesus taught it (John 4:1-2).</a:t>
            </a:r>
          </a:p>
          <a:p>
            <a:pPr>
              <a:buClr>
                <a:srgbClr val="00B0F0"/>
              </a:buClr>
              <a:buSzPct val="125000"/>
            </a:pPr>
            <a:r>
              <a:rPr lang="en-US" sz="3300" b="1" dirty="0" smtClean="0"/>
              <a:t>Christ commissioned it  (Matt. 28:19; Mark 16:15).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676400"/>
            <a:ext cx="8610600" cy="990600"/>
          </a:xfrm>
        </p:spPr>
        <p:txBody>
          <a:bodyPr/>
          <a:lstStyle/>
          <a:p>
            <a:r>
              <a:rPr lang="en-US" sz="4400" b="0" dirty="0" smtClean="0">
                <a:latin typeface="Optane" pitchFamily="2" charset="2"/>
              </a:rPr>
              <a:t>II. The Design of Baptism.</a:t>
            </a:r>
            <a:endParaRPr lang="en-US" sz="4400" b="0" dirty="0">
              <a:latin typeface="Optane" pitchFamily="2" charset="2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3048000"/>
            <a:ext cx="6096000" cy="3505200"/>
          </a:xfrm>
        </p:spPr>
        <p:txBody>
          <a:bodyPr/>
          <a:lstStyle/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Salvation is promised after baptism (Mark 16:15-16; John 3:5; Acts 2:38; 22:16;  1 Peter 3:21).</a:t>
            </a:r>
          </a:p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In Christ is forgiveness of </a:t>
            </a:r>
            <a:r>
              <a:rPr lang="en-US" b="1" smtClean="0"/>
              <a:t>sins (</a:t>
            </a:r>
            <a:r>
              <a:rPr lang="en-US" b="1" dirty="0" smtClean="0"/>
              <a:t>Ephesians 1:7; Colossians. 1:13-14).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676400"/>
            <a:ext cx="8610600" cy="990600"/>
          </a:xfrm>
        </p:spPr>
        <p:txBody>
          <a:bodyPr/>
          <a:lstStyle/>
          <a:p>
            <a:r>
              <a:rPr lang="en-US" sz="4400" b="0" dirty="0" smtClean="0">
                <a:latin typeface="Optane" pitchFamily="2" charset="2"/>
              </a:rPr>
              <a:t>II. The Design of Baptism.</a:t>
            </a:r>
            <a:endParaRPr lang="en-US" sz="4400" b="0" dirty="0">
              <a:latin typeface="Optane" pitchFamily="2" charset="2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3048000"/>
            <a:ext cx="6096000" cy="3505200"/>
          </a:xfrm>
        </p:spPr>
        <p:txBody>
          <a:bodyPr/>
          <a:lstStyle/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One is baptized into Christ (Rom. 6:3; Gal. 3:26-27).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676400"/>
            <a:ext cx="8763000" cy="990600"/>
          </a:xfrm>
        </p:spPr>
        <p:txBody>
          <a:bodyPr/>
          <a:lstStyle/>
          <a:p>
            <a:r>
              <a:rPr lang="en-US" sz="4400" b="0" spc="-100" dirty="0" smtClean="0">
                <a:latin typeface="Optane" pitchFamily="2" charset="2"/>
              </a:rPr>
              <a:t>III. Who Should Be Baptized?</a:t>
            </a:r>
            <a:endParaRPr lang="en-US" sz="4400" b="0" spc="-100" dirty="0">
              <a:latin typeface="Optane" pitchFamily="2" charset="2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3048000"/>
            <a:ext cx="6096000" cy="3505200"/>
          </a:xfrm>
        </p:spPr>
        <p:txBody>
          <a:bodyPr/>
          <a:lstStyle/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Only those who can believe and repent (Mark 16:15-16; Acts 2:38).</a:t>
            </a:r>
          </a:p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Those guilty of sin.</a:t>
            </a:r>
          </a:p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There are no NT examples of infants being baptized.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676400"/>
            <a:ext cx="8610600" cy="990600"/>
          </a:xfrm>
        </p:spPr>
        <p:txBody>
          <a:bodyPr/>
          <a:lstStyle/>
          <a:p>
            <a:r>
              <a:rPr lang="en-US" sz="4400" b="0" spc="-100" dirty="0" smtClean="0">
                <a:latin typeface="Optane" pitchFamily="2" charset="2"/>
              </a:rPr>
              <a:t>IV. What is the Mode?</a:t>
            </a:r>
            <a:endParaRPr lang="en-US" sz="4400" b="0" spc="-100" dirty="0">
              <a:latin typeface="Optane" pitchFamily="2" charset="2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2895600"/>
            <a:ext cx="6096000" cy="3657600"/>
          </a:xfrm>
        </p:spPr>
        <p:txBody>
          <a:bodyPr/>
          <a:lstStyle/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There is no </a:t>
            </a:r>
            <a:r>
              <a:rPr lang="en-US" b="1" i="1" dirty="0" smtClean="0"/>
              <a:t>mode</a:t>
            </a:r>
            <a:r>
              <a:rPr lang="en-US" b="1" dirty="0" smtClean="0"/>
              <a:t>—the </a:t>
            </a:r>
            <a:r>
              <a:rPr lang="en-US" b="1" i="1" dirty="0" smtClean="0"/>
              <a:t>Gr. </a:t>
            </a:r>
            <a:r>
              <a:rPr lang="en-US" b="1" dirty="0" smtClean="0"/>
              <a:t>word</a:t>
            </a:r>
            <a:r>
              <a:rPr lang="en-US" b="1" i="1" dirty="0" smtClean="0"/>
              <a:t> </a:t>
            </a:r>
            <a:r>
              <a:rPr lang="en-US" b="1" i="1" dirty="0" err="1" smtClean="0"/>
              <a:t>baptisma</a:t>
            </a:r>
            <a:r>
              <a:rPr lang="en-US" b="1" i="1" dirty="0" smtClean="0"/>
              <a:t> </a:t>
            </a:r>
            <a:r>
              <a:rPr lang="en-US" b="1" dirty="0" smtClean="0"/>
              <a:t>means “immersion.”</a:t>
            </a:r>
            <a:endParaRPr lang="en-US" b="1" i="1" dirty="0" smtClean="0"/>
          </a:p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E.g. Would we ask what is the </a:t>
            </a:r>
            <a:r>
              <a:rPr lang="en-US" b="1" i="1" dirty="0" smtClean="0"/>
              <a:t>mode</a:t>
            </a:r>
            <a:r>
              <a:rPr lang="en-US" b="1" dirty="0" smtClean="0"/>
              <a:t> of “sitting” or “walking”? Sitting is sitting —walking is walking.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676400"/>
            <a:ext cx="8610600" cy="990600"/>
          </a:xfrm>
        </p:spPr>
        <p:txBody>
          <a:bodyPr/>
          <a:lstStyle/>
          <a:p>
            <a:r>
              <a:rPr lang="en-US" sz="4400" b="0" spc="-100" dirty="0" smtClean="0">
                <a:latin typeface="Optane" pitchFamily="2" charset="2"/>
              </a:rPr>
              <a:t>IV. What is the Mode?</a:t>
            </a:r>
            <a:endParaRPr lang="en-US" sz="4400" b="0" spc="-100" dirty="0">
              <a:latin typeface="Optane" pitchFamily="2" charset="2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3048000"/>
            <a:ext cx="6096000" cy="3505200"/>
          </a:xfrm>
        </p:spPr>
        <p:txBody>
          <a:bodyPr/>
          <a:lstStyle/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The NT shows it is immersion (Mark 1:9-11; Acts 8:36-39).</a:t>
            </a:r>
            <a:endParaRPr lang="en-US" b="1" i="1" dirty="0" smtClean="0"/>
          </a:p>
          <a:p>
            <a:pPr>
              <a:buClr>
                <a:srgbClr val="00B0F0"/>
              </a:buClr>
              <a:buSzPct val="125000"/>
            </a:pPr>
            <a:r>
              <a:rPr lang="en-US" b="1" dirty="0" smtClean="0"/>
              <a:t>It is a burial (Rom. 6:3-4; Col. 2:11-12).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ueNew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BlueNews</Template>
  <TotalTime>81</TotalTime>
  <Words>212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Optane</vt:lpstr>
      <vt:lpstr>Times New Roman</vt:lpstr>
      <vt:lpstr>BlueNews</vt:lpstr>
      <vt:lpstr>I. Is It Commanded?</vt:lpstr>
      <vt:lpstr>II. The Design of Baptism.</vt:lpstr>
      <vt:lpstr>II. The Design of Baptism.</vt:lpstr>
      <vt:lpstr>III. Who Should Be Baptized?</vt:lpstr>
      <vt:lpstr>IV. What is the Mode?</vt:lpstr>
      <vt:lpstr>IV. What is the Mode?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lastModifiedBy>OlsenParkLaptop</cp:lastModifiedBy>
  <cp:revision>13</cp:revision>
  <dcterms:created xsi:type="dcterms:W3CDTF">2012-01-29T01:09:56Z</dcterms:created>
  <dcterms:modified xsi:type="dcterms:W3CDTF">2012-02-08T01:38:27Z</dcterms:modified>
</cp:coreProperties>
</file>