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8" r:id="rId2"/>
    <p:sldId id="259" r:id="rId3"/>
    <p:sldId id="257" r:id="rId4"/>
    <p:sldId id="260"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100" d="100"/>
          <a:sy n="100" d="100"/>
        </p:scale>
        <p:origin x="-210" y="109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92024A-4DF2-4564-BA78-9207788E9C14}" type="datetimeFigureOut">
              <a:rPr lang="en-US" smtClean="0"/>
              <a:pPr/>
              <a:t>9/26/2012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870D77-6C5F-4B5E-8CB3-73E29047942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0073BE-6CB4-41F6-9F4F-090B0B9049B3}" type="datetimeFigureOut">
              <a:rPr lang="en-US" smtClean="0"/>
              <a:pPr/>
              <a:t>9/26/2012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E1136B-CF7E-420A-8C48-68D31E906E0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0073BE-6CB4-41F6-9F4F-090B0B9049B3}" type="datetimeFigureOut">
              <a:rPr lang="en-US" smtClean="0"/>
              <a:pPr/>
              <a:t>9/26/2012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E1136B-CF7E-420A-8C48-68D31E906E0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0073BE-6CB4-41F6-9F4F-090B0B9049B3}" type="datetimeFigureOut">
              <a:rPr lang="en-US" smtClean="0"/>
              <a:pPr/>
              <a:t>9/26/2012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E1136B-CF7E-420A-8C48-68D31E906E0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0073BE-6CB4-41F6-9F4F-090B0B9049B3}" type="datetimeFigureOut">
              <a:rPr lang="en-US" smtClean="0"/>
              <a:pPr/>
              <a:t>9/26/2012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E1136B-CF7E-420A-8C48-68D31E906E0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0073BE-6CB4-41F6-9F4F-090B0B9049B3}" type="datetimeFigureOut">
              <a:rPr lang="en-US" smtClean="0"/>
              <a:pPr/>
              <a:t>9/26/2012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E1136B-CF7E-420A-8C48-68D31E906E0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0073BE-6CB4-41F6-9F4F-090B0B9049B3}" type="datetimeFigureOut">
              <a:rPr lang="en-US" smtClean="0"/>
              <a:pPr/>
              <a:t>9/26/2012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E1136B-CF7E-420A-8C48-68D31E906E0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0073BE-6CB4-41F6-9F4F-090B0B9049B3}" type="datetimeFigureOut">
              <a:rPr lang="en-US" smtClean="0"/>
              <a:pPr/>
              <a:t>9/26/2012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E1136B-CF7E-420A-8C48-68D31E906E0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0073BE-6CB4-41F6-9F4F-090B0B9049B3}" type="datetimeFigureOut">
              <a:rPr lang="en-US" smtClean="0"/>
              <a:pPr/>
              <a:t>9/26/2012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E1136B-CF7E-420A-8C48-68D31E906E0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0073BE-6CB4-41F6-9F4F-090B0B9049B3}" type="datetimeFigureOut">
              <a:rPr lang="en-US" smtClean="0"/>
              <a:pPr/>
              <a:t>9/26/2012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E1136B-CF7E-420A-8C48-68D31E906E0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0073BE-6CB4-41F6-9F4F-090B0B9049B3}" type="datetimeFigureOut">
              <a:rPr lang="en-US" smtClean="0"/>
              <a:pPr/>
              <a:t>9/26/2012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E1136B-CF7E-420A-8C48-68D31E906E0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0073BE-6CB4-41F6-9F4F-090B0B9049B3}" type="datetimeFigureOut">
              <a:rPr lang="en-US" smtClean="0"/>
              <a:pPr/>
              <a:t>9/26/2012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E1136B-CF7E-420A-8C48-68D31E906E0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0073BE-6CB4-41F6-9F4F-090B0B9049B3}" type="datetimeFigureOut">
              <a:rPr lang="en-US" smtClean="0"/>
              <a:pPr/>
              <a:t>9/26/2012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E1136B-CF7E-420A-8C48-68D31E906E0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7" name="Flowchart: Document 6"/>
          <p:cNvSpPr/>
          <p:nvPr/>
        </p:nvSpPr>
        <p:spPr>
          <a:xfrm>
            <a:off x="0" y="0"/>
            <a:ext cx="9144000" cy="1828800"/>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304800"/>
            <a:ext cx="5943600" cy="1143000"/>
          </a:xfrm>
          <a:effectLst>
            <a:outerShdw blurRad="50800" dist="38100" dir="5400000" algn="ctr" rotWithShape="0">
              <a:srgbClr val="000000">
                <a:alpha val="43137"/>
              </a:srgbClr>
            </a:outerShdw>
          </a:effectLst>
        </p:spPr>
        <p:txBody>
          <a:bodyPr>
            <a:noAutofit/>
            <a:scene3d>
              <a:camera prst="orthographicFront"/>
              <a:lightRig rig="glow" dir="tl">
                <a:rot lat="0" lon="0" rev="5400000"/>
              </a:lightRig>
            </a:scene3d>
            <a:sp3d contourW="12700">
              <a:bevelT w="25400" h="25400"/>
              <a:contourClr>
                <a:schemeClr val="accent6">
                  <a:shade val="73000"/>
                </a:schemeClr>
              </a:contourClr>
            </a:sp3d>
          </a:bodyPr>
          <a:lstStyle/>
          <a:p>
            <a:r>
              <a:rPr lang="en-US" sz="6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Impact" pitchFamily="34" charset="0"/>
              </a:rPr>
              <a:t>Isaiah 6:1-4</a:t>
            </a:r>
            <a:endParaRPr lang="en-US" sz="6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Impact" pitchFamily="34" charset="0"/>
            </a:endParaRPr>
          </a:p>
        </p:txBody>
      </p:sp>
      <p:pic>
        <p:nvPicPr>
          <p:cNvPr id="4" name="Content Placeholder 3" descr="great-isaiah-scroll.jpg"/>
          <p:cNvPicPr>
            <a:picLocks noGrp="1" noChangeAspect="1"/>
          </p:cNvPicPr>
          <p:nvPr>
            <p:ph idx="1"/>
          </p:nvPr>
        </p:nvPicPr>
        <p:blipFill>
          <a:blip r:embed="rId3" cstate="print">
            <a:clrChange>
              <a:clrFrom>
                <a:srgbClr val="FFFFFF"/>
              </a:clrFrom>
              <a:clrTo>
                <a:srgbClr val="FFFFFF">
                  <a:alpha val="0"/>
                </a:srgbClr>
              </a:clrTo>
            </a:clrChange>
          </a:blip>
          <a:stretch>
            <a:fillRect/>
          </a:stretch>
        </p:blipFill>
        <p:spPr>
          <a:xfrm>
            <a:off x="6400800" y="152400"/>
            <a:ext cx="2540000" cy="1739900"/>
          </a:xfrm>
          <a:effectLst>
            <a:outerShdw blurRad="50800" dist="101600" dir="8100000" algn="tr" rotWithShape="0">
              <a:prstClr val="black">
                <a:alpha val="40000"/>
              </a:prstClr>
            </a:outerShdw>
          </a:effectLst>
        </p:spPr>
      </p:pic>
      <p:sp>
        <p:nvSpPr>
          <p:cNvPr id="8" name="TextBox 7"/>
          <p:cNvSpPr txBox="1"/>
          <p:nvPr/>
        </p:nvSpPr>
        <p:spPr>
          <a:xfrm>
            <a:off x="457200" y="2209800"/>
            <a:ext cx="8229600" cy="3970318"/>
          </a:xfrm>
          <a:prstGeom prst="rect">
            <a:avLst/>
          </a:prstGeom>
          <a:noFill/>
        </p:spPr>
        <p:txBody>
          <a:bodyPr wrap="square" rtlCol="0">
            <a:spAutoFit/>
          </a:bodyPr>
          <a:lstStyle/>
          <a:p>
            <a:r>
              <a:rPr lang="en-US" sz="3600" dirty="0" smtClean="0">
                <a:latin typeface="Impact" pitchFamily="34" charset="0"/>
              </a:rPr>
              <a:t>“In the year that King </a:t>
            </a:r>
            <a:r>
              <a:rPr lang="en-US" sz="3600" dirty="0" err="1" smtClean="0">
                <a:latin typeface="Impact" pitchFamily="34" charset="0"/>
              </a:rPr>
              <a:t>Uzziah</a:t>
            </a:r>
            <a:r>
              <a:rPr lang="en-US" sz="3600" dirty="0" smtClean="0">
                <a:latin typeface="Impact" pitchFamily="34" charset="0"/>
              </a:rPr>
              <a:t> died, I saw the Lord sitting on a throne, high and lifted up, and the train of His robe filled the temple. Above it stood seraphim; each one had six wings: with two he covered his face, with two he covered his feet, and with two he flew. And one cried to another and said…”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7" name="Flowchart: Document 6"/>
          <p:cNvSpPr/>
          <p:nvPr/>
        </p:nvSpPr>
        <p:spPr>
          <a:xfrm>
            <a:off x="0" y="0"/>
            <a:ext cx="9144000" cy="1828800"/>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304800"/>
            <a:ext cx="5943600" cy="1143000"/>
          </a:xfrm>
          <a:effectLst>
            <a:outerShdw blurRad="50800" dist="38100" dir="5400000" algn="ctr" rotWithShape="0">
              <a:srgbClr val="000000">
                <a:alpha val="43137"/>
              </a:srgbClr>
            </a:outerShdw>
          </a:effectLst>
        </p:spPr>
        <p:txBody>
          <a:bodyPr>
            <a:noAutofit/>
            <a:scene3d>
              <a:camera prst="orthographicFront"/>
              <a:lightRig rig="glow" dir="tl">
                <a:rot lat="0" lon="0" rev="5400000"/>
              </a:lightRig>
            </a:scene3d>
            <a:sp3d contourW="12700">
              <a:bevelT w="25400" h="25400"/>
              <a:contourClr>
                <a:schemeClr val="accent6">
                  <a:shade val="73000"/>
                </a:schemeClr>
              </a:contourClr>
            </a:sp3d>
          </a:bodyPr>
          <a:lstStyle/>
          <a:p>
            <a:r>
              <a:rPr lang="en-US" sz="6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Impact" pitchFamily="34" charset="0"/>
              </a:rPr>
              <a:t>Isaiah 6:1-4</a:t>
            </a:r>
            <a:endParaRPr lang="en-US" sz="6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Impact" pitchFamily="34" charset="0"/>
            </a:endParaRPr>
          </a:p>
        </p:txBody>
      </p:sp>
      <p:pic>
        <p:nvPicPr>
          <p:cNvPr id="4" name="Content Placeholder 3" descr="great-isaiah-scroll.jpg"/>
          <p:cNvPicPr>
            <a:picLocks noGrp="1" noChangeAspect="1"/>
          </p:cNvPicPr>
          <p:nvPr>
            <p:ph idx="1"/>
          </p:nvPr>
        </p:nvPicPr>
        <p:blipFill>
          <a:blip r:embed="rId3" cstate="print">
            <a:clrChange>
              <a:clrFrom>
                <a:srgbClr val="FFFFFF"/>
              </a:clrFrom>
              <a:clrTo>
                <a:srgbClr val="FFFFFF">
                  <a:alpha val="0"/>
                </a:srgbClr>
              </a:clrTo>
            </a:clrChange>
          </a:blip>
          <a:stretch>
            <a:fillRect/>
          </a:stretch>
        </p:blipFill>
        <p:spPr>
          <a:xfrm>
            <a:off x="6400800" y="152400"/>
            <a:ext cx="2540000" cy="1739900"/>
          </a:xfrm>
          <a:effectLst>
            <a:outerShdw blurRad="50800" dist="101600" dir="8100000" algn="tr" rotWithShape="0">
              <a:prstClr val="black">
                <a:alpha val="40000"/>
              </a:prstClr>
            </a:outerShdw>
          </a:effectLst>
        </p:spPr>
      </p:pic>
      <p:sp>
        <p:nvSpPr>
          <p:cNvPr id="8" name="TextBox 7"/>
          <p:cNvSpPr txBox="1"/>
          <p:nvPr/>
        </p:nvSpPr>
        <p:spPr>
          <a:xfrm>
            <a:off x="457200" y="2209800"/>
            <a:ext cx="8229600" cy="2862322"/>
          </a:xfrm>
          <a:prstGeom prst="rect">
            <a:avLst/>
          </a:prstGeom>
          <a:noFill/>
        </p:spPr>
        <p:txBody>
          <a:bodyPr wrap="square" rtlCol="0">
            <a:spAutoFit/>
          </a:bodyPr>
          <a:lstStyle/>
          <a:p>
            <a:r>
              <a:rPr lang="en-US" sz="3600" dirty="0" smtClean="0">
                <a:latin typeface="Impact" pitchFamily="34" charset="0"/>
              </a:rPr>
              <a:t>“…’Holy, holy, holy is the LORD of hosts; The whole earth is full of His glory!’  And the posts of the door were shaken by the voice of him who cried out, and the house was filled with smoke” </a:t>
            </a:r>
            <a:r>
              <a:rPr lang="en-US" sz="3600" b="1" dirty="0" smtClean="0">
                <a:latin typeface="Helvetica" pitchFamily="2" charset="2"/>
              </a:rPr>
              <a:t>(</a:t>
            </a:r>
            <a:r>
              <a:rPr lang="en-US" sz="3600" dirty="0" smtClean="0">
                <a:latin typeface="Impact" pitchFamily="34" charset="0"/>
              </a:rPr>
              <a:t>NKJV</a:t>
            </a:r>
            <a:r>
              <a:rPr lang="en-US" sz="3600" b="1" dirty="0" smtClean="0">
                <a:latin typeface="Helvetica" pitchFamily="2" charset="2"/>
              </a:rPr>
              <a:t>).</a:t>
            </a:r>
            <a:endParaRPr lang="en-US" sz="3600" dirty="0" smtClean="0">
              <a:latin typeface="Impact" pitchFamily="34" charset="0"/>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7" name="Flowchart: Document 6"/>
          <p:cNvSpPr/>
          <p:nvPr/>
        </p:nvSpPr>
        <p:spPr>
          <a:xfrm>
            <a:off x="0" y="0"/>
            <a:ext cx="9144000" cy="1828800"/>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304800"/>
            <a:ext cx="5943600" cy="1143000"/>
          </a:xfrm>
          <a:effectLst>
            <a:outerShdw blurRad="50800" dist="38100" dir="5400000" algn="ctr" rotWithShape="0">
              <a:srgbClr val="000000">
                <a:alpha val="43137"/>
              </a:srgbClr>
            </a:outerShdw>
          </a:effectLst>
        </p:spPr>
        <p:txBody>
          <a:bodyPr>
            <a:noAutofit/>
            <a:scene3d>
              <a:camera prst="orthographicFront"/>
              <a:lightRig rig="glow" dir="tl">
                <a:rot lat="0" lon="0" rev="5400000"/>
              </a:lightRig>
            </a:scene3d>
            <a:sp3d contourW="12700">
              <a:bevelT w="25400" h="25400"/>
              <a:contourClr>
                <a:schemeClr val="accent6">
                  <a:shade val="73000"/>
                </a:schemeClr>
              </a:contourClr>
            </a:sp3d>
          </a:bodyPr>
          <a:lstStyle/>
          <a:p>
            <a:r>
              <a:rPr lang="en-US" sz="6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Impact" pitchFamily="34" charset="0"/>
              </a:rPr>
              <a:t>The Call of Isaiah</a:t>
            </a:r>
            <a:endParaRPr lang="en-US" sz="6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Impact" pitchFamily="34" charset="0"/>
            </a:endParaRPr>
          </a:p>
        </p:txBody>
      </p:sp>
      <p:pic>
        <p:nvPicPr>
          <p:cNvPr id="4" name="Content Placeholder 3" descr="great-isaiah-scroll.jpg"/>
          <p:cNvPicPr>
            <a:picLocks noGrp="1" noChangeAspect="1"/>
          </p:cNvPicPr>
          <p:nvPr>
            <p:ph idx="1"/>
          </p:nvPr>
        </p:nvPicPr>
        <p:blipFill>
          <a:blip r:embed="rId3" cstate="print">
            <a:clrChange>
              <a:clrFrom>
                <a:srgbClr val="FFFFFF"/>
              </a:clrFrom>
              <a:clrTo>
                <a:srgbClr val="FFFFFF">
                  <a:alpha val="0"/>
                </a:srgbClr>
              </a:clrTo>
            </a:clrChange>
          </a:blip>
          <a:stretch>
            <a:fillRect/>
          </a:stretch>
        </p:blipFill>
        <p:spPr>
          <a:xfrm>
            <a:off x="6400800" y="152400"/>
            <a:ext cx="2540000" cy="1739900"/>
          </a:xfrm>
          <a:effectLst>
            <a:outerShdw blurRad="50800" dist="101600" dir="8100000" algn="tr" rotWithShape="0">
              <a:prstClr val="black">
                <a:alpha val="40000"/>
              </a:prstClr>
            </a:outerShdw>
          </a:effectLst>
        </p:spPr>
      </p:pic>
      <p:sp>
        <p:nvSpPr>
          <p:cNvPr id="8" name="TextBox 7"/>
          <p:cNvSpPr txBox="1"/>
          <p:nvPr/>
        </p:nvSpPr>
        <p:spPr>
          <a:xfrm>
            <a:off x="457200" y="2209800"/>
            <a:ext cx="8229600" cy="3539430"/>
          </a:xfrm>
          <a:prstGeom prst="rect">
            <a:avLst/>
          </a:prstGeom>
          <a:noFill/>
        </p:spPr>
        <p:txBody>
          <a:bodyPr wrap="square" rtlCol="0">
            <a:spAutoFit/>
          </a:bodyPr>
          <a:lstStyle/>
          <a:p>
            <a:r>
              <a:rPr lang="en-US" sz="4400" dirty="0" smtClean="0">
                <a:latin typeface="Impact" pitchFamily="34" charset="0"/>
              </a:rPr>
              <a:t>I. Isaiah sees…</a:t>
            </a:r>
          </a:p>
          <a:p>
            <a:pPr marL="855663" lvl="1" indent="-398463"/>
            <a:r>
              <a:rPr lang="en-US" sz="3600" dirty="0" smtClean="0">
                <a:latin typeface="Impact" pitchFamily="34" charset="0"/>
              </a:rPr>
              <a:t>A. The authority of God </a:t>
            </a:r>
            <a:r>
              <a:rPr lang="en-US" sz="3600" b="1" smtClean="0">
                <a:latin typeface="Helvetica" pitchFamily="2" charset="2"/>
              </a:rPr>
              <a:t>(</a:t>
            </a:r>
            <a:r>
              <a:rPr lang="en-US" sz="3600" smtClean="0">
                <a:latin typeface="Impact" pitchFamily="34" charset="0"/>
              </a:rPr>
              <a:t>Exod. </a:t>
            </a:r>
            <a:r>
              <a:rPr lang="en-US" sz="3600" dirty="0" smtClean="0">
                <a:latin typeface="Impact" pitchFamily="34" charset="0"/>
              </a:rPr>
              <a:t>34:29;         Psa. 19:1; 2 Chron. 2:5; Job 33:12</a:t>
            </a:r>
            <a:r>
              <a:rPr lang="en-US" sz="3600" b="1" dirty="0" smtClean="0">
                <a:latin typeface="Helvetica" pitchFamily="2" charset="2"/>
              </a:rPr>
              <a:t>)</a:t>
            </a:r>
            <a:r>
              <a:rPr lang="en-US" sz="3600" dirty="0" smtClean="0">
                <a:latin typeface="Impact" pitchFamily="34" charset="0"/>
              </a:rPr>
              <a:t>.</a:t>
            </a:r>
          </a:p>
          <a:p>
            <a:pPr marL="855663" lvl="1" indent="-398463"/>
            <a:r>
              <a:rPr lang="en-US" sz="3600" dirty="0" smtClean="0">
                <a:latin typeface="Impact" pitchFamily="34" charset="0"/>
              </a:rPr>
              <a:t>B. The greatness of God </a:t>
            </a:r>
            <a:r>
              <a:rPr lang="en-US" sz="3600" b="1" dirty="0" smtClean="0">
                <a:latin typeface="Helvetica" pitchFamily="2" charset="2"/>
              </a:rPr>
              <a:t>(</a:t>
            </a:r>
            <a:r>
              <a:rPr lang="en-US" sz="3600" dirty="0" smtClean="0">
                <a:latin typeface="Impact" pitchFamily="34" charset="0"/>
              </a:rPr>
              <a:t>Psa. 145:1-7;      Jer. 32:17-20; Rev. 15:3-4; John 3:16;                  1 Cor. 6:19-20</a:t>
            </a:r>
            <a:r>
              <a:rPr lang="en-US" sz="3600" b="1" dirty="0" smtClean="0">
                <a:latin typeface="Helvetica" pitchFamily="2" charset="2"/>
              </a:rPr>
              <a:t>)</a:t>
            </a:r>
            <a:r>
              <a:rPr lang="en-US" sz="3600" dirty="0" smtClean="0">
                <a:latin typeface="Impact" pitchFamily="34" charset="0"/>
              </a:rPr>
              <a:t>.</a:t>
            </a:r>
            <a:endParaRPr lang="en-US" sz="3600" dirty="0">
              <a:latin typeface="Impact"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1000"/>
                                        <p:tgtEl>
                                          <p:spTgt spid="8">
                                            <p:txEl>
                                              <p:pRg st="0" end="0"/>
                                            </p:txEl>
                                          </p:spTgt>
                                        </p:tgtEl>
                                      </p:cBhvr>
                                    </p:animEffect>
                                    <p:anim calcmode="lin" valueType="num">
                                      <p:cBhvr>
                                        <p:cTn id="15"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
                                            <p:txEl>
                                              <p:pRg st="1" end="1"/>
                                            </p:txEl>
                                          </p:spTgt>
                                        </p:tgtEl>
                                        <p:attrNameLst>
                                          <p:attrName>style.visibility</p:attrName>
                                        </p:attrNameLst>
                                      </p:cBhvr>
                                      <p:to>
                                        <p:strVal val="visible"/>
                                      </p:to>
                                    </p:set>
                                    <p:animEffect transition="in" filter="fade">
                                      <p:cBhvr>
                                        <p:cTn id="21" dur="1000"/>
                                        <p:tgtEl>
                                          <p:spTgt spid="8">
                                            <p:txEl>
                                              <p:pRg st="1" end="1"/>
                                            </p:txEl>
                                          </p:spTgt>
                                        </p:tgtEl>
                                      </p:cBhvr>
                                    </p:animEffect>
                                    <p:anim calcmode="lin" valueType="num">
                                      <p:cBhvr>
                                        <p:cTn id="22"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8">
                                            <p:txEl>
                                              <p:pRg st="2" end="2"/>
                                            </p:txEl>
                                          </p:spTgt>
                                        </p:tgtEl>
                                        <p:attrNameLst>
                                          <p:attrName>style.visibility</p:attrName>
                                        </p:attrNameLst>
                                      </p:cBhvr>
                                      <p:to>
                                        <p:strVal val="visible"/>
                                      </p:to>
                                    </p:set>
                                    <p:animEffect transition="in" filter="fade">
                                      <p:cBhvr>
                                        <p:cTn id="28" dur="1000"/>
                                        <p:tgtEl>
                                          <p:spTgt spid="8">
                                            <p:txEl>
                                              <p:pRg st="2" end="2"/>
                                            </p:txEl>
                                          </p:spTgt>
                                        </p:tgtEl>
                                      </p:cBhvr>
                                    </p:animEffect>
                                    <p:anim calcmode="lin" valueType="num">
                                      <p:cBhvr>
                                        <p:cTn id="29"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7" name="Flowchart: Document 6"/>
          <p:cNvSpPr/>
          <p:nvPr/>
        </p:nvSpPr>
        <p:spPr>
          <a:xfrm>
            <a:off x="0" y="0"/>
            <a:ext cx="9144000" cy="1828800"/>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304800"/>
            <a:ext cx="5943600" cy="1143000"/>
          </a:xfrm>
          <a:effectLst>
            <a:outerShdw blurRad="50800" dist="38100" dir="5400000" algn="ctr" rotWithShape="0">
              <a:srgbClr val="000000">
                <a:alpha val="43137"/>
              </a:srgbClr>
            </a:outerShdw>
          </a:effectLst>
        </p:spPr>
        <p:txBody>
          <a:bodyPr>
            <a:noAutofit/>
            <a:scene3d>
              <a:camera prst="orthographicFront"/>
              <a:lightRig rig="glow" dir="tl">
                <a:rot lat="0" lon="0" rev="5400000"/>
              </a:lightRig>
            </a:scene3d>
            <a:sp3d contourW="12700">
              <a:bevelT w="25400" h="25400"/>
              <a:contourClr>
                <a:schemeClr val="accent6">
                  <a:shade val="73000"/>
                </a:schemeClr>
              </a:contourClr>
            </a:sp3d>
          </a:bodyPr>
          <a:lstStyle/>
          <a:p>
            <a:r>
              <a:rPr lang="en-US" sz="60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Impact" pitchFamily="34" charset="0"/>
              </a:rPr>
              <a:t>The Call of Isaiah</a:t>
            </a:r>
            <a:endParaRPr lang="en-US" sz="6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Impact" pitchFamily="34" charset="0"/>
            </a:endParaRPr>
          </a:p>
        </p:txBody>
      </p:sp>
      <p:pic>
        <p:nvPicPr>
          <p:cNvPr id="4" name="Content Placeholder 3" descr="great-isaiah-scroll.jpg"/>
          <p:cNvPicPr>
            <a:picLocks noGrp="1" noChangeAspect="1"/>
          </p:cNvPicPr>
          <p:nvPr>
            <p:ph idx="1"/>
          </p:nvPr>
        </p:nvPicPr>
        <p:blipFill>
          <a:blip r:embed="rId3" cstate="print">
            <a:clrChange>
              <a:clrFrom>
                <a:srgbClr val="FFFFFF"/>
              </a:clrFrom>
              <a:clrTo>
                <a:srgbClr val="FFFFFF">
                  <a:alpha val="0"/>
                </a:srgbClr>
              </a:clrTo>
            </a:clrChange>
          </a:blip>
          <a:stretch>
            <a:fillRect/>
          </a:stretch>
        </p:blipFill>
        <p:spPr>
          <a:xfrm>
            <a:off x="6400800" y="152400"/>
            <a:ext cx="2540000" cy="1739900"/>
          </a:xfrm>
          <a:effectLst>
            <a:outerShdw blurRad="50800" dist="101600" dir="8100000" algn="tr" rotWithShape="0">
              <a:prstClr val="black">
                <a:alpha val="40000"/>
              </a:prstClr>
            </a:outerShdw>
          </a:effectLst>
        </p:spPr>
      </p:pic>
      <p:sp>
        <p:nvSpPr>
          <p:cNvPr id="8" name="TextBox 7"/>
          <p:cNvSpPr txBox="1"/>
          <p:nvPr/>
        </p:nvSpPr>
        <p:spPr>
          <a:xfrm>
            <a:off x="457200" y="2209800"/>
            <a:ext cx="8229600" cy="4093428"/>
          </a:xfrm>
          <a:prstGeom prst="rect">
            <a:avLst/>
          </a:prstGeom>
          <a:noFill/>
        </p:spPr>
        <p:txBody>
          <a:bodyPr wrap="square" rtlCol="0">
            <a:spAutoFit/>
          </a:bodyPr>
          <a:lstStyle/>
          <a:p>
            <a:r>
              <a:rPr lang="en-US" sz="4400" dirty="0" smtClean="0">
                <a:latin typeface="Impact" pitchFamily="34" charset="0"/>
              </a:rPr>
              <a:t>II. Isaiah’s realization. </a:t>
            </a:r>
          </a:p>
          <a:p>
            <a:pPr marL="855663" lvl="1" indent="-398463"/>
            <a:r>
              <a:rPr lang="en-US" sz="3600" dirty="0" smtClean="0">
                <a:latin typeface="Impact" pitchFamily="34" charset="0"/>
              </a:rPr>
              <a:t>A. He is unworthy </a:t>
            </a:r>
            <a:r>
              <a:rPr lang="en-US" sz="3600" b="1" dirty="0" smtClean="0">
                <a:latin typeface="Helvetica" pitchFamily="2" charset="2"/>
              </a:rPr>
              <a:t>(</a:t>
            </a:r>
            <a:r>
              <a:rPr lang="en-US" sz="3600" dirty="0" smtClean="0">
                <a:latin typeface="Impact" pitchFamily="34" charset="0"/>
              </a:rPr>
              <a:t>Isa. 6:5; Psa. 51:1-4; Luke 18:13</a:t>
            </a:r>
            <a:r>
              <a:rPr lang="en-US" sz="3600" b="1" dirty="0" smtClean="0">
                <a:latin typeface="Helvetica" pitchFamily="2" charset="2"/>
              </a:rPr>
              <a:t>)</a:t>
            </a:r>
            <a:r>
              <a:rPr lang="en-US" sz="3600" dirty="0" smtClean="0">
                <a:latin typeface="Impact" pitchFamily="34" charset="0"/>
              </a:rPr>
              <a:t>.</a:t>
            </a:r>
          </a:p>
          <a:p>
            <a:pPr marL="855663" lvl="1" indent="-398463"/>
            <a:r>
              <a:rPr lang="en-US" sz="3600" dirty="0" smtClean="0">
                <a:latin typeface="Impact" pitchFamily="34" charset="0"/>
              </a:rPr>
              <a:t>B. God is merciful </a:t>
            </a:r>
            <a:r>
              <a:rPr lang="en-US" sz="3600" b="1" dirty="0" smtClean="0">
                <a:latin typeface="Helvetica" pitchFamily="2" charset="2"/>
              </a:rPr>
              <a:t>(</a:t>
            </a:r>
            <a:r>
              <a:rPr lang="en-US" sz="3600" dirty="0" smtClean="0">
                <a:latin typeface="Impact" pitchFamily="34" charset="0"/>
              </a:rPr>
              <a:t>Isa. 6:6-7; Rom. 5:8; Psa. 8:3-4; Eph. </a:t>
            </a:r>
            <a:r>
              <a:rPr lang="en-US" sz="3600" smtClean="0">
                <a:latin typeface="Impact" pitchFamily="34" charset="0"/>
              </a:rPr>
              <a:t>2:8-9</a:t>
            </a:r>
            <a:r>
              <a:rPr lang="en-US" sz="3600" dirty="0" smtClean="0">
                <a:latin typeface="Impact" pitchFamily="34" charset="0"/>
              </a:rPr>
              <a:t>; 1 John 3:1</a:t>
            </a:r>
            <a:r>
              <a:rPr lang="en-US" sz="3600" b="1" dirty="0" smtClean="0">
                <a:latin typeface="Helvetica" pitchFamily="2" charset="2"/>
              </a:rPr>
              <a:t>)</a:t>
            </a:r>
            <a:r>
              <a:rPr lang="en-US" sz="3600" dirty="0" smtClean="0">
                <a:latin typeface="Impact" pitchFamily="34" charset="0"/>
              </a:rPr>
              <a:t>.</a:t>
            </a:r>
          </a:p>
          <a:p>
            <a:pPr marL="855663" lvl="1" indent="-398463"/>
            <a:r>
              <a:rPr lang="en-US" sz="3600" dirty="0" smtClean="0">
                <a:latin typeface="Impact" pitchFamily="34" charset="0"/>
              </a:rPr>
              <a:t>C. Service is a privilege </a:t>
            </a:r>
            <a:r>
              <a:rPr lang="en-US" sz="3600" b="1" dirty="0" smtClean="0">
                <a:latin typeface="Helvetica" pitchFamily="2" charset="2"/>
              </a:rPr>
              <a:t>(</a:t>
            </a:r>
            <a:r>
              <a:rPr lang="en-US" sz="3600" dirty="0" smtClean="0">
                <a:latin typeface="Impact" pitchFamily="34" charset="0"/>
              </a:rPr>
              <a:t>Isa. 6:8;                     Matt. 16:24; Luke 14:26</a:t>
            </a:r>
            <a:r>
              <a:rPr lang="en-US" sz="3600" b="1" dirty="0" smtClean="0">
                <a:latin typeface="Helvetica" pitchFamily="2" charset="2"/>
              </a:rPr>
              <a:t>)</a:t>
            </a:r>
            <a:r>
              <a:rPr lang="en-US" sz="3600" dirty="0" smtClean="0">
                <a:latin typeface="Impact" pitchFamily="34" charset="0"/>
              </a:rPr>
              <a:t>.</a:t>
            </a:r>
            <a:endParaRPr lang="en-US" sz="3600" dirty="0">
              <a:latin typeface="Impact"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1000"/>
                                        <p:tgtEl>
                                          <p:spTgt spid="8">
                                            <p:txEl>
                                              <p:pRg st="0" end="0"/>
                                            </p:txEl>
                                          </p:spTgt>
                                        </p:tgtEl>
                                      </p:cBhvr>
                                    </p:animEffect>
                                    <p:anim calcmode="lin" valueType="num">
                                      <p:cBhvr>
                                        <p:cTn id="15"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
                                            <p:txEl>
                                              <p:pRg st="1" end="1"/>
                                            </p:txEl>
                                          </p:spTgt>
                                        </p:tgtEl>
                                        <p:attrNameLst>
                                          <p:attrName>style.visibility</p:attrName>
                                        </p:attrNameLst>
                                      </p:cBhvr>
                                      <p:to>
                                        <p:strVal val="visible"/>
                                      </p:to>
                                    </p:set>
                                    <p:animEffect transition="in" filter="fade">
                                      <p:cBhvr>
                                        <p:cTn id="21" dur="1000"/>
                                        <p:tgtEl>
                                          <p:spTgt spid="8">
                                            <p:txEl>
                                              <p:pRg st="1" end="1"/>
                                            </p:txEl>
                                          </p:spTgt>
                                        </p:tgtEl>
                                      </p:cBhvr>
                                    </p:animEffect>
                                    <p:anim calcmode="lin" valueType="num">
                                      <p:cBhvr>
                                        <p:cTn id="22" dur="1000" fill="hold"/>
                                        <p:tgtEl>
                                          <p:spTgt spid="8">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8">
                                            <p:txEl>
                                              <p:pRg st="2" end="2"/>
                                            </p:txEl>
                                          </p:spTgt>
                                        </p:tgtEl>
                                        <p:attrNameLst>
                                          <p:attrName>style.visibility</p:attrName>
                                        </p:attrNameLst>
                                      </p:cBhvr>
                                      <p:to>
                                        <p:strVal val="visible"/>
                                      </p:to>
                                    </p:set>
                                    <p:animEffect transition="in" filter="fade">
                                      <p:cBhvr>
                                        <p:cTn id="28" dur="1000"/>
                                        <p:tgtEl>
                                          <p:spTgt spid="8">
                                            <p:txEl>
                                              <p:pRg st="2" end="2"/>
                                            </p:txEl>
                                          </p:spTgt>
                                        </p:tgtEl>
                                      </p:cBhvr>
                                    </p:animEffect>
                                    <p:anim calcmode="lin" valueType="num">
                                      <p:cBhvr>
                                        <p:cTn id="29" dur="1000" fill="hold"/>
                                        <p:tgtEl>
                                          <p:spTgt spid="8">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8">
                                            <p:txEl>
                                              <p:pRg st="3" end="3"/>
                                            </p:txEl>
                                          </p:spTgt>
                                        </p:tgtEl>
                                        <p:attrNameLst>
                                          <p:attrName>style.visibility</p:attrName>
                                        </p:attrNameLst>
                                      </p:cBhvr>
                                      <p:to>
                                        <p:strVal val="visible"/>
                                      </p:to>
                                    </p:set>
                                    <p:animEffect transition="in" filter="fade">
                                      <p:cBhvr>
                                        <p:cTn id="35" dur="1000"/>
                                        <p:tgtEl>
                                          <p:spTgt spid="8">
                                            <p:txEl>
                                              <p:pRg st="3" end="3"/>
                                            </p:txEl>
                                          </p:spTgt>
                                        </p:tgtEl>
                                      </p:cBhvr>
                                    </p:animEffect>
                                    <p:anim calcmode="lin" valueType="num">
                                      <p:cBhvr>
                                        <p:cTn id="36" dur="1000" fill="hold"/>
                                        <p:tgtEl>
                                          <p:spTgt spid="8">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8">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254</Words>
  <Application>Microsoft Office PowerPoint</Application>
  <PresentationFormat>On-screen Show (4:3)</PresentationFormat>
  <Paragraphs>13</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Isaiah 6:1-4</vt:lpstr>
      <vt:lpstr>Isaiah 6:1-4</vt:lpstr>
      <vt:lpstr>The Call of Isaiah</vt:lpstr>
      <vt:lpstr>The Call of Isaiah</vt:lpstr>
    </vt:vector>
  </TitlesOfParts>
  <Company>Olsen Park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Isaiah 6:1-4</dc:title>
  <dc:creator>OlsenParkLaptop</dc:creator>
  <cp:lastModifiedBy>OlsenParkLaptop</cp:lastModifiedBy>
  <cp:revision>8</cp:revision>
  <dcterms:created xsi:type="dcterms:W3CDTF">2012-09-21T20:15:32Z</dcterms:created>
  <dcterms:modified xsi:type="dcterms:W3CDTF">2012-09-26T15:56:32Z</dcterms:modified>
</cp:coreProperties>
</file>