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7" r:id="rId1"/>
  </p:sldMasterIdLst>
  <p:sldIdLst>
    <p:sldId id="256" r:id="rId2"/>
    <p:sldId id="265" r:id="rId3"/>
    <p:sldId id="266" r:id="rId4"/>
    <p:sldId id="267" r:id="rId5"/>
    <p:sldId id="268" r:id="rId6"/>
    <p:sldId id="269" r:id="rId7"/>
  </p:sldIdLst>
  <p:sldSz cx="9144000" cy="6858000" type="screen4x3"/>
  <p:notesSz cx="6858000" cy="9144000"/>
  <p:embeddedFontLst>
    <p:embeddedFont>
      <p:font typeface="Tempus Sans ITC" pitchFamily="82" charset="0"/>
      <p:regular r:id="rId8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66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0" autoAdjust="0"/>
    <p:restoredTop sz="94500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3175" y="2133600"/>
            <a:ext cx="9147175" cy="1063625"/>
            <a:chOff x="-2" y="1536"/>
            <a:chExt cx="5762" cy="670"/>
          </a:xfrm>
        </p:grpSpPr>
        <p:grpSp>
          <p:nvGrpSpPr>
            <p:cNvPr id="22531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22532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3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4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5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7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8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9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0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1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5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6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7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8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9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0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51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53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54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555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2556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2557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714B50E4-90E4-4CD1-8C8B-C5F6A36DBD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0EDA6-EEB9-4382-9173-5F19354B20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2D25B-0FDD-45D8-BA5F-00AA404F7F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48E23-9830-4F02-9AAA-EEF89098E2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1EDF7-5107-4E23-97BA-0DF721A496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001C4-19ED-4842-9653-93B830570C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F5395-0D9D-4EAA-B493-BDD111A409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81392-2DAD-4025-9A6C-5255B287FD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5825A-EF51-474C-8A60-A857C1332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72C2-B4C9-4137-B010-AF6C0535A5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54FFA-7217-4D8E-BC26-F326737E4A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21507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21508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9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1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4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5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7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9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1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3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27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8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29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30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31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532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533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A0AFE8B8-274A-4895-AE06-A30C0B26A29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hlink"/>
            </a:gs>
            <a:gs pos="100000">
              <a:srgbClr val="666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72298"/>
            <a:ext cx="8793163" cy="1608902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4800" dirty="0">
                <a:latin typeface="Tabitha" pitchFamily="2" charset="0"/>
              </a:rPr>
              <a:t> </a:t>
            </a:r>
            <a:r>
              <a:rPr lang="en-US" sz="5400" b="1" dirty="0">
                <a:solidFill>
                  <a:schemeClr val="tx2"/>
                </a:solidFill>
                <a:latin typeface="Tempus Sans ITC" pitchFamily="82" charset="0"/>
              </a:rPr>
              <a:t>The Importance of Choosing Our Friends Wisely</a:t>
            </a:r>
            <a:endParaRPr lang="en-US" sz="4800" b="1" dirty="0">
              <a:solidFill>
                <a:schemeClr val="tx2"/>
              </a:solidFill>
              <a:latin typeface="Tempus Sans ITC" pitchFamily="82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0" y="3124200"/>
            <a:ext cx="9144000" cy="35052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3429000"/>
            <a:ext cx="856456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5138" lvl="0" indent="-465138">
              <a:buFont typeface="+mj-lt"/>
              <a:buAutoNum type="romanUcPeriod"/>
            </a:pPr>
            <a:r>
              <a:rPr lang="en-US" sz="3600" b="1" dirty="0">
                <a:latin typeface="+mn-lt"/>
              </a:rPr>
              <a:t>The BASIS of their friendship</a:t>
            </a:r>
            <a:r>
              <a:rPr lang="en-US" sz="3600" b="1" dirty="0" smtClean="0">
                <a:latin typeface="+mn-lt"/>
              </a:rPr>
              <a:t>—  faith </a:t>
            </a:r>
            <a:r>
              <a:rPr lang="en-US" sz="3600" b="1" dirty="0">
                <a:latin typeface="+mn-lt"/>
              </a:rPr>
              <a:t>in God.</a:t>
            </a:r>
            <a:endParaRPr lang="en-US" b="1" dirty="0">
              <a:latin typeface="+mn-lt"/>
            </a:endParaRPr>
          </a:p>
          <a:p>
            <a:pPr marL="798513" lvl="1" indent="-341313">
              <a:buFont typeface="Wingdings" pitchFamily="2" charset="2"/>
              <a:buChar char="§"/>
            </a:pPr>
            <a:r>
              <a:rPr lang="en-US" sz="3200" b="1" dirty="0">
                <a:latin typeface="+mn-lt"/>
              </a:rPr>
              <a:t>1 Samuel 14:6-10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smtClean="0">
                <a:latin typeface="+mn-lt"/>
              </a:rPr>
              <a:t>– Jonathan’s </a:t>
            </a:r>
            <a:r>
              <a:rPr lang="en-US" sz="3200" dirty="0">
                <a:latin typeface="+mn-lt"/>
              </a:rPr>
              <a:t>faith in </a:t>
            </a:r>
            <a:r>
              <a:rPr lang="en-US" sz="3200" dirty="0" smtClean="0">
                <a:latin typeface="+mn-lt"/>
              </a:rPr>
              <a:t>God. </a:t>
            </a:r>
            <a:endParaRPr lang="en-US" sz="1800" dirty="0">
              <a:latin typeface="+mn-lt"/>
            </a:endParaRPr>
          </a:p>
          <a:p>
            <a:pPr marL="798513" lvl="1" indent="-341313">
              <a:buFont typeface="Wingdings" pitchFamily="2" charset="2"/>
              <a:buChar char="§"/>
            </a:pPr>
            <a:r>
              <a:rPr lang="en-US" sz="3200" b="1" dirty="0">
                <a:latin typeface="+mn-lt"/>
              </a:rPr>
              <a:t>1 Samuel 17:34-37</a:t>
            </a:r>
            <a:r>
              <a:rPr lang="en-US" sz="3200" dirty="0">
                <a:latin typeface="+mn-lt"/>
              </a:rPr>
              <a:t>– David’s faith in </a:t>
            </a:r>
            <a:r>
              <a:rPr lang="en-US" sz="3200" dirty="0" smtClean="0">
                <a:latin typeface="+mn-lt"/>
              </a:rPr>
              <a:t>God.  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spd="slow">
    <p:zoom/>
    <p:sndAc>
      <p:stSnd>
        <p:snd r:embed="rId2" name="viol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hlink"/>
            </a:gs>
            <a:gs pos="100000">
              <a:srgbClr val="666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72298"/>
            <a:ext cx="8793163" cy="1608902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4800" dirty="0">
                <a:latin typeface="Tabitha" pitchFamily="2" charset="0"/>
              </a:rPr>
              <a:t> </a:t>
            </a:r>
            <a:r>
              <a:rPr lang="en-US" sz="5400" b="1" dirty="0">
                <a:solidFill>
                  <a:schemeClr val="tx2"/>
                </a:solidFill>
                <a:latin typeface="Tempus Sans ITC" pitchFamily="82" charset="0"/>
              </a:rPr>
              <a:t>The Importance of Choosing Our Friends Wisely</a:t>
            </a:r>
            <a:endParaRPr lang="en-US" sz="4800" b="1" dirty="0">
              <a:solidFill>
                <a:schemeClr val="tx2"/>
              </a:solidFill>
              <a:latin typeface="Tempus Sans ITC" pitchFamily="82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0" y="3124200"/>
            <a:ext cx="9144000" cy="35052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3276600"/>
            <a:ext cx="856456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9113" lvl="0" indent="-519113">
              <a:buFont typeface="+mj-lt"/>
              <a:buAutoNum type="romanUcPeriod" startAt="2"/>
            </a:pPr>
            <a:r>
              <a:rPr lang="en-US" sz="3600" b="1" spc="-100" dirty="0" smtClean="0">
                <a:latin typeface="+mn-lt"/>
              </a:rPr>
              <a:t>The BACKBONE of their friendship— making mature decisions.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1 Sam 18:5, 14—“David behaved himself wisely in all his ways.”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1 Samuel 19:1-7—Jonathan intercedes for David.</a:t>
            </a:r>
          </a:p>
        </p:txBody>
      </p:sp>
    </p:spTree>
  </p:cSld>
  <p:clrMapOvr>
    <a:masterClrMapping/>
  </p:clrMapOvr>
  <p:transition spd="slow">
    <p:fade/>
    <p:sndAc>
      <p:stSnd>
        <p:snd r:embed="rId2" name="viol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hlink"/>
            </a:gs>
            <a:gs pos="100000">
              <a:srgbClr val="666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72298"/>
            <a:ext cx="8793163" cy="1608902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4800" dirty="0">
                <a:latin typeface="Tabitha" pitchFamily="2" charset="0"/>
              </a:rPr>
              <a:t> </a:t>
            </a:r>
            <a:r>
              <a:rPr lang="en-US" sz="5400" b="1" dirty="0">
                <a:solidFill>
                  <a:schemeClr val="tx2"/>
                </a:solidFill>
                <a:latin typeface="Tempus Sans ITC" pitchFamily="82" charset="0"/>
              </a:rPr>
              <a:t>The Importance of Choosing Our Friends Wisely</a:t>
            </a:r>
            <a:endParaRPr lang="en-US" sz="4800" b="1" dirty="0">
              <a:solidFill>
                <a:schemeClr val="tx2"/>
              </a:solidFill>
              <a:latin typeface="Tempus Sans ITC" pitchFamily="82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0" y="3124200"/>
            <a:ext cx="9144000" cy="35052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3276600"/>
            <a:ext cx="856456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9113" lvl="0" indent="-519113">
              <a:buFont typeface="+mj-lt"/>
              <a:buAutoNum type="romanUcPeriod" startAt="2"/>
            </a:pPr>
            <a:r>
              <a:rPr lang="en-US" sz="3600" b="1" spc="-100" dirty="0" smtClean="0">
                <a:latin typeface="+mn-lt"/>
              </a:rPr>
              <a:t>The BACKBONE of their friendship— making mature decisions.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1 Samuel 20:18-23, 30-34—Jonathan saves David's life.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1 Sam 23:16-18—Jonathan recognizes David’s future as king. </a:t>
            </a:r>
          </a:p>
        </p:txBody>
      </p:sp>
    </p:spTree>
  </p:cSld>
  <p:clrMapOvr>
    <a:masterClrMapping/>
  </p:clrMapOvr>
  <p:transition spd="slow">
    <p:fade/>
    <p:sndAc>
      <p:stSnd>
        <p:snd r:embed="rId2" name="viol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hlink"/>
            </a:gs>
            <a:gs pos="100000">
              <a:srgbClr val="666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72298"/>
            <a:ext cx="8793163" cy="1608902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4800" dirty="0">
                <a:latin typeface="Tabitha" pitchFamily="2" charset="0"/>
              </a:rPr>
              <a:t> </a:t>
            </a:r>
            <a:r>
              <a:rPr lang="en-US" sz="5400" b="1" dirty="0">
                <a:solidFill>
                  <a:schemeClr val="tx2"/>
                </a:solidFill>
                <a:latin typeface="Tempus Sans ITC" pitchFamily="82" charset="0"/>
              </a:rPr>
              <a:t>The Importance of Choosing Our Friends Wisely</a:t>
            </a:r>
            <a:endParaRPr lang="en-US" sz="4800" b="1" dirty="0">
              <a:solidFill>
                <a:schemeClr val="tx2"/>
              </a:solidFill>
              <a:latin typeface="Tempus Sans ITC" pitchFamily="82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0" y="3124200"/>
            <a:ext cx="9144000" cy="35052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3276600"/>
            <a:ext cx="856456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27063" lvl="0" indent="-627063">
              <a:buFont typeface="+mj-lt"/>
              <a:buAutoNum type="romanUcPeriod" startAt="3"/>
            </a:pPr>
            <a:r>
              <a:rPr lang="en-US" sz="3600" b="1" spc="-100" dirty="0" smtClean="0">
                <a:latin typeface="+mn-lt"/>
              </a:rPr>
              <a:t>The BENEFICIARY of their friendship –</a:t>
            </a:r>
            <a:r>
              <a:rPr lang="en-US" sz="3600" b="1" spc="-100" dirty="0" err="1" smtClean="0">
                <a:latin typeface="+mn-lt"/>
              </a:rPr>
              <a:t>Mephibosheth</a:t>
            </a:r>
            <a:r>
              <a:rPr lang="en-US" sz="3600" b="1" spc="-100" dirty="0" smtClean="0">
                <a:latin typeface="+mn-lt"/>
              </a:rPr>
              <a:t>.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1 Samuel 20:12-17—Jonathan and David make a covenant.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2 Samuel 9:1-7—David honors his covenant with Jonathan (2 Sam. 21:7).</a:t>
            </a:r>
          </a:p>
        </p:txBody>
      </p:sp>
    </p:spTree>
  </p:cSld>
  <p:clrMapOvr>
    <a:masterClrMapping/>
  </p:clrMapOvr>
  <p:transition spd="slow">
    <p:fade/>
    <p:sndAc>
      <p:stSnd>
        <p:snd r:embed="rId2" name="viol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hlink"/>
            </a:gs>
            <a:gs pos="100000">
              <a:srgbClr val="666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72298"/>
            <a:ext cx="8793163" cy="1608902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4800" dirty="0">
                <a:latin typeface="Tabitha" pitchFamily="2" charset="0"/>
              </a:rPr>
              <a:t> </a:t>
            </a:r>
            <a:r>
              <a:rPr lang="en-US" sz="5400" b="1" dirty="0">
                <a:solidFill>
                  <a:schemeClr val="tx2"/>
                </a:solidFill>
                <a:latin typeface="Tempus Sans ITC" pitchFamily="82" charset="0"/>
              </a:rPr>
              <a:t>The Importance of Choosing Our Friends Wisely</a:t>
            </a:r>
            <a:endParaRPr lang="en-US" sz="4800" b="1" dirty="0">
              <a:solidFill>
                <a:schemeClr val="tx2"/>
              </a:solidFill>
              <a:latin typeface="Tempus Sans ITC" pitchFamily="82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0" y="3124200"/>
            <a:ext cx="9144000" cy="35052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3276600"/>
            <a:ext cx="856456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4"/>
            </a:pPr>
            <a:r>
              <a:rPr lang="en-US" sz="3600" b="1" spc="-100" dirty="0" smtClean="0">
                <a:latin typeface="+mn-lt"/>
              </a:rPr>
              <a:t>Jesus wants us to be His friend—he has done what He can to be ours.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Proverbs 17:17—a friend loves at all times.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Proverbs 18:24—a friend closer than a brother. </a:t>
            </a:r>
          </a:p>
        </p:txBody>
      </p:sp>
    </p:spTree>
  </p:cSld>
  <p:clrMapOvr>
    <a:masterClrMapping/>
  </p:clrMapOvr>
  <p:transition spd="slow">
    <p:fade/>
    <p:sndAc>
      <p:stSnd>
        <p:snd r:embed="rId2" name="viol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hlink"/>
            </a:gs>
            <a:gs pos="100000">
              <a:srgbClr val="666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72298"/>
            <a:ext cx="8793163" cy="1608902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4800" dirty="0">
                <a:latin typeface="Tabitha" pitchFamily="2" charset="0"/>
              </a:rPr>
              <a:t> </a:t>
            </a:r>
            <a:r>
              <a:rPr lang="en-US" sz="5400" b="1" dirty="0">
                <a:solidFill>
                  <a:schemeClr val="tx2"/>
                </a:solidFill>
                <a:latin typeface="Tempus Sans ITC" pitchFamily="82" charset="0"/>
              </a:rPr>
              <a:t>The Importance of Choosing Our Friends Wisely</a:t>
            </a:r>
            <a:endParaRPr lang="en-US" sz="4800" b="1" dirty="0">
              <a:solidFill>
                <a:schemeClr val="tx2"/>
              </a:solidFill>
              <a:latin typeface="Tempus Sans ITC" pitchFamily="82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0" y="3124200"/>
            <a:ext cx="9144000" cy="35052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3276600"/>
            <a:ext cx="8763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4"/>
            </a:pPr>
            <a:r>
              <a:rPr lang="en-US" sz="3600" b="1" spc="-100" dirty="0" smtClean="0">
                <a:latin typeface="+mn-lt"/>
              </a:rPr>
              <a:t>Jesus wants us to be His friend—he has done what He can to be ours.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Abraham was called a friend of God </a:t>
            </a:r>
            <a:r>
              <a:rPr lang="en-US" sz="3200" b="1" dirty="0"/>
              <a:t>– </a:t>
            </a:r>
            <a:r>
              <a:rPr lang="en-US" sz="3200" b="1" dirty="0" smtClean="0">
                <a:latin typeface="+mn-lt"/>
              </a:rPr>
              <a:t>James 2:20-24 </a:t>
            </a:r>
          </a:p>
          <a:p>
            <a:pPr marL="922338" lvl="1" indent="-465138">
              <a:buFont typeface="Wingdings" pitchFamily="2" charset="2"/>
              <a:buChar char="§"/>
            </a:pPr>
            <a:r>
              <a:rPr lang="en-US" sz="3200" b="1" dirty="0" smtClean="0">
                <a:latin typeface="+mn-lt"/>
              </a:rPr>
              <a:t>Friendship with Jesus – John 15:12-14 (Luke 6:46; Matthew 7:21-27). </a:t>
            </a:r>
          </a:p>
        </p:txBody>
      </p:sp>
    </p:spTree>
  </p:cSld>
  <p:clrMapOvr>
    <a:masterClrMapping/>
  </p:clrMapOvr>
  <p:transition spd="slow">
    <p:fade/>
    <p:sndAc>
      <p:stSnd>
        <p:snd r:embed="rId2" name="viol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Files\powerpoint2000\Templates\Presentation Designs\Dad`s Tie.pot</Template>
  <TotalTime>1292</TotalTime>
  <Words>238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Tabitha</vt:lpstr>
      <vt:lpstr>Tempus Sans ITC</vt:lpstr>
      <vt:lpstr>Times New Roman</vt:lpstr>
      <vt:lpstr>Wingdings</vt:lpstr>
      <vt:lpstr>Dad`s Tie</vt:lpstr>
      <vt:lpstr> The Importance of Choosing Our Friends Wisely</vt:lpstr>
      <vt:lpstr> The Importance of Choosing Our Friends Wisely</vt:lpstr>
      <vt:lpstr> The Importance of Choosing Our Friends Wisely</vt:lpstr>
      <vt:lpstr> The Importance of Choosing Our Friends Wisely</vt:lpstr>
      <vt:lpstr> The Importance of Choosing Our Friends Wisely</vt:lpstr>
      <vt:lpstr> The Importance of Choosing Our Friends Wisely</vt:lpstr>
    </vt:vector>
  </TitlesOfParts>
  <Company>Jefferson County Schools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Friendship</dc:title>
  <dc:creator>Jefferson County Schools </dc:creator>
  <cp:lastModifiedBy>OlsenParkLaptop</cp:lastModifiedBy>
  <cp:revision>22</cp:revision>
  <dcterms:created xsi:type="dcterms:W3CDTF">2002-11-15T15:29:20Z</dcterms:created>
  <dcterms:modified xsi:type="dcterms:W3CDTF">2012-09-22T20:40:31Z</dcterms:modified>
</cp:coreProperties>
</file>