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0" r:id="rId2"/>
  </p:sldMasterIdLst>
  <p:notesMasterIdLst>
    <p:notesMasterId r:id="rId12"/>
  </p:notesMasterIdLst>
  <p:sldIdLst>
    <p:sldId id="257" r:id="rId3"/>
    <p:sldId id="258" r:id="rId4"/>
    <p:sldId id="260" r:id="rId5"/>
    <p:sldId id="262" r:id="rId6"/>
    <p:sldId id="263" r:id="rId7"/>
    <p:sldId id="256" r:id="rId8"/>
    <p:sldId id="261"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55062" autoAdjust="0"/>
  </p:normalViewPr>
  <p:slideViewPr>
    <p:cSldViewPr>
      <p:cViewPr>
        <p:scale>
          <a:sx n="68" d="100"/>
          <a:sy n="68" d="100"/>
        </p:scale>
        <p:origin x="-1140" y="-13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0C4AB8-25BE-445F-8073-7AAC05BD37FF}" type="datetimeFigureOut">
              <a:rPr lang="en-US" smtClean="0"/>
              <a:pPr/>
              <a:t>9/22/2012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566074-CEC2-4EBF-B1F3-E97A96BEB2E0}" type="slidenum">
              <a:rPr lang="en-US" smtClean="0"/>
              <a:pPr/>
              <a:t>‹#›</a:t>
            </a:fld>
            <a:endParaRPr lang="en-US"/>
          </a:p>
        </p:txBody>
      </p:sp>
    </p:spTree>
    <p:extLst>
      <p:ext uri="{BB962C8B-B14F-4D97-AF65-F5344CB8AC3E}">
        <p14:creationId xmlns="" xmlns:p14="http://schemas.microsoft.com/office/powerpoint/2010/main" val="249820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sz="1200" dirty="0"/>
          </a:p>
        </p:txBody>
      </p:sp>
      <p:sp>
        <p:nvSpPr>
          <p:cNvPr id="6" name="Slide Image Placeholder 5"/>
          <p:cNvSpPr>
            <a:spLocks noGrp="1" noRot="1" noChangeAspect="1"/>
          </p:cNvSpPr>
          <p:nvPr>
            <p:ph type="sldImg"/>
          </p:nvPr>
        </p:nvSpPr>
        <p:spPr>
          <a:xfrm>
            <a:off x="533400" y="460375"/>
            <a:ext cx="3144838" cy="2359025"/>
          </a:xfr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4036600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08176768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253899568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3941677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452084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2518156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300414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726160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1294707306"/>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933926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6492269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4C7614-15A9-43A8-9E98-106A33ED6C41}" type="datetimeFigureOut">
              <a:rPr lang="en-US" smtClean="0">
                <a:solidFill>
                  <a:prstClr val="black">
                    <a:tint val="75000"/>
                  </a:prstClr>
                </a:solidFill>
              </a:rPr>
              <a:pPr/>
              <a:t>9/22/2012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D3CB9-049B-4F4F-82D1-8A95299C975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 xmlns:p14="http://schemas.microsoft.com/office/powerpoint/2010/main" val="545651506"/>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Rounded Rectangle 4"/>
          <p:cNvSpPr/>
          <p:nvPr/>
        </p:nvSpPr>
        <p:spPr>
          <a:xfrm>
            <a:off x="304800" y="1285881"/>
            <a:ext cx="8458200" cy="2708910"/>
          </a:xfrm>
          <a:prstGeom prst="roundRect">
            <a:avLst>
              <a:gd name="adj" fmla="val 10000"/>
            </a:avLst>
          </a:prstGeom>
          <a:solidFill>
            <a:schemeClr val="bg1">
              <a:lumMod val="65000"/>
              <a:alpha val="90000"/>
            </a:schemeClr>
          </a:solidFill>
        </p:spPr>
        <p:style>
          <a:lnRef idx="1">
            <a:schemeClr val="accent2">
              <a:tint val="40000"/>
              <a:alpha val="90000"/>
              <a:hueOff val="0"/>
              <a:satOff val="0"/>
              <a:lumOff val="0"/>
              <a:alphaOff val="0"/>
            </a:schemeClr>
          </a:lnRef>
          <a:fillRef idx="1">
            <a:scrgbClr r="0" g="0" b="0"/>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7" name="Freeform 6"/>
          <p:cNvSpPr/>
          <p:nvPr/>
        </p:nvSpPr>
        <p:spPr>
          <a:xfrm rot="21600000">
            <a:off x="558546" y="3242309"/>
            <a:ext cx="2484597" cy="3310890"/>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149562" tIns="274320" rIns="149563" bIns="389338" numCol="1" spcCol="1270" anchor="ctr" anchorCtr="0">
            <a:noAutofit/>
          </a:bodyPr>
          <a:lstStyle/>
          <a:p>
            <a:pPr lvl="0" algn="ctr" defTabSz="1422400">
              <a:lnSpc>
                <a:spcPct val="90000"/>
              </a:lnSpc>
              <a:spcBef>
                <a:spcPct val="0"/>
              </a:spcBef>
              <a:spcAft>
                <a:spcPct val="35000"/>
              </a:spcAft>
            </a:pPr>
            <a:endParaRPr lang="en-US" sz="2400" b="1" kern="1200" dirty="0">
              <a:latin typeface="Corbel" pitchFamily="34" charset="0"/>
            </a:endParaRPr>
          </a:p>
        </p:txBody>
      </p:sp>
      <p:sp>
        <p:nvSpPr>
          <p:cNvPr id="9" name="Freeform 8"/>
          <p:cNvSpPr/>
          <p:nvPr/>
        </p:nvSpPr>
        <p:spPr>
          <a:xfrm rot="21600000">
            <a:off x="3291601" y="3242308"/>
            <a:ext cx="2484597" cy="3310891"/>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2340759"/>
              <a:satOff val="-2919"/>
              <a:lumOff val="686"/>
              <a:alphaOff val="0"/>
            </a:schemeClr>
          </a:fillRef>
          <a:effectRef idx="2">
            <a:schemeClr val="accent2">
              <a:hueOff val="2340759"/>
              <a:satOff val="-2919"/>
              <a:lumOff val="686"/>
              <a:alphaOff val="0"/>
            </a:schemeClr>
          </a:effectRef>
          <a:fontRef idx="minor">
            <a:schemeClr val="lt1"/>
          </a:fontRef>
        </p:style>
        <p:txBody>
          <a:bodyPr spcFirstLastPara="0" vert="horz" wrap="square" lIns="149562" tIns="274321" rIns="149563" bIns="303994" numCol="1" spcCol="1270" anchor="ctr" anchorCtr="0">
            <a:noAutofit/>
          </a:bodyPr>
          <a:lstStyle/>
          <a:p>
            <a:pPr lvl="0" algn="ctr" defTabSz="977900">
              <a:lnSpc>
                <a:spcPct val="90000"/>
              </a:lnSpc>
              <a:spcBef>
                <a:spcPct val="0"/>
              </a:spcBef>
              <a:spcAft>
                <a:spcPct val="35000"/>
              </a:spcAft>
            </a:pPr>
            <a:endParaRPr lang="en-US" sz="3600" b="1" dirty="0">
              <a:latin typeface="Corbel" pitchFamily="34" charset="0"/>
            </a:endParaRPr>
          </a:p>
        </p:txBody>
      </p:sp>
      <p:sp>
        <p:nvSpPr>
          <p:cNvPr id="12" name="Freeform 11"/>
          <p:cNvSpPr/>
          <p:nvPr/>
        </p:nvSpPr>
        <p:spPr>
          <a:xfrm rot="21600000">
            <a:off x="6024657" y="3242308"/>
            <a:ext cx="2484597" cy="3310891"/>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4681519"/>
              <a:satOff val="-5839"/>
              <a:lumOff val="1373"/>
              <a:alphaOff val="0"/>
            </a:schemeClr>
          </a:fillRef>
          <a:effectRef idx="2">
            <a:schemeClr val="accent2">
              <a:hueOff val="4681519"/>
              <a:satOff val="-5839"/>
              <a:lumOff val="1373"/>
              <a:alphaOff val="0"/>
            </a:schemeClr>
          </a:effectRef>
          <a:fontRef idx="minor">
            <a:schemeClr val="lt1"/>
          </a:fontRef>
        </p:style>
        <p:txBody>
          <a:bodyPr spcFirstLastPara="0" vert="horz" wrap="square" lIns="149562" tIns="274321" rIns="149563" bIns="232874" numCol="1" spcCol="1270" anchor="ctr" anchorCtr="0">
            <a:noAutofit/>
          </a:bodyPr>
          <a:lstStyle/>
          <a:p>
            <a:pPr lvl="0" algn="ctr" defTabSz="977900">
              <a:lnSpc>
                <a:spcPct val="90000"/>
              </a:lnSpc>
              <a:spcBef>
                <a:spcPct val="0"/>
              </a:spcBef>
              <a:spcAft>
                <a:spcPct val="35000"/>
              </a:spcAft>
            </a:pPr>
            <a:endParaRPr lang="en-US" sz="3600" b="1" kern="1200" dirty="0">
              <a:latin typeface="Corbel" pitchFamily="34" charset="0"/>
            </a:endParaRPr>
          </a:p>
        </p:txBody>
      </p:sp>
      <p:sp>
        <p:nvSpPr>
          <p:cNvPr id="3" name="Rectangle 2"/>
          <p:cNvSpPr/>
          <p:nvPr/>
        </p:nvSpPr>
        <p:spPr>
          <a:xfrm>
            <a:off x="228600" y="228600"/>
            <a:ext cx="8915400" cy="92333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5400" b="1" cap="none" spc="-1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DEPRESSION</a:t>
            </a:r>
            <a:endParaRPr lang="en-US" sz="6000" b="1" cap="none" spc="-1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7" name="Rectangle 16"/>
          <p:cNvSpPr/>
          <p:nvPr/>
        </p:nvSpPr>
        <p:spPr>
          <a:xfrm>
            <a:off x="609600" y="1775385"/>
            <a:ext cx="7772400" cy="1111073"/>
          </a:xfrm>
          <a:prstGeom prst="rect">
            <a:avLst/>
          </a:prstGeom>
        </p:spPr>
        <p:txBody>
          <a:bodyPr wrap="square" anchor="ctr">
            <a:spAutoFit/>
          </a:bodyPr>
          <a:lstStyle/>
          <a:p>
            <a:pPr algn="ctr">
              <a:lnSpc>
                <a:spcPct val="80000"/>
              </a:lnSpc>
              <a:spcBef>
                <a:spcPts val="1800"/>
              </a:spcBef>
            </a:pPr>
            <a:r>
              <a:rPr lang="en-US" sz="3200" b="1" dirty="0" smtClean="0">
                <a:solidFill>
                  <a:srgbClr val="FFFFFF"/>
                </a:solidFill>
              </a:rPr>
              <a:t>Centers for Disease Control and Prevention</a:t>
            </a:r>
          </a:p>
          <a:p>
            <a:pPr algn="ctr">
              <a:lnSpc>
                <a:spcPct val="80000"/>
              </a:lnSpc>
              <a:spcBef>
                <a:spcPts val="1800"/>
              </a:spcBef>
            </a:pPr>
            <a:r>
              <a:rPr lang="en-US" sz="3200" b="1" dirty="0" smtClean="0">
                <a:solidFill>
                  <a:srgbClr val="FFFFFF"/>
                </a:solidFill>
              </a:rPr>
              <a:t> 2010 Study of 235,000 people.</a:t>
            </a:r>
            <a:endParaRPr lang="en-US" sz="3200" dirty="0"/>
          </a:p>
        </p:txBody>
      </p:sp>
      <p:sp>
        <p:nvSpPr>
          <p:cNvPr id="14" name="Rectangle 13"/>
          <p:cNvSpPr/>
          <p:nvPr/>
        </p:nvSpPr>
        <p:spPr>
          <a:xfrm>
            <a:off x="685800" y="3749287"/>
            <a:ext cx="2209800" cy="2123658"/>
          </a:xfrm>
          <a:prstGeom prst="rect">
            <a:avLst/>
          </a:prstGeom>
        </p:spPr>
        <p:txBody>
          <a:bodyPr wrap="square" anchor="ctr">
            <a:spAutoFit/>
          </a:bodyPr>
          <a:lstStyle/>
          <a:p>
            <a:pPr algn="ctr"/>
            <a:r>
              <a:rPr lang="en-US" sz="4800" b="1" dirty="0" smtClean="0">
                <a:solidFill>
                  <a:srgbClr val="FFFFFF"/>
                </a:solidFill>
              </a:rPr>
              <a:t>4%</a:t>
            </a:r>
          </a:p>
          <a:p>
            <a:pPr algn="ctr"/>
            <a:r>
              <a:rPr lang="en-US" sz="2800" b="1" dirty="0" smtClean="0">
                <a:solidFill>
                  <a:srgbClr val="FFFFFF"/>
                </a:solidFill>
              </a:rPr>
              <a:t>Suffer from “Major Depression”</a:t>
            </a:r>
            <a:endParaRPr lang="en-US" sz="2800" dirty="0"/>
          </a:p>
        </p:txBody>
      </p:sp>
      <p:sp>
        <p:nvSpPr>
          <p:cNvPr id="19" name="Rectangle 18"/>
          <p:cNvSpPr/>
          <p:nvPr/>
        </p:nvSpPr>
        <p:spPr>
          <a:xfrm>
            <a:off x="3429000" y="3733800"/>
            <a:ext cx="2209800" cy="2123658"/>
          </a:xfrm>
          <a:prstGeom prst="rect">
            <a:avLst/>
          </a:prstGeom>
        </p:spPr>
        <p:txBody>
          <a:bodyPr wrap="square" anchor="ctr">
            <a:spAutoFit/>
          </a:bodyPr>
          <a:lstStyle/>
          <a:p>
            <a:pPr algn="ctr"/>
            <a:r>
              <a:rPr lang="en-US" sz="4800" b="1" dirty="0" smtClean="0">
                <a:solidFill>
                  <a:srgbClr val="FFFFFF"/>
                </a:solidFill>
              </a:rPr>
              <a:t>5%</a:t>
            </a:r>
          </a:p>
          <a:p>
            <a:pPr algn="ctr"/>
            <a:r>
              <a:rPr lang="en-US" sz="2800" b="1" dirty="0" smtClean="0">
                <a:solidFill>
                  <a:srgbClr val="FFFFFF"/>
                </a:solidFill>
              </a:rPr>
              <a:t>Suffer from “Other Depression”</a:t>
            </a:r>
            <a:endParaRPr lang="en-US" sz="2800" dirty="0"/>
          </a:p>
        </p:txBody>
      </p:sp>
      <p:sp>
        <p:nvSpPr>
          <p:cNvPr id="20" name="Rectangle 19"/>
          <p:cNvSpPr/>
          <p:nvPr/>
        </p:nvSpPr>
        <p:spPr>
          <a:xfrm>
            <a:off x="6172200" y="3733800"/>
            <a:ext cx="2209800" cy="2123658"/>
          </a:xfrm>
          <a:prstGeom prst="rect">
            <a:avLst/>
          </a:prstGeom>
        </p:spPr>
        <p:txBody>
          <a:bodyPr wrap="square" anchor="ctr">
            <a:spAutoFit/>
          </a:bodyPr>
          <a:lstStyle/>
          <a:p>
            <a:pPr algn="ctr"/>
            <a:r>
              <a:rPr lang="en-US" sz="4800" b="1" dirty="0" smtClean="0">
                <a:solidFill>
                  <a:srgbClr val="FFFFFF"/>
                </a:solidFill>
              </a:rPr>
              <a:t>9%</a:t>
            </a:r>
          </a:p>
          <a:p>
            <a:pPr algn="ctr"/>
            <a:r>
              <a:rPr lang="en-US" sz="2800" b="1" dirty="0" smtClean="0">
                <a:solidFill>
                  <a:srgbClr val="FFFFFF"/>
                </a:solidFill>
              </a:rPr>
              <a:t>Suffer from “Any Depression”</a:t>
            </a:r>
            <a:endParaRPr lang="en-US" sz="2800" dirty="0"/>
          </a:p>
        </p:txBody>
      </p:sp>
      <p:sp>
        <p:nvSpPr>
          <p:cNvPr id="23" name="TextBox 22"/>
          <p:cNvSpPr txBox="1"/>
          <p:nvPr/>
        </p:nvSpPr>
        <p:spPr>
          <a:xfrm>
            <a:off x="533400" y="1676400"/>
            <a:ext cx="8001000" cy="4124206"/>
          </a:xfrm>
          <a:prstGeom prst="rect">
            <a:avLst/>
          </a:prstGeom>
          <a:solidFill>
            <a:schemeClr val="accent1"/>
          </a:solidFill>
        </p:spPr>
        <p:txBody>
          <a:bodyPr wrap="square" lIns="274320" tIns="548640" rIns="457200" bIns="548640" rtlCol="0">
            <a:spAutoFit/>
          </a:bodyPr>
          <a:lstStyle/>
          <a:p>
            <a:pPr algn="ctr"/>
            <a:r>
              <a:rPr lang="en-US" sz="3600" b="1" dirty="0" smtClean="0">
                <a:solidFill>
                  <a:srgbClr val="FFFFFF"/>
                </a:solidFill>
              </a:rPr>
              <a:t>“Other Depression” – If </a:t>
            </a:r>
            <a:r>
              <a:rPr lang="en-US" sz="3200" b="1" dirty="0" smtClean="0">
                <a:solidFill>
                  <a:srgbClr val="FFFFFF"/>
                </a:solidFill>
              </a:rPr>
              <a:t>they met two, three, or four of the eight criteria for major depression, including at least 1 of the following 1) "little interest or pleasure in doing things" or 2) "feeling down, depressed, or hopeless."</a:t>
            </a:r>
            <a:endParaRPr lang="en-US" sz="2200" dirty="0"/>
          </a:p>
        </p:txBody>
      </p:sp>
      <p:sp>
        <p:nvSpPr>
          <p:cNvPr id="22" name="TextBox 21"/>
          <p:cNvSpPr txBox="1"/>
          <p:nvPr/>
        </p:nvSpPr>
        <p:spPr>
          <a:xfrm>
            <a:off x="533400" y="1524000"/>
            <a:ext cx="8001000" cy="4585871"/>
          </a:xfrm>
          <a:prstGeom prst="rect">
            <a:avLst/>
          </a:prstGeom>
          <a:solidFill>
            <a:schemeClr val="accent1"/>
          </a:solidFill>
        </p:spPr>
        <p:txBody>
          <a:bodyPr wrap="square" lIns="182880" tIns="182880" rIns="182880" bIns="182880" rtlCol="0">
            <a:spAutoFit/>
          </a:bodyPr>
          <a:lstStyle/>
          <a:p>
            <a:pPr algn="ctr"/>
            <a:r>
              <a:rPr lang="en-US" sz="3200" b="1" dirty="0" smtClean="0">
                <a:solidFill>
                  <a:srgbClr val="FFFFFF"/>
                </a:solidFill>
              </a:rPr>
              <a:t>“Major Depression” </a:t>
            </a:r>
            <a:r>
              <a:rPr lang="en-US" sz="2200" b="1" dirty="0" smtClean="0">
                <a:solidFill>
                  <a:srgbClr val="FFFFFF"/>
                </a:solidFill>
              </a:rPr>
              <a:t>More than half of the days considered  in the study they felt at least five of the following: 1) "little interest or pleasure in doing things" or 2) "feeling down, depressed, or hopeless". The other criteria are: 3) "trouble falling asleep or staying asleep or sleeping too much," 4) "feeling tired or having little energy," 5) "poor appetite or overeating," 6) feeling bad about yourself or that you were a failure or let yourself or your family down," 7) "trouble concentrating on things, such as reading the newspaper or watching television," and 8) "moving or speaking so slowly that other people could have noticed…or the opposite: being so fidgety or restless that you were moving around a lot more than usual."</a:t>
            </a:r>
            <a:endParaRPr lang="en-US" sz="2200" dirty="0"/>
          </a:p>
        </p:txBody>
      </p:sp>
    </p:spTree>
    <p:extLst>
      <p:ext uri="{BB962C8B-B14F-4D97-AF65-F5344CB8AC3E}">
        <p14:creationId xmlns="" xmlns:p14="http://schemas.microsoft.com/office/powerpoint/2010/main"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 calcmode="lin" valueType="num">
                                      <p:cBhvr>
                                        <p:cTn id="7" dur="1000" fill="hold"/>
                                        <p:tgtEl>
                                          <p:spTgt spid="1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17">
                                            <p:txEl>
                                              <p:pRg st="1" end="1"/>
                                            </p:txEl>
                                          </p:spTgt>
                                        </p:tgtEl>
                                        <p:attrNameLst>
                                          <p:attrName>style.visibility</p:attrName>
                                        </p:attrNameLst>
                                      </p:cBhvr>
                                      <p:to>
                                        <p:strVal val="visible"/>
                                      </p:to>
                                    </p:set>
                                    <p:anim calcmode="lin" valueType="num">
                                      <p:cBhvr>
                                        <p:cTn id="12" dur="1000" fill="hold"/>
                                        <p:tgtEl>
                                          <p:spTgt spid="17">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1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9" presetClass="entr" presetSubtype="0" fill="hold" nodeType="clickEffect">
                                  <p:stCondLst>
                                    <p:cond delay="0"/>
                                  </p:stCondLst>
                                  <p:childTnLst>
                                    <p:set>
                                      <p:cBhvr>
                                        <p:cTn id="18" dur="1" fill="hold">
                                          <p:stCondLst>
                                            <p:cond delay="0"/>
                                          </p:stCondLst>
                                        </p:cTn>
                                        <p:tgtEl>
                                          <p:spTgt spid="14">
                                            <p:txEl>
                                              <p:pRg st="0" end="0"/>
                                            </p:txEl>
                                          </p:spTgt>
                                        </p:tgtEl>
                                        <p:attrNameLst>
                                          <p:attrName>style.visibility</p:attrName>
                                        </p:attrNameLst>
                                      </p:cBhvr>
                                      <p:to>
                                        <p:strVal val="visible"/>
                                      </p:to>
                                    </p:set>
                                    <p:anim calcmode="lin" valueType="num">
                                      <p:cBhvr>
                                        <p:cTn id="19" dur="1000" fill="hold"/>
                                        <p:tgtEl>
                                          <p:spTgt spid="14">
                                            <p:txEl>
                                              <p:pRg st="0" end="0"/>
                                            </p:txEl>
                                          </p:spTgt>
                                        </p:tgtEl>
                                        <p:attrNameLst>
                                          <p:attrName>ppt_x</p:attrName>
                                        </p:attrNameLst>
                                      </p:cBhvr>
                                      <p:tavLst>
                                        <p:tav tm="0">
                                          <p:val>
                                            <p:strVal val="#ppt_x-.2"/>
                                          </p:val>
                                        </p:tav>
                                        <p:tav tm="100000">
                                          <p:val>
                                            <p:strVal val="#ppt_x"/>
                                          </p:val>
                                        </p:tav>
                                      </p:tavLst>
                                    </p:anim>
                                    <p:anim calcmode="lin" valueType="num">
                                      <p:cBhvr>
                                        <p:cTn id="20" dur="1000" fill="hold"/>
                                        <p:tgtEl>
                                          <p:spTgt spid="1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4">
                                            <p:txEl>
                                              <p:pRg st="0" end="0"/>
                                            </p:txEl>
                                          </p:spTgt>
                                        </p:tgtEl>
                                      </p:cBhvr>
                                    </p:animEffect>
                                  </p:childTnLst>
                                </p:cTn>
                              </p:par>
                              <p:par>
                                <p:cTn id="22" presetID="29" presetClass="entr" presetSubtype="0" fill="hold" nodeType="withEffect">
                                  <p:stCondLst>
                                    <p:cond delay="0"/>
                                  </p:stCondLst>
                                  <p:childTnLst>
                                    <p:set>
                                      <p:cBhvr>
                                        <p:cTn id="23" dur="1" fill="hold">
                                          <p:stCondLst>
                                            <p:cond delay="0"/>
                                          </p:stCondLst>
                                        </p:cTn>
                                        <p:tgtEl>
                                          <p:spTgt spid="14">
                                            <p:txEl>
                                              <p:pRg st="1" end="1"/>
                                            </p:txEl>
                                          </p:spTgt>
                                        </p:tgtEl>
                                        <p:attrNameLst>
                                          <p:attrName>style.visibility</p:attrName>
                                        </p:attrNameLst>
                                      </p:cBhvr>
                                      <p:to>
                                        <p:strVal val="visible"/>
                                      </p:to>
                                    </p:set>
                                    <p:anim calcmode="lin" valueType="num">
                                      <p:cBhvr>
                                        <p:cTn id="24" dur="1000" fill="hold"/>
                                        <p:tgtEl>
                                          <p:spTgt spid="14">
                                            <p:txEl>
                                              <p:pRg st="1" end="1"/>
                                            </p:txEl>
                                          </p:spTgt>
                                        </p:tgtEl>
                                        <p:attrNameLst>
                                          <p:attrName>ppt_x</p:attrName>
                                        </p:attrNameLst>
                                      </p:cBhvr>
                                      <p:tavLst>
                                        <p:tav tm="0">
                                          <p:val>
                                            <p:strVal val="#ppt_x-.2"/>
                                          </p:val>
                                        </p:tav>
                                        <p:tav tm="100000">
                                          <p:val>
                                            <p:strVal val="#ppt_x"/>
                                          </p:val>
                                        </p:tav>
                                      </p:tavLst>
                                    </p:anim>
                                    <p:anim calcmode="lin" valueType="num">
                                      <p:cBhvr>
                                        <p:cTn id="25" dur="1000" fill="hold"/>
                                        <p:tgtEl>
                                          <p:spTgt spid="1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6" dur="1000"/>
                                        <p:tgtEl>
                                          <p:spTgt spid="14">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2">
                                            <p:bg/>
                                          </p:spTgt>
                                        </p:tgtEl>
                                        <p:attrNameLst>
                                          <p:attrName>style.visibility</p:attrName>
                                        </p:attrNameLst>
                                      </p:cBhvr>
                                      <p:to>
                                        <p:strVal val="visible"/>
                                      </p:to>
                                    </p:set>
                                    <p:animEffect transition="in" filter="fade">
                                      <p:cBhvr>
                                        <p:cTn id="31" dur="1000"/>
                                        <p:tgtEl>
                                          <p:spTgt spid="22">
                                            <p:bg/>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2">
                                            <p:txEl>
                                              <p:pRg st="0" end="0"/>
                                            </p:txEl>
                                          </p:spTgt>
                                        </p:tgtEl>
                                        <p:attrNameLst>
                                          <p:attrName>style.visibility</p:attrName>
                                        </p:attrNameLst>
                                      </p:cBhvr>
                                      <p:to>
                                        <p:strVal val="visible"/>
                                      </p:to>
                                    </p:set>
                                    <p:animEffect transition="in" filter="fade">
                                      <p:cBhvr>
                                        <p:cTn id="34" dur="1000"/>
                                        <p:tgtEl>
                                          <p:spTgt spid="22">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2000"/>
                                        <p:tgtEl>
                                          <p:spTgt spid="22">
                                            <p:txEl>
                                              <p:pRg st="0" end="0"/>
                                            </p:txEl>
                                          </p:spTgt>
                                        </p:tgtEl>
                                      </p:cBhvr>
                                    </p:animEffect>
                                    <p:set>
                                      <p:cBhvr>
                                        <p:cTn id="39" dur="1" fill="hold">
                                          <p:stCondLst>
                                            <p:cond delay="1999"/>
                                          </p:stCondLst>
                                        </p:cTn>
                                        <p:tgtEl>
                                          <p:spTgt spid="22">
                                            <p:txEl>
                                              <p:pRg st="0" end="0"/>
                                            </p:txEl>
                                          </p:spTgt>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2000"/>
                                        <p:tgtEl>
                                          <p:spTgt spid="22">
                                            <p:bg/>
                                          </p:spTgt>
                                        </p:tgtEl>
                                      </p:cBhvr>
                                    </p:animEffect>
                                    <p:set>
                                      <p:cBhvr>
                                        <p:cTn id="42" dur="1" fill="hold">
                                          <p:stCondLst>
                                            <p:cond delay="1999"/>
                                          </p:stCondLst>
                                        </p:cTn>
                                        <p:tgtEl>
                                          <p:spTgt spid="22">
                                            <p:bg/>
                                          </p:spTgt>
                                        </p:tgtEl>
                                        <p:attrNameLst>
                                          <p:attrName>style.visibility</p:attrName>
                                        </p:attrNameLst>
                                      </p:cBhvr>
                                      <p:to>
                                        <p:strVal val="hidden"/>
                                      </p:to>
                                    </p:set>
                                  </p:childTnLst>
                                </p:cTn>
                              </p:par>
                              <p:par>
                                <p:cTn id="43" presetID="29" presetClass="entr" presetSubtype="0" fill="hold" nodeType="withEffect">
                                  <p:stCondLst>
                                    <p:cond delay="0"/>
                                  </p:stCondLst>
                                  <p:childTnLst>
                                    <p:set>
                                      <p:cBhvr>
                                        <p:cTn id="44" dur="1" fill="hold">
                                          <p:stCondLst>
                                            <p:cond delay="0"/>
                                          </p:stCondLst>
                                        </p:cTn>
                                        <p:tgtEl>
                                          <p:spTgt spid="19">
                                            <p:txEl>
                                              <p:pRg st="0" end="0"/>
                                            </p:txEl>
                                          </p:spTgt>
                                        </p:tgtEl>
                                        <p:attrNameLst>
                                          <p:attrName>style.visibility</p:attrName>
                                        </p:attrNameLst>
                                      </p:cBhvr>
                                      <p:to>
                                        <p:strVal val="visible"/>
                                      </p:to>
                                    </p:set>
                                    <p:anim calcmode="lin" valueType="num">
                                      <p:cBhvr>
                                        <p:cTn id="45" dur="1000" fill="hold"/>
                                        <p:tgtEl>
                                          <p:spTgt spid="19">
                                            <p:txEl>
                                              <p:pRg st="0" end="0"/>
                                            </p:txEl>
                                          </p:spTgt>
                                        </p:tgtEl>
                                        <p:attrNameLst>
                                          <p:attrName>ppt_x</p:attrName>
                                        </p:attrNameLst>
                                      </p:cBhvr>
                                      <p:tavLst>
                                        <p:tav tm="0">
                                          <p:val>
                                            <p:strVal val="#ppt_x-.2"/>
                                          </p:val>
                                        </p:tav>
                                        <p:tav tm="100000">
                                          <p:val>
                                            <p:strVal val="#ppt_x"/>
                                          </p:val>
                                        </p:tav>
                                      </p:tavLst>
                                    </p:anim>
                                    <p:anim calcmode="lin" valueType="num">
                                      <p:cBhvr>
                                        <p:cTn id="46" dur="1000" fill="hold"/>
                                        <p:tgtEl>
                                          <p:spTgt spid="1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7" dur="1000"/>
                                        <p:tgtEl>
                                          <p:spTgt spid="19">
                                            <p:txEl>
                                              <p:pRg st="0" end="0"/>
                                            </p:txEl>
                                          </p:spTgt>
                                        </p:tgtEl>
                                      </p:cBhvr>
                                    </p:animEffect>
                                  </p:childTnLst>
                                </p:cTn>
                              </p:par>
                              <p:par>
                                <p:cTn id="48" presetID="29" presetClass="entr" presetSubtype="0" fill="hold" nodeType="withEffect">
                                  <p:stCondLst>
                                    <p:cond delay="0"/>
                                  </p:stCondLst>
                                  <p:childTnLst>
                                    <p:set>
                                      <p:cBhvr>
                                        <p:cTn id="49" dur="1" fill="hold">
                                          <p:stCondLst>
                                            <p:cond delay="0"/>
                                          </p:stCondLst>
                                        </p:cTn>
                                        <p:tgtEl>
                                          <p:spTgt spid="19">
                                            <p:txEl>
                                              <p:pRg st="1" end="1"/>
                                            </p:txEl>
                                          </p:spTgt>
                                        </p:tgtEl>
                                        <p:attrNameLst>
                                          <p:attrName>style.visibility</p:attrName>
                                        </p:attrNameLst>
                                      </p:cBhvr>
                                      <p:to>
                                        <p:strVal val="visible"/>
                                      </p:to>
                                    </p:set>
                                    <p:anim calcmode="lin" valueType="num">
                                      <p:cBhvr>
                                        <p:cTn id="50" dur="1000" fill="hold"/>
                                        <p:tgtEl>
                                          <p:spTgt spid="19">
                                            <p:txEl>
                                              <p:pRg st="1" end="1"/>
                                            </p:txEl>
                                          </p:spTgt>
                                        </p:tgtEl>
                                        <p:attrNameLst>
                                          <p:attrName>ppt_x</p:attrName>
                                        </p:attrNameLst>
                                      </p:cBhvr>
                                      <p:tavLst>
                                        <p:tav tm="0">
                                          <p:val>
                                            <p:strVal val="#ppt_x-.2"/>
                                          </p:val>
                                        </p:tav>
                                        <p:tav tm="100000">
                                          <p:val>
                                            <p:strVal val="#ppt_x"/>
                                          </p:val>
                                        </p:tav>
                                      </p:tavLst>
                                    </p:anim>
                                    <p:anim calcmode="lin" valueType="num">
                                      <p:cBhvr>
                                        <p:cTn id="51" dur="1000" fill="hold"/>
                                        <p:tgtEl>
                                          <p:spTgt spid="19">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52" dur="1000"/>
                                        <p:tgtEl>
                                          <p:spTgt spid="19">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3">
                                            <p:bg/>
                                          </p:spTgt>
                                        </p:tgtEl>
                                        <p:attrNameLst>
                                          <p:attrName>style.visibility</p:attrName>
                                        </p:attrNameLst>
                                      </p:cBhvr>
                                      <p:to>
                                        <p:strVal val="visible"/>
                                      </p:to>
                                    </p:set>
                                    <p:animEffect transition="in" filter="fade">
                                      <p:cBhvr>
                                        <p:cTn id="57" dur="1000"/>
                                        <p:tgtEl>
                                          <p:spTgt spid="23">
                                            <p:bg/>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3">
                                            <p:txEl>
                                              <p:pRg st="0" end="0"/>
                                            </p:txEl>
                                          </p:spTgt>
                                        </p:tgtEl>
                                        <p:attrNameLst>
                                          <p:attrName>style.visibility</p:attrName>
                                        </p:attrNameLst>
                                      </p:cBhvr>
                                      <p:to>
                                        <p:strVal val="visible"/>
                                      </p:to>
                                    </p:set>
                                    <p:animEffect transition="in" filter="fade">
                                      <p:cBhvr>
                                        <p:cTn id="60" dur="1000"/>
                                        <p:tgtEl>
                                          <p:spTgt spid="23">
                                            <p:txEl>
                                              <p:pRg st="0" end="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2000"/>
                                        <p:tgtEl>
                                          <p:spTgt spid="23">
                                            <p:txEl>
                                              <p:pRg st="0" end="0"/>
                                            </p:txEl>
                                          </p:spTgt>
                                        </p:tgtEl>
                                      </p:cBhvr>
                                    </p:animEffect>
                                    <p:set>
                                      <p:cBhvr>
                                        <p:cTn id="65" dur="1" fill="hold">
                                          <p:stCondLst>
                                            <p:cond delay="1999"/>
                                          </p:stCondLst>
                                        </p:cTn>
                                        <p:tgtEl>
                                          <p:spTgt spid="23">
                                            <p:txEl>
                                              <p:pRg st="0" end="0"/>
                                            </p:txEl>
                                          </p:spTgt>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2000"/>
                                        <p:tgtEl>
                                          <p:spTgt spid="23">
                                            <p:bg/>
                                          </p:spTgt>
                                        </p:tgtEl>
                                      </p:cBhvr>
                                    </p:animEffect>
                                    <p:set>
                                      <p:cBhvr>
                                        <p:cTn id="68" dur="1" fill="hold">
                                          <p:stCondLst>
                                            <p:cond delay="1999"/>
                                          </p:stCondLst>
                                        </p:cTn>
                                        <p:tgtEl>
                                          <p:spTgt spid="23">
                                            <p:bg/>
                                          </p:spTgt>
                                        </p:tgtEl>
                                        <p:attrNameLst>
                                          <p:attrName>style.visibility</p:attrName>
                                        </p:attrNameLst>
                                      </p:cBhvr>
                                      <p:to>
                                        <p:strVal val="hidden"/>
                                      </p:to>
                                    </p:set>
                                  </p:childTnLst>
                                </p:cTn>
                              </p:par>
                              <p:par>
                                <p:cTn id="69" presetID="29" presetClass="entr" presetSubtype="0" fill="hold" nodeType="withEffect">
                                  <p:stCondLst>
                                    <p:cond delay="0"/>
                                  </p:stCondLst>
                                  <p:childTnLst>
                                    <p:set>
                                      <p:cBhvr>
                                        <p:cTn id="70" dur="1" fill="hold">
                                          <p:stCondLst>
                                            <p:cond delay="0"/>
                                          </p:stCondLst>
                                        </p:cTn>
                                        <p:tgtEl>
                                          <p:spTgt spid="20">
                                            <p:txEl>
                                              <p:pRg st="0" end="0"/>
                                            </p:txEl>
                                          </p:spTgt>
                                        </p:tgtEl>
                                        <p:attrNameLst>
                                          <p:attrName>style.visibility</p:attrName>
                                        </p:attrNameLst>
                                      </p:cBhvr>
                                      <p:to>
                                        <p:strVal val="visible"/>
                                      </p:to>
                                    </p:set>
                                    <p:anim calcmode="lin" valueType="num">
                                      <p:cBhvr>
                                        <p:cTn id="71" dur="1000" fill="hold"/>
                                        <p:tgtEl>
                                          <p:spTgt spid="20">
                                            <p:txEl>
                                              <p:pRg st="0" end="0"/>
                                            </p:txEl>
                                          </p:spTgt>
                                        </p:tgtEl>
                                        <p:attrNameLst>
                                          <p:attrName>ppt_x</p:attrName>
                                        </p:attrNameLst>
                                      </p:cBhvr>
                                      <p:tavLst>
                                        <p:tav tm="0">
                                          <p:val>
                                            <p:strVal val="#ppt_x-.2"/>
                                          </p:val>
                                        </p:tav>
                                        <p:tav tm="100000">
                                          <p:val>
                                            <p:strVal val="#ppt_x"/>
                                          </p:val>
                                        </p:tav>
                                      </p:tavLst>
                                    </p:anim>
                                    <p:anim calcmode="lin" valueType="num">
                                      <p:cBhvr>
                                        <p:cTn id="72" dur="1000" fill="hold"/>
                                        <p:tgtEl>
                                          <p:spTgt spid="2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73" dur="1000"/>
                                        <p:tgtEl>
                                          <p:spTgt spid="20">
                                            <p:txEl>
                                              <p:pRg st="0" end="0"/>
                                            </p:txEl>
                                          </p:spTgt>
                                        </p:tgtEl>
                                      </p:cBhvr>
                                    </p:animEffect>
                                  </p:childTnLst>
                                </p:cTn>
                              </p:par>
                              <p:par>
                                <p:cTn id="74" presetID="29" presetClass="entr" presetSubtype="0" fill="hold" nodeType="withEffect">
                                  <p:stCondLst>
                                    <p:cond delay="0"/>
                                  </p:stCondLst>
                                  <p:childTnLst>
                                    <p:set>
                                      <p:cBhvr>
                                        <p:cTn id="75" dur="1" fill="hold">
                                          <p:stCondLst>
                                            <p:cond delay="0"/>
                                          </p:stCondLst>
                                        </p:cTn>
                                        <p:tgtEl>
                                          <p:spTgt spid="20">
                                            <p:txEl>
                                              <p:pRg st="1" end="1"/>
                                            </p:txEl>
                                          </p:spTgt>
                                        </p:tgtEl>
                                        <p:attrNameLst>
                                          <p:attrName>style.visibility</p:attrName>
                                        </p:attrNameLst>
                                      </p:cBhvr>
                                      <p:to>
                                        <p:strVal val="visible"/>
                                      </p:to>
                                    </p:set>
                                    <p:anim calcmode="lin" valueType="num">
                                      <p:cBhvr>
                                        <p:cTn id="76" dur="1000" fill="hold"/>
                                        <p:tgtEl>
                                          <p:spTgt spid="20">
                                            <p:txEl>
                                              <p:pRg st="1" end="1"/>
                                            </p:txEl>
                                          </p:spTgt>
                                        </p:tgtEl>
                                        <p:attrNameLst>
                                          <p:attrName>ppt_x</p:attrName>
                                        </p:attrNameLst>
                                      </p:cBhvr>
                                      <p:tavLst>
                                        <p:tav tm="0">
                                          <p:val>
                                            <p:strVal val="#ppt_x-.2"/>
                                          </p:val>
                                        </p:tav>
                                        <p:tav tm="100000">
                                          <p:val>
                                            <p:strVal val="#ppt_x"/>
                                          </p:val>
                                        </p:tav>
                                      </p:tavLst>
                                    </p:anim>
                                    <p:anim calcmode="lin" valueType="num">
                                      <p:cBhvr>
                                        <p:cTn id="77" dur="1000" fill="hold"/>
                                        <p:tgtEl>
                                          <p:spTgt spid="20">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78" dur="1000"/>
                                        <p:tgtEl>
                                          <p:spTgt spid="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uiExpand="1" build="allAtOnce" animBg="1"/>
      <p:bldP spid="23" grpId="1" build="allAtOnce" animBg="1"/>
      <p:bldP spid="22" grpId="0" uiExpand="1" build="allAtOnce" animBg="1"/>
      <p:bldP spid="22" grpId="1" build="allAtOnce"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Rounded Rectangle 4"/>
          <p:cNvSpPr/>
          <p:nvPr/>
        </p:nvSpPr>
        <p:spPr>
          <a:xfrm>
            <a:off x="304800" y="1285881"/>
            <a:ext cx="8458200" cy="2708910"/>
          </a:xfrm>
          <a:prstGeom prst="roundRect">
            <a:avLst>
              <a:gd name="adj" fmla="val 10000"/>
            </a:avLst>
          </a:prstGeom>
          <a:solidFill>
            <a:schemeClr val="bg1">
              <a:lumMod val="65000"/>
              <a:alpha val="90000"/>
            </a:schemeClr>
          </a:solidFill>
        </p:spPr>
        <p:style>
          <a:lnRef idx="1">
            <a:schemeClr val="accent2">
              <a:tint val="40000"/>
              <a:alpha val="90000"/>
              <a:hueOff val="0"/>
              <a:satOff val="0"/>
              <a:lumOff val="0"/>
              <a:alphaOff val="0"/>
            </a:schemeClr>
          </a:lnRef>
          <a:fillRef idx="1">
            <a:scrgbClr r="0" g="0" b="0"/>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7" name="Freeform 6"/>
          <p:cNvSpPr/>
          <p:nvPr/>
        </p:nvSpPr>
        <p:spPr>
          <a:xfrm rot="21600000">
            <a:off x="558546" y="3242309"/>
            <a:ext cx="2484597" cy="3310890"/>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149562" tIns="274320" rIns="149563" bIns="389338" numCol="1" spcCol="1270" anchor="ctr" anchorCtr="0">
            <a:noAutofit/>
          </a:bodyPr>
          <a:lstStyle/>
          <a:p>
            <a:pPr lvl="0" algn="ctr" defTabSz="1422400">
              <a:lnSpc>
                <a:spcPct val="90000"/>
              </a:lnSpc>
              <a:spcBef>
                <a:spcPct val="0"/>
              </a:spcBef>
              <a:spcAft>
                <a:spcPct val="35000"/>
              </a:spcAft>
            </a:pPr>
            <a:endParaRPr lang="en-US" sz="2400" b="1" kern="1200" dirty="0">
              <a:latin typeface="Corbel" pitchFamily="34" charset="0"/>
            </a:endParaRPr>
          </a:p>
        </p:txBody>
      </p:sp>
      <p:sp>
        <p:nvSpPr>
          <p:cNvPr id="9" name="Freeform 8"/>
          <p:cNvSpPr/>
          <p:nvPr/>
        </p:nvSpPr>
        <p:spPr>
          <a:xfrm rot="21600000">
            <a:off x="3291601" y="3242308"/>
            <a:ext cx="2484597" cy="3310891"/>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2340759"/>
              <a:satOff val="-2919"/>
              <a:lumOff val="686"/>
              <a:alphaOff val="0"/>
            </a:schemeClr>
          </a:fillRef>
          <a:effectRef idx="2">
            <a:schemeClr val="accent2">
              <a:hueOff val="2340759"/>
              <a:satOff val="-2919"/>
              <a:lumOff val="686"/>
              <a:alphaOff val="0"/>
            </a:schemeClr>
          </a:effectRef>
          <a:fontRef idx="minor">
            <a:schemeClr val="lt1"/>
          </a:fontRef>
        </p:style>
        <p:txBody>
          <a:bodyPr spcFirstLastPara="0" vert="horz" wrap="square" lIns="149562" tIns="274321" rIns="149563" bIns="303994" numCol="1" spcCol="1270" anchor="ctr" anchorCtr="0">
            <a:noAutofit/>
          </a:bodyPr>
          <a:lstStyle/>
          <a:p>
            <a:pPr lvl="0" algn="ctr" defTabSz="977900">
              <a:lnSpc>
                <a:spcPct val="90000"/>
              </a:lnSpc>
              <a:spcBef>
                <a:spcPct val="0"/>
              </a:spcBef>
              <a:spcAft>
                <a:spcPct val="35000"/>
              </a:spcAft>
            </a:pPr>
            <a:endParaRPr lang="en-US" sz="3600" b="1" dirty="0">
              <a:latin typeface="Corbel" pitchFamily="34" charset="0"/>
            </a:endParaRPr>
          </a:p>
        </p:txBody>
      </p:sp>
      <p:sp>
        <p:nvSpPr>
          <p:cNvPr id="12" name="Freeform 11"/>
          <p:cNvSpPr/>
          <p:nvPr/>
        </p:nvSpPr>
        <p:spPr>
          <a:xfrm rot="21600000">
            <a:off x="6024657" y="3242308"/>
            <a:ext cx="2484597" cy="3310891"/>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4681519"/>
              <a:satOff val="-5839"/>
              <a:lumOff val="1373"/>
              <a:alphaOff val="0"/>
            </a:schemeClr>
          </a:fillRef>
          <a:effectRef idx="2">
            <a:schemeClr val="accent2">
              <a:hueOff val="4681519"/>
              <a:satOff val="-5839"/>
              <a:lumOff val="1373"/>
              <a:alphaOff val="0"/>
            </a:schemeClr>
          </a:effectRef>
          <a:fontRef idx="minor">
            <a:schemeClr val="lt1"/>
          </a:fontRef>
        </p:style>
        <p:txBody>
          <a:bodyPr spcFirstLastPara="0" vert="horz" wrap="square" lIns="149562" tIns="274321" rIns="149563" bIns="232874" numCol="1" spcCol="1270" anchor="ctr" anchorCtr="0">
            <a:noAutofit/>
          </a:bodyPr>
          <a:lstStyle/>
          <a:p>
            <a:pPr lvl="0" algn="ctr" defTabSz="977900">
              <a:lnSpc>
                <a:spcPct val="90000"/>
              </a:lnSpc>
              <a:spcBef>
                <a:spcPct val="0"/>
              </a:spcBef>
              <a:spcAft>
                <a:spcPct val="35000"/>
              </a:spcAft>
            </a:pPr>
            <a:endParaRPr lang="en-US" sz="3600" b="1" kern="1200" dirty="0">
              <a:latin typeface="Corbel" pitchFamily="34" charset="0"/>
            </a:endParaRPr>
          </a:p>
        </p:txBody>
      </p:sp>
      <p:sp>
        <p:nvSpPr>
          <p:cNvPr id="3" name="Rectangle 2"/>
          <p:cNvSpPr/>
          <p:nvPr/>
        </p:nvSpPr>
        <p:spPr>
          <a:xfrm>
            <a:off x="228600" y="228600"/>
            <a:ext cx="8915400" cy="92333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5400" b="1" cap="none" spc="-1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DEPRESSION</a:t>
            </a:r>
            <a:endParaRPr lang="en-US" sz="6000" b="1" cap="none" spc="-1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7" name="Rectangle 16"/>
          <p:cNvSpPr/>
          <p:nvPr/>
        </p:nvSpPr>
        <p:spPr>
          <a:xfrm>
            <a:off x="609600" y="1775385"/>
            <a:ext cx="7772400" cy="1111073"/>
          </a:xfrm>
          <a:prstGeom prst="rect">
            <a:avLst/>
          </a:prstGeom>
        </p:spPr>
        <p:txBody>
          <a:bodyPr wrap="square" anchor="ctr">
            <a:spAutoFit/>
          </a:bodyPr>
          <a:lstStyle/>
          <a:p>
            <a:pPr algn="ctr">
              <a:lnSpc>
                <a:spcPct val="80000"/>
              </a:lnSpc>
              <a:spcBef>
                <a:spcPts val="1800"/>
              </a:spcBef>
            </a:pPr>
            <a:r>
              <a:rPr lang="en-US" sz="3200" b="1" dirty="0" smtClean="0">
                <a:solidFill>
                  <a:srgbClr val="FFFFFF"/>
                </a:solidFill>
              </a:rPr>
              <a:t>Centers for Disease Control and Prevention</a:t>
            </a:r>
          </a:p>
          <a:p>
            <a:pPr algn="ctr">
              <a:lnSpc>
                <a:spcPct val="80000"/>
              </a:lnSpc>
              <a:spcBef>
                <a:spcPts val="1800"/>
              </a:spcBef>
            </a:pPr>
            <a:r>
              <a:rPr lang="en-US" sz="3200" b="1" dirty="0" smtClean="0">
                <a:solidFill>
                  <a:srgbClr val="FFFFFF"/>
                </a:solidFill>
              </a:rPr>
              <a:t> 2010 Study of 235,000 people.</a:t>
            </a:r>
            <a:endParaRPr lang="en-US" sz="3200" dirty="0"/>
          </a:p>
        </p:txBody>
      </p:sp>
      <p:sp>
        <p:nvSpPr>
          <p:cNvPr id="14" name="Rectangle 13"/>
          <p:cNvSpPr/>
          <p:nvPr/>
        </p:nvSpPr>
        <p:spPr>
          <a:xfrm>
            <a:off x="685800" y="3564623"/>
            <a:ext cx="2209800" cy="2492990"/>
          </a:xfrm>
          <a:prstGeom prst="rect">
            <a:avLst/>
          </a:prstGeom>
        </p:spPr>
        <p:txBody>
          <a:bodyPr wrap="square" anchor="ctr">
            <a:spAutoFit/>
          </a:bodyPr>
          <a:lstStyle/>
          <a:p>
            <a:pPr algn="ctr"/>
            <a:r>
              <a:rPr lang="en-US" sz="4400" b="1" dirty="0" smtClean="0">
                <a:solidFill>
                  <a:srgbClr val="FFFFFF"/>
                </a:solidFill>
              </a:rPr>
              <a:t>Age</a:t>
            </a:r>
          </a:p>
          <a:p>
            <a:pPr algn="ctr"/>
            <a:r>
              <a:rPr lang="en-US" sz="2800" b="1" dirty="0" smtClean="0">
                <a:solidFill>
                  <a:srgbClr val="FFFFFF"/>
                </a:solidFill>
              </a:rPr>
              <a:t>Largest numbers:</a:t>
            </a:r>
          </a:p>
          <a:p>
            <a:pPr algn="ctr">
              <a:buFont typeface="Arial" pitchFamily="34" charset="0"/>
              <a:buChar char="•"/>
            </a:pPr>
            <a:r>
              <a:rPr lang="en-US" sz="2800" b="1" dirty="0" smtClean="0">
                <a:solidFill>
                  <a:srgbClr val="FFFFFF"/>
                </a:solidFill>
              </a:rPr>
              <a:t>18-24</a:t>
            </a:r>
          </a:p>
          <a:p>
            <a:pPr algn="ctr">
              <a:buFont typeface="Arial" pitchFamily="34" charset="0"/>
              <a:buChar char="•"/>
            </a:pPr>
            <a:r>
              <a:rPr lang="en-US" sz="2800" b="1" dirty="0" smtClean="0">
                <a:solidFill>
                  <a:srgbClr val="FFFFFF"/>
                </a:solidFill>
              </a:rPr>
              <a:t>45-64</a:t>
            </a:r>
            <a:endParaRPr lang="en-US" sz="2800" dirty="0"/>
          </a:p>
        </p:txBody>
      </p:sp>
      <p:sp>
        <p:nvSpPr>
          <p:cNvPr id="19" name="Rectangle 18"/>
          <p:cNvSpPr/>
          <p:nvPr/>
        </p:nvSpPr>
        <p:spPr>
          <a:xfrm>
            <a:off x="3429000" y="4041577"/>
            <a:ext cx="2209800" cy="1508105"/>
          </a:xfrm>
          <a:prstGeom prst="rect">
            <a:avLst/>
          </a:prstGeom>
        </p:spPr>
        <p:txBody>
          <a:bodyPr wrap="square" anchor="ctr">
            <a:spAutoFit/>
          </a:bodyPr>
          <a:lstStyle/>
          <a:p>
            <a:pPr algn="ctr"/>
            <a:r>
              <a:rPr lang="en-US" sz="4400" b="1" dirty="0" smtClean="0">
                <a:solidFill>
                  <a:srgbClr val="FFFFFF"/>
                </a:solidFill>
              </a:rPr>
              <a:t>Gender</a:t>
            </a:r>
          </a:p>
          <a:p>
            <a:pPr algn="ctr"/>
            <a:r>
              <a:rPr lang="en-US" sz="2400" b="1" dirty="0" smtClean="0">
                <a:solidFill>
                  <a:srgbClr val="FFFFFF"/>
                </a:solidFill>
              </a:rPr>
              <a:t>Women more than men</a:t>
            </a:r>
            <a:endParaRPr lang="en-US" sz="2400" dirty="0"/>
          </a:p>
        </p:txBody>
      </p:sp>
      <p:sp>
        <p:nvSpPr>
          <p:cNvPr id="20" name="Rectangle 19"/>
          <p:cNvSpPr/>
          <p:nvPr/>
        </p:nvSpPr>
        <p:spPr>
          <a:xfrm>
            <a:off x="6172200" y="3456802"/>
            <a:ext cx="2209800" cy="2677656"/>
          </a:xfrm>
          <a:prstGeom prst="rect">
            <a:avLst/>
          </a:prstGeom>
        </p:spPr>
        <p:txBody>
          <a:bodyPr wrap="square" anchor="ctr">
            <a:spAutoFit/>
          </a:bodyPr>
          <a:lstStyle/>
          <a:p>
            <a:pPr algn="ctr">
              <a:lnSpc>
                <a:spcPct val="70000"/>
              </a:lnSpc>
            </a:pPr>
            <a:r>
              <a:rPr lang="en-US" sz="4000" b="1" dirty="0" smtClean="0">
                <a:solidFill>
                  <a:srgbClr val="FFFFFF"/>
                </a:solidFill>
              </a:rPr>
              <a:t>Marital Status</a:t>
            </a:r>
          </a:p>
          <a:p>
            <a:pPr algn="ctr"/>
            <a:r>
              <a:rPr lang="en-US" sz="2800" b="1" dirty="0" smtClean="0">
                <a:solidFill>
                  <a:srgbClr val="FFFFFF"/>
                </a:solidFill>
              </a:rPr>
              <a:t>Previously married and single more than married</a:t>
            </a:r>
            <a:endParaRPr lang="en-US" sz="2800" dirty="0"/>
          </a:p>
        </p:txBody>
      </p:sp>
    </p:spTree>
    <p:extLst>
      <p:ext uri="{BB962C8B-B14F-4D97-AF65-F5344CB8AC3E}">
        <p14:creationId xmlns="" xmlns:p14="http://schemas.microsoft.com/office/powerpoint/2010/main"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p:cTn id="7" dur="1000" fill="hold"/>
                                        <p:tgtEl>
                                          <p:spTgt spid="14">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4">
                                            <p:txEl>
                                              <p:pRg st="0" end="0"/>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 calcmode="lin" valueType="num">
                                      <p:cBhvr>
                                        <p:cTn id="12" dur="1000" fill="hold"/>
                                        <p:tgtEl>
                                          <p:spTgt spid="14">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1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4">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4">
                                            <p:txEl>
                                              <p:pRg st="2" end="2"/>
                                            </p:txEl>
                                          </p:spTgt>
                                        </p:tgtEl>
                                        <p:attrNameLst>
                                          <p:attrName>style.visibility</p:attrName>
                                        </p:attrNameLst>
                                      </p:cBhvr>
                                      <p:to>
                                        <p:strVal val="visible"/>
                                      </p:to>
                                    </p:set>
                                    <p:animEffect transition="in" filter="fade">
                                      <p:cBhvr>
                                        <p:cTn id="19" dur="1000"/>
                                        <p:tgtEl>
                                          <p:spTgt spid="14">
                                            <p:txEl>
                                              <p:pRg st="2" end="2"/>
                                            </p:txEl>
                                          </p:spTgt>
                                        </p:tgtEl>
                                      </p:cBhvr>
                                    </p:animEffect>
                                    <p:anim calcmode="lin" valueType="num">
                                      <p:cBhvr>
                                        <p:cTn id="20" dur="1000" fill="hold"/>
                                        <p:tgtEl>
                                          <p:spTgt spid="1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4">
                                            <p:txEl>
                                              <p:pRg st="3" end="3"/>
                                            </p:txEl>
                                          </p:spTgt>
                                        </p:tgtEl>
                                        <p:attrNameLst>
                                          <p:attrName>style.visibility</p:attrName>
                                        </p:attrNameLst>
                                      </p:cBhvr>
                                      <p:to>
                                        <p:strVal val="visible"/>
                                      </p:to>
                                    </p:set>
                                    <p:animEffect transition="in" filter="fade">
                                      <p:cBhvr>
                                        <p:cTn id="26" dur="1000"/>
                                        <p:tgtEl>
                                          <p:spTgt spid="14">
                                            <p:txEl>
                                              <p:pRg st="3" end="3"/>
                                            </p:txEl>
                                          </p:spTgt>
                                        </p:tgtEl>
                                      </p:cBhvr>
                                    </p:animEffect>
                                    <p:anim calcmode="lin" valueType="num">
                                      <p:cBhvr>
                                        <p:cTn id="27" dur="1000" fill="hold"/>
                                        <p:tgtEl>
                                          <p:spTgt spid="14">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nodeType="clickEffect">
                                  <p:stCondLst>
                                    <p:cond delay="0"/>
                                  </p:stCondLst>
                                  <p:childTnLst>
                                    <p:set>
                                      <p:cBhvr>
                                        <p:cTn id="32" dur="1" fill="hold">
                                          <p:stCondLst>
                                            <p:cond delay="0"/>
                                          </p:stCondLst>
                                        </p:cTn>
                                        <p:tgtEl>
                                          <p:spTgt spid="19">
                                            <p:txEl>
                                              <p:pRg st="0" end="0"/>
                                            </p:txEl>
                                          </p:spTgt>
                                        </p:tgtEl>
                                        <p:attrNameLst>
                                          <p:attrName>style.visibility</p:attrName>
                                        </p:attrNameLst>
                                      </p:cBhvr>
                                      <p:to>
                                        <p:strVal val="visible"/>
                                      </p:to>
                                    </p:set>
                                    <p:anim calcmode="lin" valueType="num">
                                      <p:cBhvr>
                                        <p:cTn id="33" dur="1000" fill="hold"/>
                                        <p:tgtEl>
                                          <p:spTgt spid="19">
                                            <p:txEl>
                                              <p:pRg st="0" end="0"/>
                                            </p:txEl>
                                          </p:spTgt>
                                        </p:tgtEl>
                                        <p:attrNameLst>
                                          <p:attrName>ppt_x</p:attrName>
                                        </p:attrNameLst>
                                      </p:cBhvr>
                                      <p:tavLst>
                                        <p:tav tm="0">
                                          <p:val>
                                            <p:strVal val="#ppt_x-.2"/>
                                          </p:val>
                                        </p:tav>
                                        <p:tav tm="100000">
                                          <p:val>
                                            <p:strVal val="#ppt_x"/>
                                          </p:val>
                                        </p:tav>
                                      </p:tavLst>
                                    </p:anim>
                                    <p:anim calcmode="lin" valueType="num">
                                      <p:cBhvr>
                                        <p:cTn id="34" dur="1000" fill="hold"/>
                                        <p:tgtEl>
                                          <p:spTgt spid="1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9">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9" presetClass="entr" presetSubtype="0" fill="hold" nodeType="clickEffect">
                                  <p:stCondLst>
                                    <p:cond delay="0"/>
                                  </p:stCondLst>
                                  <p:childTnLst>
                                    <p:set>
                                      <p:cBhvr>
                                        <p:cTn id="39" dur="1" fill="hold">
                                          <p:stCondLst>
                                            <p:cond delay="0"/>
                                          </p:stCondLst>
                                        </p:cTn>
                                        <p:tgtEl>
                                          <p:spTgt spid="19">
                                            <p:txEl>
                                              <p:pRg st="1" end="1"/>
                                            </p:txEl>
                                          </p:spTgt>
                                        </p:tgtEl>
                                        <p:attrNameLst>
                                          <p:attrName>style.visibility</p:attrName>
                                        </p:attrNameLst>
                                      </p:cBhvr>
                                      <p:to>
                                        <p:strVal val="visible"/>
                                      </p:to>
                                    </p:set>
                                    <p:anim calcmode="lin" valueType="num">
                                      <p:cBhvr>
                                        <p:cTn id="40" dur="1000" fill="hold"/>
                                        <p:tgtEl>
                                          <p:spTgt spid="19">
                                            <p:txEl>
                                              <p:pRg st="1" end="1"/>
                                            </p:txEl>
                                          </p:spTgt>
                                        </p:tgtEl>
                                        <p:attrNameLst>
                                          <p:attrName>ppt_x</p:attrName>
                                        </p:attrNameLst>
                                      </p:cBhvr>
                                      <p:tavLst>
                                        <p:tav tm="0">
                                          <p:val>
                                            <p:strVal val="#ppt_x-.2"/>
                                          </p:val>
                                        </p:tav>
                                        <p:tav tm="100000">
                                          <p:val>
                                            <p:strVal val="#ppt_x"/>
                                          </p:val>
                                        </p:tav>
                                      </p:tavLst>
                                    </p:anim>
                                    <p:anim calcmode="lin" valueType="num">
                                      <p:cBhvr>
                                        <p:cTn id="41" dur="1000" fill="hold"/>
                                        <p:tgtEl>
                                          <p:spTgt spid="19">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42" dur="1000"/>
                                        <p:tgtEl>
                                          <p:spTgt spid="19">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nodeType="clickEffect">
                                  <p:stCondLst>
                                    <p:cond delay="0"/>
                                  </p:stCondLst>
                                  <p:childTnLst>
                                    <p:set>
                                      <p:cBhvr>
                                        <p:cTn id="46" dur="1" fill="hold">
                                          <p:stCondLst>
                                            <p:cond delay="0"/>
                                          </p:stCondLst>
                                        </p:cTn>
                                        <p:tgtEl>
                                          <p:spTgt spid="20">
                                            <p:txEl>
                                              <p:pRg st="0" end="0"/>
                                            </p:txEl>
                                          </p:spTgt>
                                        </p:tgtEl>
                                        <p:attrNameLst>
                                          <p:attrName>style.visibility</p:attrName>
                                        </p:attrNameLst>
                                      </p:cBhvr>
                                      <p:to>
                                        <p:strVal val="visible"/>
                                      </p:to>
                                    </p:set>
                                    <p:anim calcmode="lin" valueType="num">
                                      <p:cBhvr>
                                        <p:cTn id="47" dur="1000" fill="hold"/>
                                        <p:tgtEl>
                                          <p:spTgt spid="20">
                                            <p:txEl>
                                              <p:pRg st="0" end="0"/>
                                            </p:txEl>
                                          </p:spTgt>
                                        </p:tgtEl>
                                        <p:attrNameLst>
                                          <p:attrName>ppt_x</p:attrName>
                                        </p:attrNameLst>
                                      </p:cBhvr>
                                      <p:tavLst>
                                        <p:tav tm="0">
                                          <p:val>
                                            <p:strVal val="#ppt_x-.2"/>
                                          </p:val>
                                        </p:tav>
                                        <p:tav tm="100000">
                                          <p:val>
                                            <p:strVal val="#ppt_x"/>
                                          </p:val>
                                        </p:tav>
                                      </p:tavLst>
                                    </p:anim>
                                    <p:anim calcmode="lin" valueType="num">
                                      <p:cBhvr>
                                        <p:cTn id="48" dur="1000" fill="hold"/>
                                        <p:tgtEl>
                                          <p:spTgt spid="20">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9" dur="1000"/>
                                        <p:tgtEl>
                                          <p:spTgt spid="20">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9" presetClass="entr" presetSubtype="0" fill="hold" nodeType="clickEffect">
                                  <p:stCondLst>
                                    <p:cond delay="0"/>
                                  </p:stCondLst>
                                  <p:childTnLst>
                                    <p:set>
                                      <p:cBhvr>
                                        <p:cTn id="53" dur="1" fill="hold">
                                          <p:stCondLst>
                                            <p:cond delay="0"/>
                                          </p:stCondLst>
                                        </p:cTn>
                                        <p:tgtEl>
                                          <p:spTgt spid="20">
                                            <p:txEl>
                                              <p:pRg st="1" end="1"/>
                                            </p:txEl>
                                          </p:spTgt>
                                        </p:tgtEl>
                                        <p:attrNameLst>
                                          <p:attrName>style.visibility</p:attrName>
                                        </p:attrNameLst>
                                      </p:cBhvr>
                                      <p:to>
                                        <p:strVal val="visible"/>
                                      </p:to>
                                    </p:set>
                                    <p:anim calcmode="lin" valueType="num">
                                      <p:cBhvr>
                                        <p:cTn id="54" dur="1000" fill="hold"/>
                                        <p:tgtEl>
                                          <p:spTgt spid="20">
                                            <p:txEl>
                                              <p:pRg st="1" end="1"/>
                                            </p:txEl>
                                          </p:spTgt>
                                        </p:tgtEl>
                                        <p:attrNameLst>
                                          <p:attrName>ppt_x</p:attrName>
                                        </p:attrNameLst>
                                      </p:cBhvr>
                                      <p:tavLst>
                                        <p:tav tm="0">
                                          <p:val>
                                            <p:strVal val="#ppt_x-.2"/>
                                          </p:val>
                                        </p:tav>
                                        <p:tav tm="100000">
                                          <p:val>
                                            <p:strVal val="#ppt_x"/>
                                          </p:val>
                                        </p:tav>
                                      </p:tavLst>
                                    </p:anim>
                                    <p:anim calcmode="lin" valueType="num">
                                      <p:cBhvr>
                                        <p:cTn id="55" dur="1000" fill="hold"/>
                                        <p:tgtEl>
                                          <p:spTgt spid="20">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56" dur="1000"/>
                                        <p:tgtEl>
                                          <p:spTgt spid="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Rounded Rectangle 4"/>
          <p:cNvSpPr/>
          <p:nvPr/>
        </p:nvSpPr>
        <p:spPr>
          <a:xfrm>
            <a:off x="304800" y="1285881"/>
            <a:ext cx="8458200" cy="2708910"/>
          </a:xfrm>
          <a:prstGeom prst="roundRect">
            <a:avLst>
              <a:gd name="adj" fmla="val 10000"/>
            </a:avLst>
          </a:prstGeom>
          <a:solidFill>
            <a:schemeClr val="bg1">
              <a:lumMod val="65000"/>
              <a:alpha val="90000"/>
            </a:schemeClr>
          </a:solidFill>
        </p:spPr>
        <p:style>
          <a:lnRef idx="1">
            <a:schemeClr val="accent2">
              <a:tint val="40000"/>
              <a:alpha val="90000"/>
              <a:hueOff val="0"/>
              <a:satOff val="0"/>
              <a:lumOff val="0"/>
              <a:alphaOff val="0"/>
            </a:schemeClr>
          </a:lnRef>
          <a:fillRef idx="1">
            <a:scrgbClr r="0" g="0" b="0"/>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7" name="Freeform 6"/>
          <p:cNvSpPr/>
          <p:nvPr/>
        </p:nvSpPr>
        <p:spPr>
          <a:xfrm rot="21600000">
            <a:off x="1143000" y="3242309"/>
            <a:ext cx="7162800" cy="3310890"/>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149562" tIns="274320" rIns="149563" bIns="389338" numCol="1" spcCol="1270" anchor="ctr" anchorCtr="0">
            <a:noAutofit/>
          </a:bodyPr>
          <a:lstStyle/>
          <a:p>
            <a:pPr lvl="0" algn="ctr" defTabSz="1422400">
              <a:lnSpc>
                <a:spcPct val="90000"/>
              </a:lnSpc>
              <a:spcBef>
                <a:spcPct val="0"/>
              </a:spcBef>
              <a:spcAft>
                <a:spcPct val="35000"/>
              </a:spcAft>
            </a:pPr>
            <a:endParaRPr lang="en-US" sz="2400" b="1" kern="1200" dirty="0">
              <a:latin typeface="Corbel" pitchFamily="34" charset="0"/>
            </a:endParaRPr>
          </a:p>
        </p:txBody>
      </p:sp>
      <p:sp>
        <p:nvSpPr>
          <p:cNvPr id="3" name="Rectangle 2"/>
          <p:cNvSpPr/>
          <p:nvPr/>
        </p:nvSpPr>
        <p:spPr>
          <a:xfrm>
            <a:off x="228600" y="228600"/>
            <a:ext cx="8915400" cy="92333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5400" b="1" cap="none" spc="-1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DEPRESSION</a:t>
            </a:r>
            <a:endParaRPr lang="en-US" sz="6000" b="1" cap="none" spc="-1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3" name="TextBox 12"/>
          <p:cNvSpPr txBox="1"/>
          <p:nvPr/>
        </p:nvSpPr>
        <p:spPr>
          <a:xfrm>
            <a:off x="3962400" y="457200"/>
            <a:ext cx="5181601" cy="584775"/>
          </a:xfrm>
          <a:prstGeom prst="rect">
            <a:avLst/>
          </a:prstGeom>
          <a:noFill/>
        </p:spPr>
        <p:txBody>
          <a:bodyPr wrap="square" rtlCol="0">
            <a:spAutoFit/>
          </a:bodyPr>
          <a:lstStyle/>
          <a:p>
            <a:pPr>
              <a:lnSpc>
                <a:spcPct val="80000"/>
              </a:lnSpc>
            </a:pPr>
            <a:r>
              <a:rPr lang="en-US" sz="4000" b="1" dirty="0" smtClean="0">
                <a:solidFill>
                  <a:schemeClr val="bg1"/>
                </a:solidFill>
                <a:latin typeface="Monotype Corsiva" pitchFamily="66" charset="0"/>
              </a:rPr>
              <a:t>The Word “Depression.”</a:t>
            </a:r>
            <a:endParaRPr lang="en-US" sz="4000" b="1" dirty="0">
              <a:solidFill>
                <a:schemeClr val="bg1"/>
              </a:solidFill>
              <a:latin typeface="Monotype Corsiva" pitchFamily="66" charset="0"/>
            </a:endParaRPr>
          </a:p>
        </p:txBody>
      </p:sp>
      <p:sp>
        <p:nvSpPr>
          <p:cNvPr id="15" name="Rectangle 14"/>
          <p:cNvSpPr/>
          <p:nvPr/>
        </p:nvSpPr>
        <p:spPr>
          <a:xfrm>
            <a:off x="3505200" y="3505200"/>
            <a:ext cx="4724400" cy="2723823"/>
          </a:xfrm>
          <a:prstGeom prst="rect">
            <a:avLst/>
          </a:prstGeom>
        </p:spPr>
        <p:txBody>
          <a:bodyPr wrap="square" anchor="t">
            <a:spAutoFit/>
          </a:bodyPr>
          <a:lstStyle/>
          <a:p>
            <a:r>
              <a:rPr lang="en-US" sz="2800" b="1" dirty="0" smtClean="0">
                <a:solidFill>
                  <a:srgbClr val="FFFFFF"/>
                </a:solidFill>
              </a:rPr>
              <a:t>In English history it has usually been used literally of something </a:t>
            </a:r>
            <a:r>
              <a:rPr lang="en-US" sz="2800" b="1" i="1" dirty="0" smtClean="0">
                <a:solidFill>
                  <a:srgbClr val="FFFFFF"/>
                </a:solidFill>
              </a:rPr>
              <a:t>brought down.</a:t>
            </a:r>
            <a:endParaRPr lang="en-US" sz="3600" b="1" dirty="0" smtClean="0">
              <a:solidFill>
                <a:srgbClr val="FFFFFF"/>
              </a:solidFill>
              <a:latin typeface="Corbel"/>
            </a:endParaRPr>
          </a:p>
          <a:p>
            <a:pPr marL="231775" indent="-231775">
              <a:spcBef>
                <a:spcPts val="1800"/>
              </a:spcBef>
            </a:pPr>
            <a:r>
              <a:rPr lang="en-US" sz="2400" b="1" dirty="0" smtClean="0">
                <a:solidFill>
                  <a:srgbClr val="FFFFFF"/>
                </a:solidFill>
                <a:latin typeface="Corbel"/>
              </a:rPr>
              <a:t>* The modern sense is drawn from the idea of one whose spirits are </a:t>
            </a:r>
            <a:r>
              <a:rPr lang="en-US" sz="2400" b="1" i="1" dirty="0" smtClean="0">
                <a:solidFill>
                  <a:srgbClr val="FFFFFF"/>
                </a:solidFill>
                <a:latin typeface="Corbel"/>
              </a:rPr>
              <a:t>brought down</a:t>
            </a:r>
            <a:r>
              <a:rPr lang="en-US" sz="2400" b="1" dirty="0" smtClean="0">
                <a:solidFill>
                  <a:srgbClr val="FFFFFF"/>
                </a:solidFill>
                <a:latin typeface="Corbel"/>
              </a:rPr>
              <a:t>—”depressed.”</a:t>
            </a:r>
            <a:endParaRPr lang="en-US" sz="3600" dirty="0"/>
          </a:p>
        </p:txBody>
      </p:sp>
      <p:pic>
        <p:nvPicPr>
          <p:cNvPr id="14" name="Picture 13" descr="depression_graphic.jpg"/>
          <p:cNvPicPr>
            <a:picLocks noChangeAspect="1"/>
          </p:cNvPicPr>
          <p:nvPr/>
        </p:nvPicPr>
        <p:blipFill>
          <a:blip r:embed="rId3" cstate="print"/>
          <a:stretch>
            <a:fillRect/>
          </a:stretch>
        </p:blipFill>
        <p:spPr>
          <a:xfrm>
            <a:off x="533400" y="1524000"/>
            <a:ext cx="2724150" cy="2752725"/>
          </a:xfrm>
          <a:prstGeom prst="rect">
            <a:avLst/>
          </a:prstGeom>
          <a:effectLst>
            <a:outerShdw blurRad="101600" dist="190500" dir="2700000" algn="tl" rotWithShape="0">
              <a:schemeClr val="tx1">
                <a:lumMod val="75000"/>
                <a:lumOff val="25000"/>
                <a:alpha val="40000"/>
              </a:schemeClr>
            </a:outerShdw>
          </a:effectLst>
        </p:spPr>
      </p:pic>
      <p:sp>
        <p:nvSpPr>
          <p:cNvPr id="18" name="Rectangle 17"/>
          <p:cNvSpPr/>
          <p:nvPr/>
        </p:nvSpPr>
        <p:spPr>
          <a:xfrm>
            <a:off x="3657600" y="1524000"/>
            <a:ext cx="4648200" cy="1569660"/>
          </a:xfrm>
          <a:prstGeom prst="rect">
            <a:avLst/>
          </a:prstGeom>
        </p:spPr>
        <p:txBody>
          <a:bodyPr wrap="square" anchor="t">
            <a:spAutoFit/>
          </a:bodyPr>
          <a:lstStyle/>
          <a:p>
            <a:pPr algn="ctr"/>
            <a:r>
              <a:rPr lang="en-US" sz="3200" b="1" dirty="0" smtClean="0">
                <a:solidFill>
                  <a:srgbClr val="FFFFFF"/>
                </a:solidFill>
              </a:rPr>
              <a:t>Most translations do not use the word “depressed” or “depression.”</a:t>
            </a:r>
            <a:endParaRPr lang="en-US" sz="4000" dirty="0"/>
          </a:p>
        </p:txBody>
      </p:sp>
      <p:grpSp>
        <p:nvGrpSpPr>
          <p:cNvPr id="21" name="Group 20"/>
          <p:cNvGrpSpPr/>
          <p:nvPr/>
        </p:nvGrpSpPr>
        <p:grpSpPr>
          <a:xfrm>
            <a:off x="1524000" y="4648200"/>
            <a:ext cx="1595438" cy="1430899"/>
            <a:chOff x="1985962" y="1109662"/>
            <a:chExt cx="5172075" cy="4638675"/>
          </a:xfrm>
          <a:effectLst>
            <a:outerShdw blurRad="50800" dist="38100" dir="2700000" algn="tl" rotWithShape="0">
              <a:prstClr val="black">
                <a:alpha val="40000"/>
              </a:prstClr>
            </a:outerShdw>
          </a:effectLst>
        </p:grpSpPr>
        <p:sp>
          <p:nvSpPr>
            <p:cNvPr id="20" name="Rounded Rectangle 19"/>
            <p:cNvSpPr/>
            <p:nvPr/>
          </p:nvSpPr>
          <p:spPr>
            <a:xfrm>
              <a:off x="2286000" y="1295400"/>
              <a:ext cx="4572000" cy="42672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BibleIcon.jpg"/>
            <p:cNvPicPr>
              <a:picLocks noChangeAspect="1"/>
            </p:cNvPicPr>
            <p:nvPr/>
          </p:nvPicPr>
          <p:blipFill>
            <a:blip r:embed="rId4" cstate="print">
              <a:clrChange>
                <a:clrFrom>
                  <a:srgbClr val="FFFFFF"/>
                </a:clrFrom>
                <a:clrTo>
                  <a:srgbClr val="FFFFFF">
                    <a:alpha val="0"/>
                  </a:srgbClr>
                </a:clrTo>
              </a:clrChange>
            </a:blip>
            <a:stretch>
              <a:fillRect/>
            </a:stretch>
          </p:blipFill>
          <p:spPr>
            <a:xfrm>
              <a:off x="1985962" y="1109662"/>
              <a:ext cx="5172075" cy="4638675"/>
            </a:xfrm>
            <a:prstGeom prst="rect">
              <a:avLst/>
            </a:prstGeom>
          </p:spPr>
        </p:pic>
      </p:grpSp>
    </p:spTree>
    <p:extLst>
      <p:ext uri="{BB962C8B-B14F-4D97-AF65-F5344CB8AC3E}">
        <p14:creationId xmlns="" xmlns:p14="http://schemas.microsoft.com/office/powerpoint/2010/main"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strVal val="#ppt_w*0.70"/>
                                          </p:val>
                                        </p:tav>
                                        <p:tav tm="100000">
                                          <p:val>
                                            <p:strVal val="#ppt_w"/>
                                          </p:val>
                                        </p:tav>
                                      </p:tavLst>
                                    </p:anim>
                                    <p:anim calcmode="lin" valueType="num">
                                      <p:cBhvr>
                                        <p:cTn id="8" dur="1000" fill="hold"/>
                                        <p:tgtEl>
                                          <p:spTgt spid="13"/>
                                        </p:tgtEl>
                                        <p:attrNameLst>
                                          <p:attrName>ppt_h</p:attrName>
                                        </p:attrNameLst>
                                      </p:cBhvr>
                                      <p:tavLst>
                                        <p:tav tm="0">
                                          <p:val>
                                            <p:strVal val="#ppt_h"/>
                                          </p:val>
                                        </p:tav>
                                        <p:tav tm="100000">
                                          <p:val>
                                            <p:strVal val="#ppt_h"/>
                                          </p:val>
                                        </p:tav>
                                      </p:tavLst>
                                    </p:anim>
                                    <p:animEffect transition="in" filter="fade">
                                      <p:cBhvr>
                                        <p:cTn id="9" dur="10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
                                            <p:txEl>
                                              <p:pRg st="0" end="0"/>
                                            </p:txEl>
                                          </p:spTgt>
                                        </p:tgtEl>
                                        <p:attrNameLst>
                                          <p:attrName>style.visibility</p:attrName>
                                        </p:attrNameLst>
                                      </p:cBhvr>
                                      <p:to>
                                        <p:strVal val="visible"/>
                                      </p:to>
                                    </p:set>
                                    <p:animEffect transition="in" filter="fade">
                                      <p:cBhvr>
                                        <p:cTn id="14" dur="1000"/>
                                        <p:tgtEl>
                                          <p:spTgt spid="18">
                                            <p:txEl>
                                              <p:pRg st="0" end="0"/>
                                            </p:txEl>
                                          </p:spTgt>
                                        </p:tgtEl>
                                      </p:cBhvr>
                                    </p:animEffect>
                                    <p:anim calcmode="lin" valueType="num">
                                      <p:cBhvr>
                                        <p:cTn id="15" dur="1000" fill="hold"/>
                                        <p:tgtEl>
                                          <p:spTgt spid="1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
                                            <p:txEl>
                                              <p:pRg st="0" end="0"/>
                                            </p:txEl>
                                          </p:spTgt>
                                        </p:tgtEl>
                                        <p:attrNameLst>
                                          <p:attrName>style.visibility</p:attrName>
                                        </p:attrNameLst>
                                      </p:cBhvr>
                                      <p:to>
                                        <p:strVal val="visible"/>
                                      </p:to>
                                    </p:set>
                                    <p:animEffect transition="in" filter="fade">
                                      <p:cBhvr>
                                        <p:cTn id="21" dur="1000"/>
                                        <p:tgtEl>
                                          <p:spTgt spid="15">
                                            <p:txEl>
                                              <p:pRg st="0" end="0"/>
                                            </p:txEl>
                                          </p:spTgt>
                                        </p:tgtEl>
                                      </p:cBhvr>
                                    </p:animEffect>
                                    <p:anim calcmode="lin" valueType="num">
                                      <p:cBhvr>
                                        <p:cTn id="22"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5">
                                            <p:txEl>
                                              <p:pRg st="1" end="1"/>
                                            </p:txEl>
                                          </p:spTgt>
                                        </p:tgtEl>
                                        <p:attrNameLst>
                                          <p:attrName>style.visibility</p:attrName>
                                        </p:attrNameLst>
                                      </p:cBhvr>
                                      <p:to>
                                        <p:strVal val="visible"/>
                                      </p:to>
                                    </p:set>
                                    <p:animEffect transition="in" filter="fade">
                                      <p:cBhvr>
                                        <p:cTn id="28" dur="1000"/>
                                        <p:tgtEl>
                                          <p:spTgt spid="15">
                                            <p:txEl>
                                              <p:pRg st="1" end="1"/>
                                            </p:txEl>
                                          </p:spTgt>
                                        </p:tgtEl>
                                      </p:cBhvr>
                                    </p:animEffect>
                                    <p:anim calcmode="lin" valueType="num">
                                      <p:cBhvr>
                                        <p:cTn id="29" dur="1000" fill="hold"/>
                                        <p:tgtEl>
                                          <p:spTgt spid="15">
                                            <p:txEl>
                                              <p:pRg st="1" end="1"/>
                                            </p:txEl>
                                          </p:spTgt>
                                        </p:tgtEl>
                                        <p:attrNameLst>
                                          <p:attrName>ppt_x</p:attrName>
                                        </p:attrNameLst>
                                      </p:cBhvr>
                                      <p:tavLst>
                                        <p:tav tm="0">
                                          <p:val>
                                            <p:strVal val="#ppt_x"/>
                                          </p:val>
                                        </p:tav>
                                        <p:tav tm="100000">
                                          <p:val>
                                            <p:strVal val="#ppt_x"/>
                                          </p:val>
                                        </p:tav>
                                      </p:tavLst>
                                    </p:anim>
                                    <p:anim calcmode="lin" valueType="num">
                                      <p:cBhvr>
                                        <p:cTn id="30" dur="1000" fill="hold"/>
                                        <p:tgtEl>
                                          <p:spTgt spid="1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Rounded Rectangle 4"/>
          <p:cNvSpPr/>
          <p:nvPr/>
        </p:nvSpPr>
        <p:spPr>
          <a:xfrm>
            <a:off x="304800" y="1285881"/>
            <a:ext cx="8458200" cy="2708910"/>
          </a:xfrm>
          <a:prstGeom prst="roundRect">
            <a:avLst>
              <a:gd name="adj" fmla="val 10000"/>
            </a:avLst>
          </a:prstGeom>
          <a:solidFill>
            <a:schemeClr val="bg1">
              <a:lumMod val="65000"/>
              <a:alpha val="90000"/>
            </a:schemeClr>
          </a:solidFill>
        </p:spPr>
        <p:style>
          <a:lnRef idx="1">
            <a:schemeClr val="accent2">
              <a:tint val="40000"/>
              <a:alpha val="90000"/>
              <a:hueOff val="0"/>
              <a:satOff val="0"/>
              <a:lumOff val="0"/>
              <a:alphaOff val="0"/>
            </a:schemeClr>
          </a:lnRef>
          <a:fillRef idx="1">
            <a:scrgbClr r="0" g="0" b="0"/>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7" name="Freeform 6"/>
          <p:cNvSpPr/>
          <p:nvPr/>
        </p:nvSpPr>
        <p:spPr>
          <a:xfrm rot="21600000">
            <a:off x="1143000" y="3242309"/>
            <a:ext cx="7162800" cy="3310890"/>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149562" tIns="274320" rIns="149563" bIns="389338" numCol="1" spcCol="1270" anchor="ctr" anchorCtr="0">
            <a:noAutofit/>
          </a:bodyPr>
          <a:lstStyle/>
          <a:p>
            <a:pPr lvl="0" algn="ctr" defTabSz="1422400">
              <a:lnSpc>
                <a:spcPct val="90000"/>
              </a:lnSpc>
              <a:spcBef>
                <a:spcPct val="0"/>
              </a:spcBef>
              <a:spcAft>
                <a:spcPct val="35000"/>
              </a:spcAft>
            </a:pPr>
            <a:endParaRPr lang="en-US" sz="2400" b="1" kern="1200" dirty="0">
              <a:latin typeface="Corbel" pitchFamily="34" charset="0"/>
            </a:endParaRPr>
          </a:p>
        </p:txBody>
      </p:sp>
      <p:sp>
        <p:nvSpPr>
          <p:cNvPr id="3" name="Rectangle 2"/>
          <p:cNvSpPr/>
          <p:nvPr/>
        </p:nvSpPr>
        <p:spPr>
          <a:xfrm>
            <a:off x="228600" y="228600"/>
            <a:ext cx="8915400" cy="92333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5400" b="1" cap="none" spc="-1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DEPRESSION</a:t>
            </a:r>
            <a:endParaRPr lang="en-US" sz="6000" b="1" cap="none" spc="-1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3" name="TextBox 12"/>
          <p:cNvSpPr txBox="1"/>
          <p:nvPr/>
        </p:nvSpPr>
        <p:spPr>
          <a:xfrm>
            <a:off x="3962400" y="457200"/>
            <a:ext cx="5181601" cy="584775"/>
          </a:xfrm>
          <a:prstGeom prst="rect">
            <a:avLst/>
          </a:prstGeom>
          <a:noFill/>
        </p:spPr>
        <p:txBody>
          <a:bodyPr wrap="square" rtlCol="0">
            <a:spAutoFit/>
          </a:bodyPr>
          <a:lstStyle/>
          <a:p>
            <a:pPr>
              <a:lnSpc>
                <a:spcPct val="80000"/>
              </a:lnSpc>
            </a:pPr>
            <a:r>
              <a:rPr lang="en-US" sz="4000" b="1" dirty="0" smtClean="0">
                <a:solidFill>
                  <a:schemeClr val="bg1"/>
                </a:solidFill>
                <a:latin typeface="Monotype Corsiva" pitchFamily="66" charset="0"/>
              </a:rPr>
              <a:t>The Word “Depression.”</a:t>
            </a:r>
            <a:endParaRPr lang="en-US" sz="4000" b="1" dirty="0">
              <a:solidFill>
                <a:schemeClr val="bg1"/>
              </a:solidFill>
              <a:latin typeface="Monotype Corsiva" pitchFamily="66" charset="0"/>
            </a:endParaRPr>
          </a:p>
        </p:txBody>
      </p:sp>
      <p:sp>
        <p:nvSpPr>
          <p:cNvPr id="15" name="Rectangle 14"/>
          <p:cNvSpPr/>
          <p:nvPr/>
        </p:nvSpPr>
        <p:spPr>
          <a:xfrm>
            <a:off x="3505200" y="3505200"/>
            <a:ext cx="4724400" cy="2662267"/>
          </a:xfrm>
          <a:prstGeom prst="rect">
            <a:avLst/>
          </a:prstGeom>
        </p:spPr>
        <p:txBody>
          <a:bodyPr wrap="square" anchor="t">
            <a:spAutoFit/>
          </a:bodyPr>
          <a:lstStyle/>
          <a:p>
            <a:r>
              <a:rPr lang="en-US" sz="2800" b="1" dirty="0" smtClean="0">
                <a:solidFill>
                  <a:srgbClr val="FFFFFF"/>
                </a:solidFill>
              </a:rPr>
              <a:t>Heb. </a:t>
            </a:r>
            <a:r>
              <a:rPr lang="en-US" sz="2800" b="1" i="1" dirty="0" err="1" smtClean="0">
                <a:solidFill>
                  <a:srgbClr val="FFFFFF"/>
                </a:solidFill>
              </a:rPr>
              <a:t>shachah</a:t>
            </a:r>
            <a:r>
              <a:rPr lang="en-US" sz="2800" b="1" dirty="0" smtClean="0">
                <a:solidFill>
                  <a:srgbClr val="FFFFFF"/>
                </a:solidFill>
              </a:rPr>
              <a:t>  Lit. “prostrate” KJV “to stoop.”</a:t>
            </a:r>
          </a:p>
          <a:p>
            <a:pPr>
              <a:spcBef>
                <a:spcPts val="1800"/>
              </a:spcBef>
            </a:pPr>
            <a:r>
              <a:rPr lang="en-US" sz="2400" b="1" dirty="0" smtClean="0">
                <a:solidFill>
                  <a:srgbClr val="FFFFFF"/>
                </a:solidFill>
                <a:latin typeface="Corbel"/>
              </a:rPr>
              <a:t>What we consider </a:t>
            </a:r>
            <a:r>
              <a:rPr lang="en-US" sz="2400" b="1" i="1" dirty="0" smtClean="0">
                <a:solidFill>
                  <a:srgbClr val="FFFFFF"/>
                </a:solidFill>
                <a:latin typeface="Corbel"/>
              </a:rPr>
              <a:t>depression </a:t>
            </a:r>
            <a:r>
              <a:rPr lang="en-US" sz="2400" b="1" dirty="0" smtClean="0">
                <a:solidFill>
                  <a:srgbClr val="FFFFFF"/>
                </a:solidFill>
                <a:latin typeface="Corbel"/>
              </a:rPr>
              <a:t>is usually not the result but the cause—”anxiety in the heart” KJV “heaviness in the heart.”</a:t>
            </a:r>
            <a:endParaRPr lang="en-US" sz="3600" dirty="0"/>
          </a:p>
        </p:txBody>
      </p:sp>
      <p:pic>
        <p:nvPicPr>
          <p:cNvPr id="14" name="Picture 13" descr="depression_graphic.jpg"/>
          <p:cNvPicPr>
            <a:picLocks noChangeAspect="1"/>
          </p:cNvPicPr>
          <p:nvPr/>
        </p:nvPicPr>
        <p:blipFill>
          <a:blip r:embed="rId3" cstate="print"/>
          <a:stretch>
            <a:fillRect/>
          </a:stretch>
        </p:blipFill>
        <p:spPr>
          <a:xfrm>
            <a:off x="533400" y="1524000"/>
            <a:ext cx="2724150" cy="2752725"/>
          </a:xfrm>
          <a:prstGeom prst="rect">
            <a:avLst/>
          </a:prstGeom>
          <a:effectLst>
            <a:outerShdw blurRad="101600" dist="190500" dir="2700000" algn="tl" rotWithShape="0">
              <a:schemeClr val="tx1">
                <a:lumMod val="75000"/>
                <a:lumOff val="25000"/>
                <a:alpha val="40000"/>
              </a:schemeClr>
            </a:outerShdw>
          </a:effectLst>
        </p:spPr>
      </p:pic>
      <p:sp>
        <p:nvSpPr>
          <p:cNvPr id="18" name="Rectangle 17"/>
          <p:cNvSpPr/>
          <p:nvPr/>
        </p:nvSpPr>
        <p:spPr>
          <a:xfrm>
            <a:off x="3657600" y="1447800"/>
            <a:ext cx="4648200" cy="1569660"/>
          </a:xfrm>
          <a:prstGeom prst="rect">
            <a:avLst/>
          </a:prstGeom>
        </p:spPr>
        <p:txBody>
          <a:bodyPr wrap="square" anchor="t">
            <a:spAutoFit/>
          </a:bodyPr>
          <a:lstStyle/>
          <a:p>
            <a:pPr algn="ctr"/>
            <a:r>
              <a:rPr lang="en-US" sz="3200" b="1" dirty="0" smtClean="0">
                <a:solidFill>
                  <a:srgbClr val="FFFFFF"/>
                </a:solidFill>
              </a:rPr>
              <a:t>In New King James Version it is only used in Proverbs 12:25. </a:t>
            </a:r>
            <a:endParaRPr lang="en-US" sz="4000" dirty="0"/>
          </a:p>
        </p:txBody>
      </p:sp>
      <p:grpSp>
        <p:nvGrpSpPr>
          <p:cNvPr id="2" name="Group 20"/>
          <p:cNvGrpSpPr/>
          <p:nvPr/>
        </p:nvGrpSpPr>
        <p:grpSpPr>
          <a:xfrm>
            <a:off x="1524000" y="4648200"/>
            <a:ext cx="1595438" cy="1430899"/>
            <a:chOff x="1985962" y="1109662"/>
            <a:chExt cx="5172075" cy="4638675"/>
          </a:xfrm>
          <a:effectLst>
            <a:outerShdw blurRad="50800" dist="38100" dir="2700000" algn="tl" rotWithShape="0">
              <a:prstClr val="black">
                <a:alpha val="40000"/>
              </a:prstClr>
            </a:outerShdw>
          </a:effectLst>
        </p:grpSpPr>
        <p:sp>
          <p:nvSpPr>
            <p:cNvPr id="20" name="Rounded Rectangle 19"/>
            <p:cNvSpPr/>
            <p:nvPr/>
          </p:nvSpPr>
          <p:spPr>
            <a:xfrm>
              <a:off x="2286000" y="1295400"/>
              <a:ext cx="4572000" cy="42672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BibleIcon.jpg"/>
            <p:cNvPicPr>
              <a:picLocks noChangeAspect="1"/>
            </p:cNvPicPr>
            <p:nvPr/>
          </p:nvPicPr>
          <p:blipFill>
            <a:blip r:embed="rId4" cstate="print">
              <a:clrChange>
                <a:clrFrom>
                  <a:srgbClr val="FFFFFF"/>
                </a:clrFrom>
                <a:clrTo>
                  <a:srgbClr val="FFFFFF">
                    <a:alpha val="0"/>
                  </a:srgbClr>
                </a:clrTo>
              </a:clrChange>
            </a:blip>
            <a:stretch>
              <a:fillRect/>
            </a:stretch>
          </p:blipFill>
          <p:spPr>
            <a:xfrm>
              <a:off x="1985962" y="1109662"/>
              <a:ext cx="5172075" cy="4638675"/>
            </a:xfrm>
            <a:prstGeom prst="rect">
              <a:avLst/>
            </a:prstGeom>
          </p:spPr>
        </p:pic>
      </p:grpSp>
    </p:spTree>
    <p:extLst>
      <p:ext uri="{BB962C8B-B14F-4D97-AF65-F5344CB8AC3E}">
        <p14:creationId xmlns="" xmlns:p14="http://schemas.microsoft.com/office/powerpoint/2010/main"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1000"/>
                                        <p:tgtEl>
                                          <p:spTgt spid="18">
                                            <p:txEl>
                                              <p:pRg st="0" end="0"/>
                                            </p:txEl>
                                          </p:spTgt>
                                        </p:tgtEl>
                                      </p:cBhvr>
                                    </p:animEffect>
                                    <p:anim calcmode="lin" valueType="num">
                                      <p:cBhvr>
                                        <p:cTn id="8" dur="1000" fill="hold"/>
                                        <p:tgtEl>
                                          <p:spTgt spid="1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
                                            <p:txEl>
                                              <p:pRg st="0" end="0"/>
                                            </p:txEl>
                                          </p:spTgt>
                                        </p:tgtEl>
                                        <p:attrNameLst>
                                          <p:attrName>style.visibility</p:attrName>
                                        </p:attrNameLst>
                                      </p:cBhvr>
                                      <p:to>
                                        <p:strVal val="visible"/>
                                      </p:to>
                                    </p:set>
                                    <p:animEffect transition="in" filter="fade">
                                      <p:cBhvr>
                                        <p:cTn id="14" dur="1000"/>
                                        <p:tgtEl>
                                          <p:spTgt spid="15">
                                            <p:txEl>
                                              <p:pRg st="0" end="0"/>
                                            </p:txEl>
                                          </p:spTgt>
                                        </p:tgtEl>
                                      </p:cBhvr>
                                    </p:animEffect>
                                    <p:anim calcmode="lin" valueType="num">
                                      <p:cBhvr>
                                        <p:cTn id="15"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
                                            <p:txEl>
                                              <p:pRg st="1" end="1"/>
                                            </p:txEl>
                                          </p:spTgt>
                                        </p:tgtEl>
                                        <p:attrNameLst>
                                          <p:attrName>style.visibility</p:attrName>
                                        </p:attrNameLst>
                                      </p:cBhvr>
                                      <p:to>
                                        <p:strVal val="visible"/>
                                      </p:to>
                                    </p:set>
                                    <p:animEffect transition="in" filter="fade">
                                      <p:cBhvr>
                                        <p:cTn id="21" dur="1000"/>
                                        <p:tgtEl>
                                          <p:spTgt spid="15">
                                            <p:txEl>
                                              <p:pRg st="1" end="1"/>
                                            </p:txEl>
                                          </p:spTgt>
                                        </p:tgtEl>
                                      </p:cBhvr>
                                    </p:animEffect>
                                    <p:anim calcmode="lin" valueType="num">
                                      <p:cBhvr>
                                        <p:cTn id="22" dur="1000" fill="hold"/>
                                        <p:tgtEl>
                                          <p:spTgt spid="1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Rounded Rectangle 4"/>
          <p:cNvSpPr/>
          <p:nvPr/>
        </p:nvSpPr>
        <p:spPr>
          <a:xfrm>
            <a:off x="304800" y="1285881"/>
            <a:ext cx="8458200" cy="2708910"/>
          </a:xfrm>
          <a:prstGeom prst="roundRect">
            <a:avLst>
              <a:gd name="adj" fmla="val 10000"/>
            </a:avLst>
          </a:prstGeom>
          <a:solidFill>
            <a:schemeClr val="bg1">
              <a:lumMod val="65000"/>
              <a:alpha val="90000"/>
            </a:schemeClr>
          </a:solidFill>
        </p:spPr>
        <p:style>
          <a:lnRef idx="1">
            <a:schemeClr val="accent2">
              <a:tint val="40000"/>
              <a:alpha val="90000"/>
              <a:hueOff val="0"/>
              <a:satOff val="0"/>
              <a:lumOff val="0"/>
              <a:alphaOff val="0"/>
            </a:schemeClr>
          </a:lnRef>
          <a:fillRef idx="1">
            <a:scrgbClr r="0" g="0" b="0"/>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7" name="Freeform 6"/>
          <p:cNvSpPr/>
          <p:nvPr/>
        </p:nvSpPr>
        <p:spPr>
          <a:xfrm rot="21600000">
            <a:off x="1143000" y="2743200"/>
            <a:ext cx="7162800" cy="3809999"/>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149562" tIns="274320" rIns="149563" bIns="389338" numCol="1" spcCol="1270" anchor="ctr" anchorCtr="0">
            <a:noAutofit/>
          </a:bodyPr>
          <a:lstStyle/>
          <a:p>
            <a:pPr lvl="0" algn="ctr" defTabSz="1422400">
              <a:lnSpc>
                <a:spcPct val="90000"/>
              </a:lnSpc>
              <a:spcBef>
                <a:spcPct val="0"/>
              </a:spcBef>
              <a:spcAft>
                <a:spcPct val="35000"/>
              </a:spcAft>
            </a:pPr>
            <a:endParaRPr lang="en-US" sz="2400" b="1" kern="1200" dirty="0">
              <a:latin typeface="Corbel" pitchFamily="34" charset="0"/>
            </a:endParaRPr>
          </a:p>
        </p:txBody>
      </p:sp>
      <p:sp>
        <p:nvSpPr>
          <p:cNvPr id="3" name="Rectangle 2"/>
          <p:cNvSpPr/>
          <p:nvPr/>
        </p:nvSpPr>
        <p:spPr>
          <a:xfrm>
            <a:off x="228600" y="228600"/>
            <a:ext cx="8915400" cy="92333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5400" b="1" cap="none" spc="-1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DEPRESSION</a:t>
            </a:r>
            <a:endParaRPr lang="en-US" sz="6000" b="1" cap="none" spc="-1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3" name="TextBox 12"/>
          <p:cNvSpPr txBox="1"/>
          <p:nvPr/>
        </p:nvSpPr>
        <p:spPr>
          <a:xfrm>
            <a:off x="3962400" y="457200"/>
            <a:ext cx="5181601" cy="584775"/>
          </a:xfrm>
          <a:prstGeom prst="rect">
            <a:avLst/>
          </a:prstGeom>
          <a:noFill/>
        </p:spPr>
        <p:txBody>
          <a:bodyPr wrap="square" rtlCol="0">
            <a:spAutoFit/>
          </a:bodyPr>
          <a:lstStyle/>
          <a:p>
            <a:pPr>
              <a:lnSpc>
                <a:spcPct val="80000"/>
              </a:lnSpc>
            </a:pPr>
            <a:r>
              <a:rPr lang="en-US" sz="4000" b="1" dirty="0" smtClean="0">
                <a:solidFill>
                  <a:schemeClr val="bg1"/>
                </a:solidFill>
                <a:latin typeface="Monotype Corsiva" pitchFamily="66" charset="0"/>
              </a:rPr>
              <a:t>The Word “Depression.”</a:t>
            </a:r>
            <a:endParaRPr lang="en-US" sz="4000" b="1" dirty="0">
              <a:solidFill>
                <a:schemeClr val="bg1"/>
              </a:solidFill>
              <a:latin typeface="Monotype Corsiva" pitchFamily="66" charset="0"/>
            </a:endParaRPr>
          </a:p>
        </p:txBody>
      </p:sp>
      <p:sp>
        <p:nvSpPr>
          <p:cNvPr id="15" name="Rectangle 14"/>
          <p:cNvSpPr/>
          <p:nvPr/>
        </p:nvSpPr>
        <p:spPr>
          <a:xfrm>
            <a:off x="3505200" y="2895600"/>
            <a:ext cx="4724400" cy="3400187"/>
          </a:xfrm>
          <a:prstGeom prst="rect">
            <a:avLst/>
          </a:prstGeom>
        </p:spPr>
        <p:txBody>
          <a:bodyPr wrap="square" anchor="t">
            <a:spAutoFit/>
          </a:bodyPr>
          <a:lstStyle/>
          <a:p>
            <a:pPr marL="287338" indent="-287338">
              <a:buFont typeface="Arial" pitchFamily="34" charset="0"/>
              <a:buChar char="•"/>
            </a:pPr>
            <a:r>
              <a:rPr lang="en-US" sz="3000" b="1" dirty="0" smtClean="0">
                <a:solidFill>
                  <a:srgbClr val="FFFFFF"/>
                </a:solidFill>
              </a:rPr>
              <a:t> Job—loss and physical distress (Job 9:27).</a:t>
            </a:r>
          </a:p>
          <a:p>
            <a:pPr marL="287338" indent="-287338">
              <a:buFont typeface="Arial" pitchFamily="34" charset="0"/>
              <a:buChar char="•"/>
            </a:pPr>
            <a:r>
              <a:rPr lang="en-US" sz="3000" b="1" dirty="0" smtClean="0">
                <a:solidFill>
                  <a:srgbClr val="FFFFFF"/>
                </a:solidFill>
              </a:rPr>
              <a:t>David—mistreatment  (Psalm 69:18-21).</a:t>
            </a:r>
          </a:p>
          <a:p>
            <a:pPr marL="287338" indent="-287338">
              <a:buFont typeface="Arial" pitchFamily="34" charset="0"/>
              <a:buChar char="•"/>
            </a:pPr>
            <a:r>
              <a:rPr lang="en-US" sz="3000" b="1" dirty="0" smtClean="0">
                <a:solidFill>
                  <a:srgbClr val="FFFFFF"/>
                </a:solidFill>
              </a:rPr>
              <a:t>Paul—the condition of others (Rom. 9:1-5).</a:t>
            </a:r>
          </a:p>
          <a:p>
            <a:pPr marL="287338" indent="-287338">
              <a:buFont typeface="Arial" pitchFamily="34" charset="0"/>
              <a:buChar char="•"/>
            </a:pPr>
            <a:r>
              <a:rPr lang="en-US" sz="3000" b="1" dirty="0" smtClean="0">
                <a:solidFill>
                  <a:srgbClr val="FFFFFF"/>
                </a:solidFill>
              </a:rPr>
              <a:t>Peter—trials (1 Pet. 1:6-8).</a:t>
            </a:r>
          </a:p>
        </p:txBody>
      </p:sp>
      <p:pic>
        <p:nvPicPr>
          <p:cNvPr id="14" name="Picture 13" descr="depression_graphic.jpg"/>
          <p:cNvPicPr>
            <a:picLocks noChangeAspect="1"/>
          </p:cNvPicPr>
          <p:nvPr/>
        </p:nvPicPr>
        <p:blipFill>
          <a:blip r:embed="rId3" cstate="print"/>
          <a:stretch>
            <a:fillRect/>
          </a:stretch>
        </p:blipFill>
        <p:spPr>
          <a:xfrm>
            <a:off x="533400" y="1524000"/>
            <a:ext cx="2724150" cy="2752725"/>
          </a:xfrm>
          <a:prstGeom prst="rect">
            <a:avLst/>
          </a:prstGeom>
          <a:effectLst>
            <a:outerShdw blurRad="101600" dist="190500" dir="2700000" algn="tl" rotWithShape="0">
              <a:schemeClr val="tx1">
                <a:lumMod val="75000"/>
                <a:lumOff val="25000"/>
                <a:alpha val="40000"/>
              </a:schemeClr>
            </a:outerShdw>
          </a:effectLst>
        </p:spPr>
      </p:pic>
      <p:sp>
        <p:nvSpPr>
          <p:cNvPr id="18" name="Rectangle 17"/>
          <p:cNvSpPr/>
          <p:nvPr/>
        </p:nvSpPr>
        <p:spPr>
          <a:xfrm>
            <a:off x="3657600" y="1371600"/>
            <a:ext cx="4648200" cy="1138773"/>
          </a:xfrm>
          <a:prstGeom prst="rect">
            <a:avLst/>
          </a:prstGeom>
        </p:spPr>
        <p:txBody>
          <a:bodyPr wrap="square" anchor="t">
            <a:spAutoFit/>
          </a:bodyPr>
          <a:lstStyle/>
          <a:p>
            <a:pPr algn="ctr"/>
            <a:r>
              <a:rPr lang="en-US" sz="3200" b="1" dirty="0" smtClean="0">
                <a:solidFill>
                  <a:srgbClr val="FFFFFF"/>
                </a:solidFill>
              </a:rPr>
              <a:t>The Bible </a:t>
            </a:r>
            <a:r>
              <a:rPr lang="en-US" sz="3600" b="1" dirty="0" smtClean="0">
                <a:solidFill>
                  <a:srgbClr val="FFFFFF"/>
                </a:solidFill>
              </a:rPr>
              <a:t>speaks</a:t>
            </a:r>
            <a:r>
              <a:rPr lang="en-US" sz="3200" b="1" dirty="0" smtClean="0">
                <a:solidFill>
                  <a:srgbClr val="FFFFFF"/>
                </a:solidFill>
              </a:rPr>
              <a:t> often of </a:t>
            </a:r>
            <a:r>
              <a:rPr lang="en-US" sz="3200" b="1" i="1" dirty="0" smtClean="0">
                <a:solidFill>
                  <a:srgbClr val="FFFFFF"/>
                </a:solidFill>
              </a:rPr>
              <a:t>heaviness </a:t>
            </a:r>
            <a:r>
              <a:rPr lang="en-US" sz="3200" b="1" dirty="0" smtClean="0">
                <a:solidFill>
                  <a:srgbClr val="FFFFFF"/>
                </a:solidFill>
              </a:rPr>
              <a:t>of heart.</a:t>
            </a:r>
            <a:endParaRPr lang="en-US" sz="4000" dirty="0"/>
          </a:p>
        </p:txBody>
      </p:sp>
      <p:grpSp>
        <p:nvGrpSpPr>
          <p:cNvPr id="2" name="Group 20"/>
          <p:cNvGrpSpPr/>
          <p:nvPr/>
        </p:nvGrpSpPr>
        <p:grpSpPr>
          <a:xfrm>
            <a:off x="1524000" y="4648200"/>
            <a:ext cx="1595438" cy="1430899"/>
            <a:chOff x="1985962" y="1109662"/>
            <a:chExt cx="5172075" cy="4638675"/>
          </a:xfrm>
          <a:effectLst>
            <a:outerShdw blurRad="50800" dist="38100" dir="2700000" algn="tl" rotWithShape="0">
              <a:prstClr val="black">
                <a:alpha val="40000"/>
              </a:prstClr>
            </a:outerShdw>
          </a:effectLst>
        </p:grpSpPr>
        <p:sp>
          <p:nvSpPr>
            <p:cNvPr id="20" name="Rounded Rectangle 19"/>
            <p:cNvSpPr/>
            <p:nvPr/>
          </p:nvSpPr>
          <p:spPr>
            <a:xfrm>
              <a:off x="2286000" y="1295400"/>
              <a:ext cx="4572000" cy="42672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BibleIcon.jpg"/>
            <p:cNvPicPr>
              <a:picLocks noChangeAspect="1"/>
            </p:cNvPicPr>
            <p:nvPr/>
          </p:nvPicPr>
          <p:blipFill>
            <a:blip r:embed="rId4" cstate="print">
              <a:clrChange>
                <a:clrFrom>
                  <a:srgbClr val="FFFFFF"/>
                </a:clrFrom>
                <a:clrTo>
                  <a:srgbClr val="FFFFFF">
                    <a:alpha val="0"/>
                  </a:srgbClr>
                </a:clrTo>
              </a:clrChange>
            </a:blip>
            <a:stretch>
              <a:fillRect/>
            </a:stretch>
          </p:blipFill>
          <p:spPr>
            <a:xfrm>
              <a:off x="1985962" y="1109662"/>
              <a:ext cx="5172075" cy="4638675"/>
            </a:xfrm>
            <a:prstGeom prst="rect">
              <a:avLst/>
            </a:prstGeom>
          </p:spPr>
        </p:pic>
      </p:grpSp>
    </p:spTree>
    <p:extLst>
      <p:ext uri="{BB962C8B-B14F-4D97-AF65-F5344CB8AC3E}">
        <p14:creationId xmlns="" xmlns:p14="http://schemas.microsoft.com/office/powerpoint/2010/main"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1000"/>
                                        <p:tgtEl>
                                          <p:spTgt spid="18">
                                            <p:txEl>
                                              <p:pRg st="0" end="0"/>
                                            </p:txEl>
                                          </p:spTgt>
                                        </p:tgtEl>
                                      </p:cBhvr>
                                    </p:animEffect>
                                    <p:anim calcmode="lin" valueType="num">
                                      <p:cBhvr>
                                        <p:cTn id="8" dur="1000" fill="hold"/>
                                        <p:tgtEl>
                                          <p:spTgt spid="1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
                                            <p:txEl>
                                              <p:pRg st="0" end="0"/>
                                            </p:txEl>
                                          </p:spTgt>
                                        </p:tgtEl>
                                        <p:attrNameLst>
                                          <p:attrName>style.visibility</p:attrName>
                                        </p:attrNameLst>
                                      </p:cBhvr>
                                      <p:to>
                                        <p:strVal val="visible"/>
                                      </p:to>
                                    </p:set>
                                    <p:animEffect transition="in" filter="fade">
                                      <p:cBhvr>
                                        <p:cTn id="14" dur="1000"/>
                                        <p:tgtEl>
                                          <p:spTgt spid="15">
                                            <p:txEl>
                                              <p:pRg st="0" end="0"/>
                                            </p:txEl>
                                          </p:spTgt>
                                        </p:tgtEl>
                                      </p:cBhvr>
                                    </p:animEffect>
                                    <p:anim calcmode="lin" valueType="num">
                                      <p:cBhvr>
                                        <p:cTn id="15" dur="1000" fill="hold"/>
                                        <p:tgtEl>
                                          <p:spTgt spid="1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
                                            <p:txEl>
                                              <p:pRg st="1" end="1"/>
                                            </p:txEl>
                                          </p:spTgt>
                                        </p:tgtEl>
                                        <p:attrNameLst>
                                          <p:attrName>style.visibility</p:attrName>
                                        </p:attrNameLst>
                                      </p:cBhvr>
                                      <p:to>
                                        <p:strVal val="visible"/>
                                      </p:to>
                                    </p:set>
                                    <p:animEffect transition="in" filter="fade">
                                      <p:cBhvr>
                                        <p:cTn id="21" dur="1000"/>
                                        <p:tgtEl>
                                          <p:spTgt spid="15">
                                            <p:txEl>
                                              <p:pRg st="1" end="1"/>
                                            </p:txEl>
                                          </p:spTgt>
                                        </p:tgtEl>
                                      </p:cBhvr>
                                    </p:animEffect>
                                    <p:anim calcmode="lin" valueType="num">
                                      <p:cBhvr>
                                        <p:cTn id="22" dur="1000" fill="hold"/>
                                        <p:tgtEl>
                                          <p:spTgt spid="1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5">
                                            <p:txEl>
                                              <p:pRg st="2" end="2"/>
                                            </p:txEl>
                                          </p:spTgt>
                                        </p:tgtEl>
                                        <p:attrNameLst>
                                          <p:attrName>style.visibility</p:attrName>
                                        </p:attrNameLst>
                                      </p:cBhvr>
                                      <p:to>
                                        <p:strVal val="visible"/>
                                      </p:to>
                                    </p:set>
                                    <p:animEffect transition="in" filter="fade">
                                      <p:cBhvr>
                                        <p:cTn id="28" dur="1000"/>
                                        <p:tgtEl>
                                          <p:spTgt spid="15">
                                            <p:txEl>
                                              <p:pRg st="2" end="2"/>
                                            </p:txEl>
                                          </p:spTgt>
                                        </p:tgtEl>
                                      </p:cBhvr>
                                    </p:animEffect>
                                    <p:anim calcmode="lin" valueType="num">
                                      <p:cBhvr>
                                        <p:cTn id="29" dur="1000" fill="hold"/>
                                        <p:tgtEl>
                                          <p:spTgt spid="1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
                                            <p:txEl>
                                              <p:pRg st="3" end="3"/>
                                            </p:txEl>
                                          </p:spTgt>
                                        </p:tgtEl>
                                        <p:attrNameLst>
                                          <p:attrName>style.visibility</p:attrName>
                                        </p:attrNameLst>
                                      </p:cBhvr>
                                      <p:to>
                                        <p:strVal val="visible"/>
                                      </p:to>
                                    </p:set>
                                    <p:animEffect transition="in" filter="fade">
                                      <p:cBhvr>
                                        <p:cTn id="35" dur="1000"/>
                                        <p:tgtEl>
                                          <p:spTgt spid="15">
                                            <p:txEl>
                                              <p:pRg st="3" end="3"/>
                                            </p:txEl>
                                          </p:spTgt>
                                        </p:tgtEl>
                                      </p:cBhvr>
                                    </p:animEffect>
                                    <p:anim calcmode="lin" valueType="num">
                                      <p:cBhvr>
                                        <p:cTn id="36" dur="1000" fill="hold"/>
                                        <p:tgtEl>
                                          <p:spTgt spid="15">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1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Rounded Rectangle 4"/>
          <p:cNvSpPr/>
          <p:nvPr/>
        </p:nvSpPr>
        <p:spPr>
          <a:xfrm>
            <a:off x="304800" y="1285881"/>
            <a:ext cx="8458200" cy="2708910"/>
          </a:xfrm>
          <a:prstGeom prst="roundRect">
            <a:avLst>
              <a:gd name="adj" fmla="val 10000"/>
            </a:avLst>
          </a:prstGeom>
          <a:solidFill>
            <a:schemeClr val="bg1">
              <a:lumMod val="65000"/>
              <a:alpha val="90000"/>
            </a:schemeClr>
          </a:solidFill>
        </p:spPr>
        <p:style>
          <a:lnRef idx="1">
            <a:schemeClr val="accent2">
              <a:tint val="40000"/>
              <a:alpha val="90000"/>
              <a:hueOff val="0"/>
              <a:satOff val="0"/>
              <a:lumOff val="0"/>
              <a:alphaOff val="0"/>
            </a:schemeClr>
          </a:lnRef>
          <a:fillRef idx="1">
            <a:scrgbClr r="0" g="0" b="0"/>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6" name="Rounded Rectangle 5"/>
          <p:cNvSpPr/>
          <p:nvPr/>
        </p:nvSpPr>
        <p:spPr>
          <a:xfrm>
            <a:off x="558546" y="1676399"/>
            <a:ext cx="2484596" cy="1957201"/>
          </a:xfrm>
          <a:prstGeom prst="roundRect">
            <a:avLst>
              <a:gd name="adj" fmla="val 10000"/>
            </a:avLst>
          </a:prstGeom>
          <a:blipFill dpi="0" rotWithShape="0">
            <a:blip r:embed="rId3" cstate="print"/>
            <a:srcRect/>
            <a:tile tx="0" ty="0" sx="40000" sy="40000" flip="none" algn="ctr"/>
          </a:blipFill>
        </p:spPr>
        <p:style>
          <a:lnRef idx="0">
            <a:schemeClr val="lt1">
              <a:hueOff val="0"/>
              <a:satOff val="0"/>
              <a:lumOff val="0"/>
              <a:alphaOff val="0"/>
            </a:schemeClr>
          </a:lnRef>
          <a:fillRef idx="1">
            <a:scrgbClr r="0" g="0" b="0"/>
          </a:fillRef>
          <a:effectRef idx="2">
            <a:schemeClr val="accent2">
              <a:tint val="50000"/>
              <a:hueOff val="0"/>
              <a:satOff val="0"/>
              <a:lumOff val="0"/>
              <a:alphaOff val="0"/>
            </a:schemeClr>
          </a:effectRef>
          <a:fontRef idx="minor">
            <a:schemeClr val="lt1">
              <a:hueOff val="0"/>
              <a:satOff val="0"/>
              <a:lumOff val="0"/>
              <a:alphaOff val="0"/>
            </a:schemeClr>
          </a:fontRef>
        </p:style>
      </p:sp>
      <p:sp>
        <p:nvSpPr>
          <p:cNvPr id="7" name="Freeform 6"/>
          <p:cNvSpPr/>
          <p:nvPr/>
        </p:nvSpPr>
        <p:spPr>
          <a:xfrm rot="21600000">
            <a:off x="558546" y="3242309"/>
            <a:ext cx="2484597" cy="3310890"/>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149562" tIns="274320" rIns="149563" bIns="389338" numCol="1" spcCol="1270" anchor="ctr" anchorCtr="0">
            <a:noAutofit/>
          </a:bodyPr>
          <a:lstStyle/>
          <a:p>
            <a:pPr lvl="0" algn="ctr" defTabSz="1422400">
              <a:lnSpc>
                <a:spcPct val="90000"/>
              </a:lnSpc>
              <a:spcBef>
                <a:spcPct val="0"/>
              </a:spcBef>
              <a:spcAft>
                <a:spcPct val="35000"/>
              </a:spcAft>
            </a:pPr>
            <a:endParaRPr lang="en-US" sz="2400" b="1" kern="1200" dirty="0">
              <a:latin typeface="Corbel" pitchFamily="34" charset="0"/>
            </a:endParaRPr>
          </a:p>
        </p:txBody>
      </p:sp>
      <p:sp>
        <p:nvSpPr>
          <p:cNvPr id="8" name="Rounded Rectangle 7"/>
          <p:cNvSpPr/>
          <p:nvPr/>
        </p:nvSpPr>
        <p:spPr>
          <a:xfrm>
            <a:off x="3291601" y="1647067"/>
            <a:ext cx="2484596" cy="1986534"/>
          </a:xfrm>
          <a:prstGeom prst="roundRect">
            <a:avLst>
              <a:gd name="adj" fmla="val 10000"/>
            </a:avLst>
          </a:prstGeom>
          <a:blipFill dpi="0" rotWithShape="0">
            <a:blip r:embed="rId4" cstate="print"/>
            <a:srcRect/>
            <a:tile tx="0" ty="0" sx="30000" sy="30000" flip="none" algn="ctr"/>
          </a:blipFill>
        </p:spPr>
        <p:style>
          <a:lnRef idx="0">
            <a:schemeClr val="lt1">
              <a:hueOff val="0"/>
              <a:satOff val="0"/>
              <a:lumOff val="0"/>
              <a:alphaOff val="0"/>
            </a:schemeClr>
          </a:lnRef>
          <a:fillRef idx="1">
            <a:scrgbClr r="0" g="0" b="0"/>
          </a:fillRef>
          <a:effectRef idx="2">
            <a:schemeClr val="accent2">
              <a:tint val="50000"/>
              <a:hueOff val="2501437"/>
              <a:satOff val="-2237"/>
              <a:lumOff val="6"/>
              <a:alphaOff val="0"/>
            </a:schemeClr>
          </a:effectRef>
          <a:fontRef idx="minor">
            <a:schemeClr val="lt1">
              <a:hueOff val="0"/>
              <a:satOff val="0"/>
              <a:lumOff val="0"/>
              <a:alphaOff val="0"/>
            </a:schemeClr>
          </a:fontRef>
        </p:style>
      </p:sp>
      <p:sp>
        <p:nvSpPr>
          <p:cNvPr id="9" name="Freeform 8"/>
          <p:cNvSpPr/>
          <p:nvPr/>
        </p:nvSpPr>
        <p:spPr>
          <a:xfrm rot="21600000">
            <a:off x="3291601" y="3242308"/>
            <a:ext cx="2484597" cy="3310891"/>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2340759"/>
              <a:satOff val="-2919"/>
              <a:lumOff val="686"/>
              <a:alphaOff val="0"/>
            </a:schemeClr>
          </a:fillRef>
          <a:effectRef idx="2">
            <a:schemeClr val="accent2">
              <a:hueOff val="2340759"/>
              <a:satOff val="-2919"/>
              <a:lumOff val="686"/>
              <a:alphaOff val="0"/>
            </a:schemeClr>
          </a:effectRef>
          <a:fontRef idx="minor">
            <a:schemeClr val="lt1"/>
          </a:fontRef>
        </p:style>
        <p:txBody>
          <a:bodyPr spcFirstLastPara="0" vert="horz" wrap="square" lIns="149562" tIns="274321" rIns="149563" bIns="303994" numCol="1" spcCol="1270" anchor="ctr" anchorCtr="0">
            <a:noAutofit/>
          </a:bodyPr>
          <a:lstStyle/>
          <a:p>
            <a:pPr lvl="0" algn="ctr" defTabSz="977900">
              <a:lnSpc>
                <a:spcPct val="90000"/>
              </a:lnSpc>
              <a:spcBef>
                <a:spcPct val="0"/>
              </a:spcBef>
              <a:spcAft>
                <a:spcPct val="35000"/>
              </a:spcAft>
            </a:pPr>
            <a:endParaRPr lang="en-US" sz="3600" b="1" dirty="0">
              <a:latin typeface="Corbel" pitchFamily="34" charset="0"/>
            </a:endParaRPr>
          </a:p>
        </p:txBody>
      </p:sp>
      <p:sp>
        <p:nvSpPr>
          <p:cNvPr id="10" name="Rounded Rectangle 9"/>
          <p:cNvSpPr/>
          <p:nvPr/>
        </p:nvSpPr>
        <p:spPr>
          <a:xfrm>
            <a:off x="6024657" y="1647067"/>
            <a:ext cx="2484596" cy="1986534"/>
          </a:xfrm>
          <a:prstGeom prst="roundRect">
            <a:avLst>
              <a:gd name="adj" fmla="val 10000"/>
            </a:avLst>
          </a:prstGeom>
          <a:blipFill dpi="0" rotWithShape="0">
            <a:blip r:embed="rId5" cstate="print"/>
            <a:srcRect/>
            <a:tile tx="222250" ty="-762000" sx="40000" sy="40000" flip="none" algn="ctr"/>
          </a:blipFill>
        </p:spPr>
        <p:style>
          <a:lnRef idx="0">
            <a:schemeClr val="lt1">
              <a:hueOff val="0"/>
              <a:satOff val="0"/>
              <a:lumOff val="0"/>
              <a:alphaOff val="0"/>
            </a:schemeClr>
          </a:lnRef>
          <a:fillRef idx="1">
            <a:scrgbClr r="0" g="0" b="0"/>
          </a:fillRef>
          <a:effectRef idx="2">
            <a:schemeClr val="accent2">
              <a:tint val="50000"/>
              <a:hueOff val="5002875"/>
              <a:satOff val="-4473"/>
              <a:lumOff val="13"/>
              <a:alphaOff val="0"/>
            </a:schemeClr>
          </a:effectRef>
          <a:fontRef idx="minor">
            <a:schemeClr val="lt1">
              <a:hueOff val="0"/>
              <a:satOff val="0"/>
              <a:lumOff val="0"/>
              <a:alphaOff val="0"/>
            </a:schemeClr>
          </a:fontRef>
        </p:style>
      </p:sp>
      <p:sp>
        <p:nvSpPr>
          <p:cNvPr id="12" name="Freeform 11"/>
          <p:cNvSpPr/>
          <p:nvPr/>
        </p:nvSpPr>
        <p:spPr>
          <a:xfrm rot="21600000">
            <a:off x="6024657" y="3242308"/>
            <a:ext cx="2484597" cy="3310891"/>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p:spPr>
        <p:style>
          <a:lnRef idx="0">
            <a:schemeClr val="lt1">
              <a:hueOff val="0"/>
              <a:satOff val="0"/>
              <a:lumOff val="0"/>
              <a:alphaOff val="0"/>
            </a:schemeClr>
          </a:lnRef>
          <a:fillRef idx="3">
            <a:schemeClr val="accent2">
              <a:hueOff val="4681519"/>
              <a:satOff val="-5839"/>
              <a:lumOff val="1373"/>
              <a:alphaOff val="0"/>
            </a:schemeClr>
          </a:fillRef>
          <a:effectRef idx="2">
            <a:schemeClr val="accent2">
              <a:hueOff val="4681519"/>
              <a:satOff val="-5839"/>
              <a:lumOff val="1373"/>
              <a:alphaOff val="0"/>
            </a:schemeClr>
          </a:effectRef>
          <a:fontRef idx="minor">
            <a:schemeClr val="lt1"/>
          </a:fontRef>
        </p:style>
        <p:txBody>
          <a:bodyPr spcFirstLastPara="0" vert="horz" wrap="square" lIns="149562" tIns="274321" rIns="149563" bIns="232874" numCol="1" spcCol="1270" anchor="ctr" anchorCtr="0">
            <a:noAutofit/>
          </a:bodyPr>
          <a:lstStyle/>
          <a:p>
            <a:pPr lvl="0" algn="ctr" defTabSz="977900">
              <a:lnSpc>
                <a:spcPct val="90000"/>
              </a:lnSpc>
              <a:spcBef>
                <a:spcPct val="0"/>
              </a:spcBef>
              <a:spcAft>
                <a:spcPct val="35000"/>
              </a:spcAft>
            </a:pPr>
            <a:endParaRPr lang="en-US" sz="3600" b="1" kern="1200" dirty="0">
              <a:latin typeface="Corbel" pitchFamily="34" charset="0"/>
            </a:endParaRPr>
          </a:p>
        </p:txBody>
      </p:sp>
      <p:sp>
        <p:nvSpPr>
          <p:cNvPr id="3" name="Rectangle 2"/>
          <p:cNvSpPr/>
          <p:nvPr/>
        </p:nvSpPr>
        <p:spPr>
          <a:xfrm>
            <a:off x="228600" y="228600"/>
            <a:ext cx="8915400" cy="92333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5400" b="1" cap="none" spc="-1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DEPRESSION</a:t>
            </a:r>
            <a:endParaRPr lang="en-US" sz="6000" b="1" cap="none" spc="-1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3" name="TextBox 12"/>
          <p:cNvSpPr txBox="1"/>
          <p:nvPr/>
        </p:nvSpPr>
        <p:spPr>
          <a:xfrm>
            <a:off x="3962400" y="457200"/>
            <a:ext cx="5181601" cy="584775"/>
          </a:xfrm>
          <a:prstGeom prst="rect">
            <a:avLst/>
          </a:prstGeom>
          <a:noFill/>
        </p:spPr>
        <p:txBody>
          <a:bodyPr wrap="square" rtlCol="0">
            <a:spAutoFit/>
          </a:bodyPr>
          <a:lstStyle/>
          <a:p>
            <a:pPr>
              <a:lnSpc>
                <a:spcPct val="80000"/>
              </a:lnSpc>
            </a:pPr>
            <a:r>
              <a:rPr lang="en-US" sz="4000" b="1" dirty="0" smtClean="0">
                <a:solidFill>
                  <a:schemeClr val="bg1"/>
                </a:solidFill>
                <a:latin typeface="Monotype Corsiva" pitchFamily="66" charset="0"/>
              </a:rPr>
              <a:t>What Causes Depression?</a:t>
            </a:r>
            <a:endParaRPr lang="en-US" sz="4000" b="1" dirty="0">
              <a:solidFill>
                <a:schemeClr val="bg1"/>
              </a:solidFill>
              <a:latin typeface="Monotype Corsiva" pitchFamily="66" charset="0"/>
            </a:endParaRPr>
          </a:p>
        </p:txBody>
      </p:sp>
      <p:sp>
        <p:nvSpPr>
          <p:cNvPr id="15" name="Rectangle 14"/>
          <p:cNvSpPr/>
          <p:nvPr/>
        </p:nvSpPr>
        <p:spPr>
          <a:xfrm>
            <a:off x="685800" y="3429000"/>
            <a:ext cx="2209800" cy="2862322"/>
          </a:xfrm>
          <a:prstGeom prst="rect">
            <a:avLst/>
          </a:prstGeom>
        </p:spPr>
        <p:txBody>
          <a:bodyPr wrap="square" anchor="ctr">
            <a:spAutoFit/>
          </a:bodyPr>
          <a:lstStyle/>
          <a:p>
            <a:pPr algn="ctr"/>
            <a:r>
              <a:rPr lang="en-US" sz="3600" b="1" dirty="0" smtClean="0">
                <a:solidFill>
                  <a:srgbClr val="FFFFFF"/>
                </a:solidFill>
              </a:rPr>
              <a:t>Life isn’t what it should be.</a:t>
            </a:r>
            <a:r>
              <a:rPr lang="en-US" sz="3600" b="1" dirty="0" smtClean="0">
                <a:solidFill>
                  <a:srgbClr val="FFFFFF"/>
                </a:solidFill>
                <a:latin typeface="Corbel"/>
              </a:rPr>
              <a:t> </a:t>
            </a:r>
          </a:p>
          <a:p>
            <a:pPr algn="ctr"/>
            <a:r>
              <a:rPr lang="en-US" sz="2400" b="1" dirty="0" smtClean="0">
                <a:solidFill>
                  <a:srgbClr val="FFFFFF"/>
                </a:solidFill>
                <a:latin typeface="Corbel"/>
              </a:rPr>
              <a:t>* Disappoint-</a:t>
            </a:r>
            <a:r>
              <a:rPr lang="en-US" sz="2400" b="1" dirty="0" err="1" smtClean="0">
                <a:solidFill>
                  <a:srgbClr val="FFFFFF"/>
                </a:solidFill>
                <a:latin typeface="Corbel"/>
              </a:rPr>
              <a:t>ments</a:t>
            </a:r>
            <a:endParaRPr lang="en-US" sz="2400" b="1" dirty="0" smtClean="0">
              <a:solidFill>
                <a:srgbClr val="FFFFFF"/>
              </a:solidFill>
              <a:latin typeface="Corbel"/>
            </a:endParaRPr>
          </a:p>
          <a:p>
            <a:pPr algn="ctr"/>
            <a:r>
              <a:rPr lang="en-US" sz="2400" b="1" dirty="0" smtClean="0">
                <a:solidFill>
                  <a:srgbClr val="FFFFFF"/>
                </a:solidFill>
                <a:latin typeface="Corbel"/>
              </a:rPr>
              <a:t>* Health</a:t>
            </a:r>
            <a:endParaRPr lang="en-US" sz="3600" dirty="0"/>
          </a:p>
        </p:txBody>
      </p:sp>
      <p:sp>
        <p:nvSpPr>
          <p:cNvPr id="16" name="Rectangle 15"/>
          <p:cNvSpPr/>
          <p:nvPr/>
        </p:nvSpPr>
        <p:spPr>
          <a:xfrm>
            <a:off x="3429000" y="4059198"/>
            <a:ext cx="2209800" cy="1754326"/>
          </a:xfrm>
          <a:prstGeom prst="rect">
            <a:avLst/>
          </a:prstGeom>
        </p:spPr>
        <p:txBody>
          <a:bodyPr wrap="square" anchor="ctr">
            <a:spAutoFit/>
          </a:bodyPr>
          <a:lstStyle/>
          <a:p>
            <a:pPr algn="ctr"/>
            <a:r>
              <a:rPr lang="en-US" sz="3600" b="1" dirty="0" smtClean="0">
                <a:solidFill>
                  <a:srgbClr val="FFFFFF"/>
                </a:solidFill>
              </a:rPr>
              <a:t>People have hurt us.</a:t>
            </a:r>
            <a:endParaRPr lang="en-US" sz="3600" dirty="0"/>
          </a:p>
        </p:txBody>
      </p:sp>
      <p:sp>
        <p:nvSpPr>
          <p:cNvPr id="17" name="Rectangle 16"/>
          <p:cNvSpPr/>
          <p:nvPr/>
        </p:nvSpPr>
        <p:spPr>
          <a:xfrm>
            <a:off x="6172200" y="3823274"/>
            <a:ext cx="2209800" cy="2107052"/>
          </a:xfrm>
          <a:prstGeom prst="rect">
            <a:avLst/>
          </a:prstGeom>
        </p:spPr>
        <p:txBody>
          <a:bodyPr wrap="square" anchor="ctr">
            <a:spAutoFit/>
          </a:bodyPr>
          <a:lstStyle/>
          <a:p>
            <a:pPr algn="ctr">
              <a:lnSpc>
                <a:spcPct val="80000"/>
              </a:lnSpc>
              <a:spcBef>
                <a:spcPts val="1800"/>
              </a:spcBef>
            </a:pPr>
            <a:r>
              <a:rPr lang="en-US" sz="3600" b="1" dirty="0" smtClean="0">
                <a:solidFill>
                  <a:srgbClr val="FFFFFF"/>
                </a:solidFill>
              </a:rPr>
              <a:t>Sadness and Loss</a:t>
            </a:r>
          </a:p>
          <a:p>
            <a:pPr algn="ctr">
              <a:lnSpc>
                <a:spcPct val="80000"/>
              </a:lnSpc>
              <a:spcBef>
                <a:spcPts val="1800"/>
              </a:spcBef>
            </a:pPr>
            <a:r>
              <a:rPr lang="en-US" sz="3600" b="1" dirty="0" smtClean="0">
                <a:solidFill>
                  <a:srgbClr val="FFFFFF"/>
                </a:solidFill>
              </a:rPr>
              <a:t>Our Own Sin</a:t>
            </a:r>
            <a:endParaRPr lang="en-US" sz="3600" dirty="0"/>
          </a:p>
        </p:txBody>
      </p:sp>
    </p:spTree>
    <p:extLst>
      <p:ext uri="{BB962C8B-B14F-4D97-AF65-F5344CB8AC3E}">
        <p14:creationId xmlns="" xmlns:p14="http://schemas.microsoft.com/office/powerpoint/2010/main"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strVal val="#ppt_w*0.70"/>
                                          </p:val>
                                        </p:tav>
                                        <p:tav tm="100000">
                                          <p:val>
                                            <p:strVal val="#ppt_w"/>
                                          </p:val>
                                        </p:tav>
                                      </p:tavLst>
                                    </p:anim>
                                    <p:anim calcmode="lin" valueType="num">
                                      <p:cBhvr>
                                        <p:cTn id="8" dur="1000" fill="hold"/>
                                        <p:tgtEl>
                                          <p:spTgt spid="13"/>
                                        </p:tgtEl>
                                        <p:attrNameLst>
                                          <p:attrName>ppt_h</p:attrName>
                                        </p:attrNameLst>
                                      </p:cBhvr>
                                      <p:tavLst>
                                        <p:tav tm="0">
                                          <p:val>
                                            <p:strVal val="#ppt_h"/>
                                          </p:val>
                                        </p:tav>
                                        <p:tav tm="100000">
                                          <p:val>
                                            <p:strVal val="#ppt_h"/>
                                          </p:val>
                                        </p:tav>
                                      </p:tavLst>
                                    </p:anim>
                                    <p:animEffect transition="in" filter="fade">
                                      <p:cBhvr>
                                        <p:cTn id="9" dur="10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15">
                                            <p:txEl>
                                              <p:pRg st="0" end="0"/>
                                            </p:txEl>
                                          </p:spTgt>
                                        </p:tgtEl>
                                        <p:attrNameLst>
                                          <p:attrName>style.visibility</p:attrName>
                                        </p:attrNameLst>
                                      </p:cBhvr>
                                      <p:to>
                                        <p:strVal val="visible"/>
                                      </p:to>
                                    </p:set>
                                    <p:anim calcmode="lin" valueType="num">
                                      <p:cBhvr>
                                        <p:cTn id="14" dur="1000" fill="hold"/>
                                        <p:tgtEl>
                                          <p:spTgt spid="15">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1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5">
                                            <p:txEl>
                                              <p:pRg st="1" end="1"/>
                                            </p:txEl>
                                          </p:spTgt>
                                        </p:tgtEl>
                                        <p:attrNameLst>
                                          <p:attrName>style.visibility</p:attrName>
                                        </p:attrNameLst>
                                      </p:cBhvr>
                                      <p:to>
                                        <p:strVal val="visible"/>
                                      </p:to>
                                    </p:set>
                                    <p:animEffect transition="in" filter="fade">
                                      <p:cBhvr>
                                        <p:cTn id="21" dur="1000"/>
                                        <p:tgtEl>
                                          <p:spTgt spid="15">
                                            <p:txEl>
                                              <p:pRg st="1" end="1"/>
                                            </p:txEl>
                                          </p:spTgt>
                                        </p:tgtEl>
                                      </p:cBhvr>
                                    </p:animEffect>
                                    <p:anim calcmode="lin" valueType="num">
                                      <p:cBhvr>
                                        <p:cTn id="22" dur="1000" fill="hold"/>
                                        <p:tgtEl>
                                          <p:spTgt spid="1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5">
                                            <p:txEl>
                                              <p:pRg st="2" end="2"/>
                                            </p:txEl>
                                          </p:spTgt>
                                        </p:tgtEl>
                                        <p:attrNameLst>
                                          <p:attrName>style.visibility</p:attrName>
                                        </p:attrNameLst>
                                      </p:cBhvr>
                                      <p:to>
                                        <p:strVal val="visible"/>
                                      </p:to>
                                    </p:set>
                                    <p:animEffect transition="in" filter="fade">
                                      <p:cBhvr>
                                        <p:cTn id="28" dur="1000"/>
                                        <p:tgtEl>
                                          <p:spTgt spid="15">
                                            <p:txEl>
                                              <p:pRg st="2" end="2"/>
                                            </p:txEl>
                                          </p:spTgt>
                                        </p:tgtEl>
                                      </p:cBhvr>
                                    </p:animEffect>
                                    <p:anim calcmode="lin" valueType="num">
                                      <p:cBhvr>
                                        <p:cTn id="29" dur="1000" fill="hold"/>
                                        <p:tgtEl>
                                          <p:spTgt spid="1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9" presetClass="entr" presetSubtype="0" fill="hold" nodeType="clickEffect">
                                  <p:stCondLst>
                                    <p:cond delay="0"/>
                                  </p:stCondLst>
                                  <p:childTnLst>
                                    <p:set>
                                      <p:cBhvr>
                                        <p:cTn id="34" dur="1" fill="hold">
                                          <p:stCondLst>
                                            <p:cond delay="0"/>
                                          </p:stCondLst>
                                        </p:cTn>
                                        <p:tgtEl>
                                          <p:spTgt spid="16">
                                            <p:txEl>
                                              <p:pRg st="0" end="0"/>
                                            </p:txEl>
                                          </p:spTgt>
                                        </p:tgtEl>
                                        <p:attrNameLst>
                                          <p:attrName>style.visibility</p:attrName>
                                        </p:attrNameLst>
                                      </p:cBhvr>
                                      <p:to>
                                        <p:strVal val="visible"/>
                                      </p:to>
                                    </p:set>
                                    <p:anim calcmode="lin" valueType="num">
                                      <p:cBhvr>
                                        <p:cTn id="35" dur="1000" fill="hold"/>
                                        <p:tgtEl>
                                          <p:spTgt spid="16">
                                            <p:txEl>
                                              <p:pRg st="0" end="0"/>
                                            </p:txEl>
                                          </p:spTgt>
                                        </p:tgtEl>
                                        <p:attrNameLst>
                                          <p:attrName>ppt_x</p:attrName>
                                        </p:attrNameLst>
                                      </p:cBhvr>
                                      <p:tavLst>
                                        <p:tav tm="0">
                                          <p:val>
                                            <p:strVal val="#ppt_x-.2"/>
                                          </p:val>
                                        </p:tav>
                                        <p:tav tm="100000">
                                          <p:val>
                                            <p:strVal val="#ppt_x"/>
                                          </p:val>
                                        </p:tav>
                                      </p:tavLst>
                                    </p:anim>
                                    <p:anim calcmode="lin" valueType="num">
                                      <p:cBhvr>
                                        <p:cTn id="36" dur="1000" fill="hold"/>
                                        <p:tgtEl>
                                          <p:spTgt spid="1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7" dur="1000"/>
                                        <p:tgtEl>
                                          <p:spTgt spid="1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9" presetClass="entr" presetSubtype="0" fill="hold" nodeType="clickEffect">
                                  <p:stCondLst>
                                    <p:cond delay="0"/>
                                  </p:stCondLst>
                                  <p:childTnLst>
                                    <p:set>
                                      <p:cBhvr>
                                        <p:cTn id="41" dur="1" fill="hold">
                                          <p:stCondLst>
                                            <p:cond delay="0"/>
                                          </p:stCondLst>
                                        </p:cTn>
                                        <p:tgtEl>
                                          <p:spTgt spid="17">
                                            <p:txEl>
                                              <p:pRg st="0" end="0"/>
                                            </p:txEl>
                                          </p:spTgt>
                                        </p:tgtEl>
                                        <p:attrNameLst>
                                          <p:attrName>style.visibility</p:attrName>
                                        </p:attrNameLst>
                                      </p:cBhvr>
                                      <p:to>
                                        <p:strVal val="visible"/>
                                      </p:to>
                                    </p:set>
                                    <p:anim calcmode="lin" valueType="num">
                                      <p:cBhvr>
                                        <p:cTn id="42" dur="1000" fill="hold"/>
                                        <p:tgtEl>
                                          <p:spTgt spid="17">
                                            <p:txEl>
                                              <p:pRg st="0" end="0"/>
                                            </p:txEl>
                                          </p:spTgt>
                                        </p:tgtEl>
                                        <p:attrNameLst>
                                          <p:attrName>ppt_x</p:attrName>
                                        </p:attrNameLst>
                                      </p:cBhvr>
                                      <p:tavLst>
                                        <p:tav tm="0">
                                          <p:val>
                                            <p:strVal val="#ppt_x-.2"/>
                                          </p:val>
                                        </p:tav>
                                        <p:tav tm="100000">
                                          <p:val>
                                            <p:strVal val="#ppt_x"/>
                                          </p:val>
                                        </p:tav>
                                      </p:tavLst>
                                    </p:anim>
                                    <p:anim calcmode="lin" valueType="num">
                                      <p:cBhvr>
                                        <p:cTn id="43" dur="1000" fill="hold"/>
                                        <p:tgtEl>
                                          <p:spTgt spid="1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4" dur="1000"/>
                                        <p:tgtEl>
                                          <p:spTgt spid="17">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9" presetClass="entr" presetSubtype="0" fill="hold" nodeType="clickEffect">
                                  <p:stCondLst>
                                    <p:cond delay="0"/>
                                  </p:stCondLst>
                                  <p:childTnLst>
                                    <p:set>
                                      <p:cBhvr>
                                        <p:cTn id="48" dur="1" fill="hold">
                                          <p:stCondLst>
                                            <p:cond delay="0"/>
                                          </p:stCondLst>
                                        </p:cTn>
                                        <p:tgtEl>
                                          <p:spTgt spid="17">
                                            <p:txEl>
                                              <p:pRg st="1" end="1"/>
                                            </p:txEl>
                                          </p:spTgt>
                                        </p:tgtEl>
                                        <p:attrNameLst>
                                          <p:attrName>style.visibility</p:attrName>
                                        </p:attrNameLst>
                                      </p:cBhvr>
                                      <p:to>
                                        <p:strVal val="visible"/>
                                      </p:to>
                                    </p:set>
                                    <p:anim calcmode="lin" valueType="num">
                                      <p:cBhvr>
                                        <p:cTn id="49" dur="1000" fill="hold"/>
                                        <p:tgtEl>
                                          <p:spTgt spid="17">
                                            <p:txEl>
                                              <p:pRg st="1" end="1"/>
                                            </p:txEl>
                                          </p:spTgt>
                                        </p:tgtEl>
                                        <p:attrNameLst>
                                          <p:attrName>ppt_x</p:attrName>
                                        </p:attrNameLst>
                                      </p:cBhvr>
                                      <p:tavLst>
                                        <p:tav tm="0">
                                          <p:val>
                                            <p:strVal val="#ppt_x-.2"/>
                                          </p:val>
                                        </p:tav>
                                        <p:tav tm="100000">
                                          <p:val>
                                            <p:strVal val="#ppt_x"/>
                                          </p:val>
                                        </p:tav>
                                      </p:tavLst>
                                    </p:anim>
                                    <p:anim calcmode="lin" valueType="num">
                                      <p:cBhvr>
                                        <p:cTn id="50" dur="1000" fill="hold"/>
                                        <p:tgtEl>
                                          <p:spTgt spid="1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51" dur="1000"/>
                                        <p:tgtEl>
                                          <p:spTgt spid="1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Rounded Rectangle 4"/>
          <p:cNvSpPr/>
          <p:nvPr/>
        </p:nvSpPr>
        <p:spPr>
          <a:xfrm>
            <a:off x="304800" y="1285881"/>
            <a:ext cx="8458200" cy="2708910"/>
          </a:xfrm>
          <a:prstGeom prst="roundRect">
            <a:avLst>
              <a:gd name="adj" fmla="val 10000"/>
            </a:avLst>
          </a:prstGeom>
          <a:solidFill>
            <a:schemeClr val="bg1">
              <a:lumMod val="65000"/>
              <a:alpha val="90000"/>
            </a:schemeClr>
          </a:solidFill>
        </p:spPr>
        <p:style>
          <a:lnRef idx="1">
            <a:schemeClr val="accent2">
              <a:tint val="40000"/>
              <a:alpha val="90000"/>
              <a:hueOff val="0"/>
              <a:satOff val="0"/>
              <a:lumOff val="0"/>
              <a:alphaOff val="0"/>
            </a:schemeClr>
          </a:lnRef>
          <a:fillRef idx="1">
            <a:scrgbClr r="0" g="0" b="0"/>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9" name="Freeform 8"/>
          <p:cNvSpPr/>
          <p:nvPr/>
        </p:nvSpPr>
        <p:spPr>
          <a:xfrm rot="21600000">
            <a:off x="1143000" y="1752600"/>
            <a:ext cx="7315200" cy="4800599"/>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a:ln>
            <a:solidFill>
              <a:schemeClr val="accent6">
                <a:lumMod val="40000"/>
                <a:lumOff val="60000"/>
              </a:schemeClr>
            </a:solidFill>
          </a:ln>
        </p:spPr>
        <p:style>
          <a:lnRef idx="0">
            <a:schemeClr val="lt1">
              <a:hueOff val="0"/>
              <a:satOff val="0"/>
              <a:lumOff val="0"/>
              <a:alphaOff val="0"/>
            </a:schemeClr>
          </a:lnRef>
          <a:fillRef idx="3">
            <a:schemeClr val="accent2">
              <a:hueOff val="2340759"/>
              <a:satOff val="-2919"/>
              <a:lumOff val="686"/>
              <a:alphaOff val="0"/>
            </a:schemeClr>
          </a:fillRef>
          <a:effectRef idx="2">
            <a:schemeClr val="accent2">
              <a:hueOff val="2340759"/>
              <a:satOff val="-2919"/>
              <a:lumOff val="686"/>
              <a:alphaOff val="0"/>
            </a:schemeClr>
          </a:effectRef>
          <a:fontRef idx="minor">
            <a:schemeClr val="lt1"/>
          </a:fontRef>
        </p:style>
        <p:txBody>
          <a:bodyPr spcFirstLastPara="0" vert="horz" wrap="square" lIns="149562" tIns="274321" rIns="149563" bIns="303994" numCol="1" spcCol="1270" anchor="ctr" anchorCtr="0">
            <a:noAutofit/>
          </a:bodyPr>
          <a:lstStyle/>
          <a:p>
            <a:pPr lvl="0" algn="ctr" defTabSz="977900">
              <a:lnSpc>
                <a:spcPct val="90000"/>
              </a:lnSpc>
              <a:spcBef>
                <a:spcPct val="0"/>
              </a:spcBef>
              <a:spcAft>
                <a:spcPct val="35000"/>
              </a:spcAft>
            </a:pPr>
            <a:endParaRPr lang="en-US" sz="3600" b="1" dirty="0">
              <a:latin typeface="Corbel" pitchFamily="34" charset="0"/>
            </a:endParaRPr>
          </a:p>
        </p:txBody>
      </p:sp>
      <p:sp>
        <p:nvSpPr>
          <p:cNvPr id="3" name="Rectangle 2"/>
          <p:cNvSpPr/>
          <p:nvPr/>
        </p:nvSpPr>
        <p:spPr>
          <a:xfrm>
            <a:off x="228600" y="228600"/>
            <a:ext cx="8915400" cy="92333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5400" b="1" cap="none" spc="-1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DEPRESSION</a:t>
            </a:r>
            <a:endParaRPr lang="en-US" sz="6000" b="1" cap="none" spc="-1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3" name="TextBox 12"/>
          <p:cNvSpPr txBox="1"/>
          <p:nvPr/>
        </p:nvSpPr>
        <p:spPr>
          <a:xfrm>
            <a:off x="4191000" y="457200"/>
            <a:ext cx="4953001" cy="584775"/>
          </a:xfrm>
          <a:prstGeom prst="rect">
            <a:avLst/>
          </a:prstGeom>
          <a:noFill/>
        </p:spPr>
        <p:txBody>
          <a:bodyPr wrap="square" rtlCol="0">
            <a:spAutoFit/>
          </a:bodyPr>
          <a:lstStyle/>
          <a:p>
            <a:pPr>
              <a:lnSpc>
                <a:spcPct val="80000"/>
              </a:lnSpc>
            </a:pPr>
            <a:r>
              <a:rPr lang="en-US" sz="4000" b="1" dirty="0" smtClean="0">
                <a:solidFill>
                  <a:schemeClr val="bg1"/>
                </a:solidFill>
                <a:latin typeface="Monotype Corsiva" pitchFamily="66" charset="0"/>
              </a:rPr>
              <a:t>Biblical Solutions.</a:t>
            </a:r>
            <a:endParaRPr lang="en-US" sz="4000" b="1" dirty="0">
              <a:solidFill>
                <a:schemeClr val="bg1"/>
              </a:solidFill>
              <a:latin typeface="Monotype Corsiva" pitchFamily="66" charset="0"/>
            </a:endParaRPr>
          </a:p>
        </p:txBody>
      </p:sp>
      <p:sp>
        <p:nvSpPr>
          <p:cNvPr id="17" name="Rectangle 16"/>
          <p:cNvSpPr/>
          <p:nvPr/>
        </p:nvSpPr>
        <p:spPr>
          <a:xfrm>
            <a:off x="3733800" y="2514600"/>
            <a:ext cx="4572000" cy="3311676"/>
          </a:xfrm>
          <a:prstGeom prst="rect">
            <a:avLst/>
          </a:prstGeom>
        </p:spPr>
        <p:txBody>
          <a:bodyPr wrap="square" anchor="t">
            <a:spAutoFit/>
          </a:bodyPr>
          <a:lstStyle/>
          <a:p>
            <a:pPr marL="463550" indent="-463550">
              <a:lnSpc>
                <a:spcPct val="80000"/>
              </a:lnSpc>
              <a:spcBef>
                <a:spcPts val="1800"/>
              </a:spcBef>
              <a:buFont typeface="Arial" pitchFamily="34" charset="0"/>
              <a:buChar char="•"/>
            </a:pPr>
            <a:r>
              <a:rPr lang="en-US" sz="3200" b="1" dirty="0" smtClean="0">
                <a:solidFill>
                  <a:srgbClr val="FFFFFF"/>
                </a:solidFill>
              </a:rPr>
              <a:t>Meditation on God’s word (Psa. 119:25-28). </a:t>
            </a:r>
          </a:p>
          <a:p>
            <a:pPr marL="463550" indent="-463550">
              <a:lnSpc>
                <a:spcPct val="80000"/>
              </a:lnSpc>
              <a:spcBef>
                <a:spcPts val="1800"/>
              </a:spcBef>
              <a:buFont typeface="Arial" pitchFamily="34" charset="0"/>
              <a:buChar char="•"/>
            </a:pPr>
            <a:r>
              <a:rPr lang="en-US" sz="3200" b="1" dirty="0" smtClean="0">
                <a:solidFill>
                  <a:srgbClr val="FFFFFF"/>
                </a:solidFill>
              </a:rPr>
              <a:t>Pray and cultivate gratitude (Phil. 4:6-7).</a:t>
            </a:r>
          </a:p>
          <a:p>
            <a:pPr marL="463550" indent="-463550">
              <a:lnSpc>
                <a:spcPct val="80000"/>
              </a:lnSpc>
              <a:spcBef>
                <a:spcPts val="1800"/>
              </a:spcBef>
              <a:buFont typeface="Arial" pitchFamily="34" charset="0"/>
              <a:buChar char="•"/>
            </a:pPr>
            <a:r>
              <a:rPr lang="en-US" sz="3200" b="1" dirty="0" smtClean="0">
                <a:solidFill>
                  <a:srgbClr val="FFFFFF"/>
                </a:solidFill>
              </a:rPr>
              <a:t>Don’t let emotion control you (Prov. 16:32). </a:t>
            </a:r>
          </a:p>
        </p:txBody>
      </p:sp>
      <p:pic>
        <p:nvPicPr>
          <p:cNvPr id="14" name="Picture 13" descr="Gloomy-Weather.jpg"/>
          <p:cNvPicPr>
            <a:picLocks noChangeAspect="1"/>
          </p:cNvPicPr>
          <p:nvPr/>
        </p:nvPicPr>
        <p:blipFill>
          <a:blip r:embed="rId3" cstate="print"/>
          <a:stretch>
            <a:fillRect/>
          </a:stretch>
        </p:blipFill>
        <p:spPr>
          <a:xfrm>
            <a:off x="609600" y="1600200"/>
            <a:ext cx="3048000" cy="2819400"/>
          </a:xfrm>
          <a:prstGeom prst="roundRect">
            <a:avLst/>
          </a:prstGeom>
          <a:ln>
            <a:solidFill>
              <a:schemeClr val="bg1">
                <a:lumMod val="65000"/>
              </a:schemeClr>
            </a:solidFill>
          </a:ln>
          <a:effectLst>
            <a:outerShdw blurRad="190500" dist="190500" dir="2700000" algn="tl" rotWithShape="0">
              <a:prstClr val="black">
                <a:alpha val="40000"/>
              </a:prstClr>
            </a:outerShdw>
          </a:effectLst>
        </p:spPr>
      </p:pic>
      <p:grpSp>
        <p:nvGrpSpPr>
          <p:cNvPr id="18" name="Group 20"/>
          <p:cNvGrpSpPr/>
          <p:nvPr/>
        </p:nvGrpSpPr>
        <p:grpSpPr>
          <a:xfrm>
            <a:off x="1524000" y="4800600"/>
            <a:ext cx="1595438" cy="1430899"/>
            <a:chOff x="1985962" y="1109662"/>
            <a:chExt cx="5172075" cy="4638675"/>
          </a:xfrm>
          <a:effectLst>
            <a:outerShdw blurRad="50800" dist="38100" dir="2700000" algn="tl" rotWithShape="0">
              <a:prstClr val="black">
                <a:alpha val="40000"/>
              </a:prstClr>
            </a:outerShdw>
          </a:effectLst>
        </p:grpSpPr>
        <p:sp>
          <p:nvSpPr>
            <p:cNvPr id="19" name="Rounded Rectangle 18"/>
            <p:cNvSpPr/>
            <p:nvPr/>
          </p:nvSpPr>
          <p:spPr>
            <a:xfrm>
              <a:off x="2286000" y="1295400"/>
              <a:ext cx="4572000" cy="42672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BibleIcon.jpg"/>
            <p:cNvPicPr>
              <a:picLocks noChangeAspect="1"/>
            </p:cNvPicPr>
            <p:nvPr/>
          </p:nvPicPr>
          <p:blipFill>
            <a:blip r:embed="rId4" cstate="print">
              <a:clrChange>
                <a:clrFrom>
                  <a:srgbClr val="FFFFFF"/>
                </a:clrFrom>
                <a:clrTo>
                  <a:srgbClr val="FFFFFF">
                    <a:alpha val="0"/>
                  </a:srgbClr>
                </a:clrTo>
              </a:clrChange>
            </a:blip>
            <a:stretch>
              <a:fillRect/>
            </a:stretch>
          </p:blipFill>
          <p:spPr>
            <a:xfrm>
              <a:off x="1985962" y="1109662"/>
              <a:ext cx="5172075" cy="4638675"/>
            </a:xfrm>
            <a:prstGeom prst="rect">
              <a:avLst/>
            </a:prstGeom>
          </p:spPr>
        </p:pic>
      </p:grpSp>
    </p:spTree>
    <p:extLst>
      <p:ext uri="{BB962C8B-B14F-4D97-AF65-F5344CB8AC3E}">
        <p14:creationId xmlns="" xmlns:p14="http://schemas.microsoft.com/office/powerpoint/2010/main"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strVal val="#ppt_w*0.70"/>
                                          </p:val>
                                        </p:tav>
                                        <p:tav tm="100000">
                                          <p:val>
                                            <p:strVal val="#ppt_w"/>
                                          </p:val>
                                        </p:tav>
                                      </p:tavLst>
                                    </p:anim>
                                    <p:anim calcmode="lin" valueType="num">
                                      <p:cBhvr>
                                        <p:cTn id="8" dur="1000" fill="hold"/>
                                        <p:tgtEl>
                                          <p:spTgt spid="13"/>
                                        </p:tgtEl>
                                        <p:attrNameLst>
                                          <p:attrName>ppt_h</p:attrName>
                                        </p:attrNameLst>
                                      </p:cBhvr>
                                      <p:tavLst>
                                        <p:tav tm="0">
                                          <p:val>
                                            <p:strVal val="#ppt_h"/>
                                          </p:val>
                                        </p:tav>
                                        <p:tav tm="100000">
                                          <p:val>
                                            <p:strVal val="#ppt_h"/>
                                          </p:val>
                                        </p:tav>
                                      </p:tavLst>
                                    </p:anim>
                                    <p:animEffect transition="in" filter="fade">
                                      <p:cBhvr>
                                        <p:cTn id="9" dur="10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17">
                                            <p:txEl>
                                              <p:pRg st="0" end="0"/>
                                            </p:txEl>
                                          </p:spTgt>
                                        </p:tgtEl>
                                        <p:attrNameLst>
                                          <p:attrName>style.visibility</p:attrName>
                                        </p:attrNameLst>
                                      </p:cBhvr>
                                      <p:to>
                                        <p:strVal val="visible"/>
                                      </p:to>
                                    </p:set>
                                    <p:anim calcmode="lin" valueType="num">
                                      <p:cBhvr>
                                        <p:cTn id="14" dur="1000" fill="hold"/>
                                        <p:tgtEl>
                                          <p:spTgt spid="17">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1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17">
                                            <p:txEl>
                                              <p:pRg st="1" end="1"/>
                                            </p:txEl>
                                          </p:spTgt>
                                        </p:tgtEl>
                                        <p:attrNameLst>
                                          <p:attrName>style.visibility</p:attrName>
                                        </p:attrNameLst>
                                      </p:cBhvr>
                                      <p:to>
                                        <p:strVal val="visible"/>
                                      </p:to>
                                    </p:set>
                                    <p:anim calcmode="lin" valueType="num">
                                      <p:cBhvr>
                                        <p:cTn id="21" dur="1000" fill="hold"/>
                                        <p:tgtEl>
                                          <p:spTgt spid="17">
                                            <p:txEl>
                                              <p:pRg st="1" end="1"/>
                                            </p:txEl>
                                          </p:spTgt>
                                        </p:tgtEl>
                                        <p:attrNameLst>
                                          <p:attrName>ppt_x</p:attrName>
                                        </p:attrNameLst>
                                      </p:cBhvr>
                                      <p:tavLst>
                                        <p:tav tm="0">
                                          <p:val>
                                            <p:strVal val="#ppt_x-.2"/>
                                          </p:val>
                                        </p:tav>
                                        <p:tav tm="100000">
                                          <p:val>
                                            <p:strVal val="#ppt_x"/>
                                          </p:val>
                                        </p:tav>
                                      </p:tavLst>
                                    </p:anim>
                                    <p:anim calcmode="lin" valueType="num">
                                      <p:cBhvr>
                                        <p:cTn id="22" dur="1000" fill="hold"/>
                                        <p:tgtEl>
                                          <p:spTgt spid="1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7">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9" presetClass="entr" presetSubtype="0" fill="hold" nodeType="clickEffect">
                                  <p:stCondLst>
                                    <p:cond delay="0"/>
                                  </p:stCondLst>
                                  <p:childTnLst>
                                    <p:set>
                                      <p:cBhvr>
                                        <p:cTn id="27" dur="1" fill="hold">
                                          <p:stCondLst>
                                            <p:cond delay="0"/>
                                          </p:stCondLst>
                                        </p:cTn>
                                        <p:tgtEl>
                                          <p:spTgt spid="17">
                                            <p:txEl>
                                              <p:pRg st="2" end="2"/>
                                            </p:txEl>
                                          </p:spTgt>
                                        </p:tgtEl>
                                        <p:attrNameLst>
                                          <p:attrName>style.visibility</p:attrName>
                                        </p:attrNameLst>
                                      </p:cBhvr>
                                      <p:to>
                                        <p:strVal val="visible"/>
                                      </p:to>
                                    </p:set>
                                    <p:anim calcmode="lin" valueType="num">
                                      <p:cBhvr>
                                        <p:cTn id="28" dur="1000" fill="hold"/>
                                        <p:tgtEl>
                                          <p:spTgt spid="17">
                                            <p:txEl>
                                              <p:pRg st="2" end="2"/>
                                            </p:txEl>
                                          </p:spTgt>
                                        </p:tgtEl>
                                        <p:attrNameLst>
                                          <p:attrName>ppt_x</p:attrName>
                                        </p:attrNameLst>
                                      </p:cBhvr>
                                      <p:tavLst>
                                        <p:tav tm="0">
                                          <p:val>
                                            <p:strVal val="#ppt_x-.2"/>
                                          </p:val>
                                        </p:tav>
                                        <p:tav tm="100000">
                                          <p:val>
                                            <p:strVal val="#ppt_x"/>
                                          </p:val>
                                        </p:tav>
                                      </p:tavLst>
                                    </p:anim>
                                    <p:anim calcmode="lin" valueType="num">
                                      <p:cBhvr>
                                        <p:cTn id="29" dur="1000" fill="hold"/>
                                        <p:tgtEl>
                                          <p:spTgt spid="1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1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Rounded Rectangle 4"/>
          <p:cNvSpPr/>
          <p:nvPr/>
        </p:nvSpPr>
        <p:spPr>
          <a:xfrm>
            <a:off x="304800" y="1285881"/>
            <a:ext cx="8458200" cy="2708910"/>
          </a:xfrm>
          <a:prstGeom prst="roundRect">
            <a:avLst>
              <a:gd name="adj" fmla="val 10000"/>
            </a:avLst>
          </a:prstGeom>
          <a:solidFill>
            <a:schemeClr val="bg1">
              <a:lumMod val="65000"/>
              <a:alpha val="90000"/>
            </a:schemeClr>
          </a:solidFill>
        </p:spPr>
        <p:style>
          <a:lnRef idx="1">
            <a:schemeClr val="accent2">
              <a:tint val="40000"/>
              <a:alpha val="90000"/>
              <a:hueOff val="0"/>
              <a:satOff val="0"/>
              <a:lumOff val="0"/>
              <a:alphaOff val="0"/>
            </a:schemeClr>
          </a:lnRef>
          <a:fillRef idx="1">
            <a:scrgbClr r="0" g="0" b="0"/>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9" name="Freeform 8"/>
          <p:cNvSpPr/>
          <p:nvPr/>
        </p:nvSpPr>
        <p:spPr>
          <a:xfrm rot="21600000">
            <a:off x="1143000" y="1752600"/>
            <a:ext cx="7315200" cy="4800599"/>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a:ln>
            <a:solidFill>
              <a:schemeClr val="accent6">
                <a:lumMod val="40000"/>
                <a:lumOff val="60000"/>
              </a:schemeClr>
            </a:solidFill>
          </a:ln>
        </p:spPr>
        <p:style>
          <a:lnRef idx="0">
            <a:schemeClr val="lt1">
              <a:hueOff val="0"/>
              <a:satOff val="0"/>
              <a:lumOff val="0"/>
              <a:alphaOff val="0"/>
            </a:schemeClr>
          </a:lnRef>
          <a:fillRef idx="3">
            <a:schemeClr val="accent2">
              <a:hueOff val="2340759"/>
              <a:satOff val="-2919"/>
              <a:lumOff val="686"/>
              <a:alphaOff val="0"/>
            </a:schemeClr>
          </a:fillRef>
          <a:effectRef idx="2">
            <a:schemeClr val="accent2">
              <a:hueOff val="2340759"/>
              <a:satOff val="-2919"/>
              <a:lumOff val="686"/>
              <a:alphaOff val="0"/>
            </a:schemeClr>
          </a:effectRef>
          <a:fontRef idx="minor">
            <a:schemeClr val="lt1"/>
          </a:fontRef>
        </p:style>
        <p:txBody>
          <a:bodyPr spcFirstLastPara="0" vert="horz" wrap="square" lIns="149562" tIns="274321" rIns="149563" bIns="303994" numCol="1" spcCol="1270" anchor="ctr" anchorCtr="0">
            <a:noAutofit/>
          </a:bodyPr>
          <a:lstStyle/>
          <a:p>
            <a:pPr lvl="0" algn="ctr" defTabSz="977900">
              <a:lnSpc>
                <a:spcPct val="90000"/>
              </a:lnSpc>
              <a:spcBef>
                <a:spcPct val="0"/>
              </a:spcBef>
              <a:spcAft>
                <a:spcPct val="35000"/>
              </a:spcAft>
            </a:pPr>
            <a:endParaRPr lang="en-US" sz="3600" b="1" dirty="0">
              <a:latin typeface="Corbel" pitchFamily="34" charset="0"/>
            </a:endParaRPr>
          </a:p>
        </p:txBody>
      </p:sp>
      <p:sp>
        <p:nvSpPr>
          <p:cNvPr id="3" name="Rectangle 2"/>
          <p:cNvSpPr/>
          <p:nvPr/>
        </p:nvSpPr>
        <p:spPr>
          <a:xfrm>
            <a:off x="228600" y="228600"/>
            <a:ext cx="8915400" cy="92333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5400" b="1" cap="none" spc="-1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DEPRESSION</a:t>
            </a:r>
            <a:endParaRPr lang="en-US" sz="6000" b="1" cap="none" spc="-1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3" name="TextBox 12"/>
          <p:cNvSpPr txBox="1"/>
          <p:nvPr/>
        </p:nvSpPr>
        <p:spPr>
          <a:xfrm>
            <a:off x="4191000" y="457200"/>
            <a:ext cx="4953001" cy="584775"/>
          </a:xfrm>
          <a:prstGeom prst="rect">
            <a:avLst/>
          </a:prstGeom>
          <a:noFill/>
        </p:spPr>
        <p:txBody>
          <a:bodyPr wrap="square" rtlCol="0">
            <a:spAutoFit/>
          </a:bodyPr>
          <a:lstStyle/>
          <a:p>
            <a:pPr>
              <a:lnSpc>
                <a:spcPct val="80000"/>
              </a:lnSpc>
            </a:pPr>
            <a:r>
              <a:rPr lang="en-US" sz="4000" b="1" dirty="0" smtClean="0">
                <a:solidFill>
                  <a:schemeClr val="bg1"/>
                </a:solidFill>
                <a:latin typeface="Monotype Corsiva" pitchFamily="66" charset="0"/>
              </a:rPr>
              <a:t>Biblical Solutions.</a:t>
            </a:r>
            <a:endParaRPr lang="en-US" sz="4000" b="1" dirty="0">
              <a:solidFill>
                <a:schemeClr val="bg1"/>
              </a:solidFill>
              <a:latin typeface="Monotype Corsiva" pitchFamily="66" charset="0"/>
            </a:endParaRPr>
          </a:p>
        </p:txBody>
      </p:sp>
      <p:sp>
        <p:nvSpPr>
          <p:cNvPr id="17" name="Rectangle 16"/>
          <p:cNvSpPr/>
          <p:nvPr/>
        </p:nvSpPr>
        <p:spPr>
          <a:xfrm>
            <a:off x="3810000" y="2362200"/>
            <a:ext cx="4495800" cy="3705630"/>
          </a:xfrm>
          <a:prstGeom prst="rect">
            <a:avLst/>
          </a:prstGeom>
        </p:spPr>
        <p:txBody>
          <a:bodyPr wrap="square" anchor="t">
            <a:spAutoFit/>
          </a:bodyPr>
          <a:lstStyle/>
          <a:p>
            <a:pPr marL="463550" indent="-463550">
              <a:lnSpc>
                <a:spcPct val="80000"/>
              </a:lnSpc>
              <a:spcBef>
                <a:spcPts val="1800"/>
              </a:spcBef>
              <a:buFont typeface="Arial" pitchFamily="34" charset="0"/>
              <a:buChar char="•"/>
            </a:pPr>
            <a:r>
              <a:rPr lang="en-US" sz="3200" b="1" dirty="0" smtClean="0">
                <a:solidFill>
                  <a:srgbClr val="FFFFFF"/>
                </a:solidFill>
              </a:rPr>
              <a:t>“A good word” (Prov. 12:25).</a:t>
            </a:r>
          </a:p>
          <a:p>
            <a:pPr marL="688975" lvl="1" indent="-401638">
              <a:lnSpc>
                <a:spcPct val="80000"/>
              </a:lnSpc>
              <a:spcBef>
                <a:spcPts val="1800"/>
              </a:spcBef>
              <a:buFont typeface="Wingdings" pitchFamily="2" charset="2"/>
              <a:buChar char="v"/>
            </a:pPr>
            <a:r>
              <a:rPr lang="en-US" sz="3200" b="1" dirty="0" smtClean="0">
                <a:solidFill>
                  <a:srgbClr val="FFFFFF"/>
                </a:solidFill>
              </a:rPr>
              <a:t>Seek sources of encouragement and be a source to others.</a:t>
            </a:r>
          </a:p>
          <a:p>
            <a:pPr marL="688975" lvl="1" indent="-401638">
              <a:lnSpc>
                <a:spcPct val="80000"/>
              </a:lnSpc>
              <a:spcBef>
                <a:spcPts val="1800"/>
              </a:spcBef>
              <a:buFont typeface="Wingdings" pitchFamily="2" charset="2"/>
              <a:buChar char="v"/>
            </a:pPr>
            <a:r>
              <a:rPr lang="en-US" sz="3200" b="1" dirty="0" smtClean="0">
                <a:solidFill>
                  <a:srgbClr val="FFFFFF"/>
                </a:solidFill>
              </a:rPr>
              <a:t>Refresh others (1 Cor. 16:17-18).</a:t>
            </a:r>
          </a:p>
        </p:txBody>
      </p:sp>
      <p:pic>
        <p:nvPicPr>
          <p:cNvPr id="14" name="Picture 13" descr="Gloomy-Weather.jpg"/>
          <p:cNvPicPr>
            <a:picLocks noChangeAspect="1"/>
          </p:cNvPicPr>
          <p:nvPr/>
        </p:nvPicPr>
        <p:blipFill>
          <a:blip r:embed="rId3" cstate="print"/>
          <a:stretch>
            <a:fillRect/>
          </a:stretch>
        </p:blipFill>
        <p:spPr>
          <a:xfrm>
            <a:off x="609600" y="1600200"/>
            <a:ext cx="3048000" cy="2819400"/>
          </a:xfrm>
          <a:prstGeom prst="roundRect">
            <a:avLst/>
          </a:prstGeom>
          <a:ln>
            <a:solidFill>
              <a:schemeClr val="bg1">
                <a:lumMod val="65000"/>
              </a:schemeClr>
            </a:solidFill>
          </a:ln>
          <a:effectLst>
            <a:outerShdw blurRad="190500" dist="190500" dir="2700000" algn="tl" rotWithShape="0">
              <a:prstClr val="black">
                <a:alpha val="40000"/>
              </a:prstClr>
            </a:outerShdw>
          </a:effectLst>
        </p:spPr>
      </p:pic>
      <p:grpSp>
        <p:nvGrpSpPr>
          <p:cNvPr id="2" name="Group 20"/>
          <p:cNvGrpSpPr/>
          <p:nvPr/>
        </p:nvGrpSpPr>
        <p:grpSpPr>
          <a:xfrm>
            <a:off x="1524000" y="4800600"/>
            <a:ext cx="1595438" cy="1430899"/>
            <a:chOff x="1985962" y="1109662"/>
            <a:chExt cx="5172075" cy="4638675"/>
          </a:xfrm>
          <a:effectLst>
            <a:outerShdw blurRad="50800" dist="38100" dir="2700000" algn="tl" rotWithShape="0">
              <a:prstClr val="black">
                <a:alpha val="40000"/>
              </a:prstClr>
            </a:outerShdw>
          </a:effectLst>
        </p:grpSpPr>
        <p:sp>
          <p:nvSpPr>
            <p:cNvPr id="19" name="Rounded Rectangle 18"/>
            <p:cNvSpPr/>
            <p:nvPr/>
          </p:nvSpPr>
          <p:spPr>
            <a:xfrm>
              <a:off x="2286000" y="1295400"/>
              <a:ext cx="4572000" cy="42672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BibleIcon.jpg"/>
            <p:cNvPicPr>
              <a:picLocks noChangeAspect="1"/>
            </p:cNvPicPr>
            <p:nvPr/>
          </p:nvPicPr>
          <p:blipFill>
            <a:blip r:embed="rId4" cstate="print">
              <a:clrChange>
                <a:clrFrom>
                  <a:srgbClr val="FFFFFF"/>
                </a:clrFrom>
                <a:clrTo>
                  <a:srgbClr val="FFFFFF">
                    <a:alpha val="0"/>
                  </a:srgbClr>
                </a:clrTo>
              </a:clrChange>
            </a:blip>
            <a:stretch>
              <a:fillRect/>
            </a:stretch>
          </p:blipFill>
          <p:spPr>
            <a:xfrm>
              <a:off x="1985962" y="1109662"/>
              <a:ext cx="5172075" cy="4638675"/>
            </a:xfrm>
            <a:prstGeom prst="rect">
              <a:avLst/>
            </a:prstGeom>
          </p:spPr>
        </p:pic>
      </p:grpSp>
    </p:spTree>
    <p:extLst>
      <p:ext uri="{BB962C8B-B14F-4D97-AF65-F5344CB8AC3E}">
        <p14:creationId xmlns="" xmlns:p14="http://schemas.microsoft.com/office/powerpoint/2010/main"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 calcmode="lin" valueType="num">
                                      <p:cBhvr>
                                        <p:cTn id="7" dur="1000" fill="hold"/>
                                        <p:tgtEl>
                                          <p:spTgt spid="1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17">
                                            <p:txEl>
                                              <p:pRg st="1" end="1"/>
                                            </p:txEl>
                                          </p:spTgt>
                                        </p:tgtEl>
                                        <p:attrNameLst>
                                          <p:attrName>style.visibility</p:attrName>
                                        </p:attrNameLst>
                                      </p:cBhvr>
                                      <p:to>
                                        <p:strVal val="visible"/>
                                      </p:to>
                                    </p:set>
                                    <p:anim calcmode="lin" valueType="num">
                                      <p:cBhvr>
                                        <p:cTn id="14" dur="1000" fill="hold"/>
                                        <p:tgtEl>
                                          <p:spTgt spid="17">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1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nodeType="clickEffect">
                                  <p:stCondLst>
                                    <p:cond delay="0"/>
                                  </p:stCondLst>
                                  <p:childTnLst>
                                    <p:set>
                                      <p:cBhvr>
                                        <p:cTn id="20" dur="1" fill="hold">
                                          <p:stCondLst>
                                            <p:cond delay="0"/>
                                          </p:stCondLst>
                                        </p:cTn>
                                        <p:tgtEl>
                                          <p:spTgt spid="17">
                                            <p:txEl>
                                              <p:pRg st="2" end="2"/>
                                            </p:txEl>
                                          </p:spTgt>
                                        </p:tgtEl>
                                        <p:attrNameLst>
                                          <p:attrName>style.visibility</p:attrName>
                                        </p:attrNameLst>
                                      </p:cBhvr>
                                      <p:to>
                                        <p:strVal val="visible"/>
                                      </p:to>
                                    </p:set>
                                    <p:anim calcmode="lin" valueType="num">
                                      <p:cBhvr>
                                        <p:cTn id="21" dur="1000" fill="hold"/>
                                        <p:tgtEl>
                                          <p:spTgt spid="17">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1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1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827E66"/>
            </a:gs>
            <a:gs pos="71000">
              <a:schemeClr val="tx1"/>
            </a:gs>
          </a:gsLst>
          <a:lin ang="5400000" scaled="1"/>
          <a:tileRect/>
        </a:gradFill>
        <a:effectLst/>
      </p:bgPr>
    </p:bg>
    <p:spTree>
      <p:nvGrpSpPr>
        <p:cNvPr id="1" name=""/>
        <p:cNvGrpSpPr/>
        <p:nvPr/>
      </p:nvGrpSpPr>
      <p:grpSpPr>
        <a:xfrm>
          <a:off x="0" y="0"/>
          <a:ext cx="0" cy="0"/>
          <a:chOff x="0" y="0"/>
          <a:chExt cx="0" cy="0"/>
        </a:xfrm>
      </p:grpSpPr>
      <p:sp>
        <p:nvSpPr>
          <p:cNvPr id="5" name="Rounded Rectangle 4"/>
          <p:cNvSpPr/>
          <p:nvPr/>
        </p:nvSpPr>
        <p:spPr>
          <a:xfrm>
            <a:off x="304800" y="1285881"/>
            <a:ext cx="8458200" cy="2708910"/>
          </a:xfrm>
          <a:prstGeom prst="roundRect">
            <a:avLst>
              <a:gd name="adj" fmla="val 10000"/>
            </a:avLst>
          </a:prstGeom>
          <a:solidFill>
            <a:schemeClr val="bg1">
              <a:lumMod val="65000"/>
              <a:alpha val="90000"/>
            </a:schemeClr>
          </a:solidFill>
        </p:spPr>
        <p:style>
          <a:lnRef idx="1">
            <a:schemeClr val="accent2">
              <a:tint val="40000"/>
              <a:alpha val="90000"/>
              <a:hueOff val="0"/>
              <a:satOff val="0"/>
              <a:lumOff val="0"/>
              <a:alphaOff val="0"/>
            </a:schemeClr>
          </a:lnRef>
          <a:fillRef idx="1">
            <a:scrgbClr r="0" g="0" b="0"/>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9" name="Freeform 8"/>
          <p:cNvSpPr/>
          <p:nvPr/>
        </p:nvSpPr>
        <p:spPr>
          <a:xfrm rot="21600000">
            <a:off x="1143000" y="1752600"/>
            <a:ext cx="7315200" cy="4800599"/>
          </a:xfrm>
          <a:custGeom>
            <a:avLst/>
            <a:gdLst>
              <a:gd name="connsiteX0" fmla="*/ 260883 w 2484596"/>
              <a:gd name="connsiteY0" fmla="*/ 0 h 3310890"/>
              <a:gd name="connsiteX1" fmla="*/ 2223713 w 2484596"/>
              <a:gd name="connsiteY1" fmla="*/ 0 h 3310890"/>
              <a:gd name="connsiteX2" fmla="*/ 2408185 w 2484596"/>
              <a:gd name="connsiteY2" fmla="*/ 76411 h 3310890"/>
              <a:gd name="connsiteX3" fmla="*/ 2484596 w 2484596"/>
              <a:gd name="connsiteY3" fmla="*/ 260883 h 3310890"/>
              <a:gd name="connsiteX4" fmla="*/ 2484596 w 2484596"/>
              <a:gd name="connsiteY4" fmla="*/ 3310890 h 3310890"/>
              <a:gd name="connsiteX5" fmla="*/ 2484596 w 2484596"/>
              <a:gd name="connsiteY5" fmla="*/ 3310890 h 3310890"/>
              <a:gd name="connsiteX6" fmla="*/ 2484596 w 2484596"/>
              <a:gd name="connsiteY6" fmla="*/ 3310890 h 3310890"/>
              <a:gd name="connsiteX7" fmla="*/ 0 w 2484596"/>
              <a:gd name="connsiteY7" fmla="*/ 3310890 h 3310890"/>
              <a:gd name="connsiteX8" fmla="*/ 0 w 2484596"/>
              <a:gd name="connsiteY8" fmla="*/ 3310890 h 3310890"/>
              <a:gd name="connsiteX9" fmla="*/ 0 w 2484596"/>
              <a:gd name="connsiteY9" fmla="*/ 3310890 h 3310890"/>
              <a:gd name="connsiteX10" fmla="*/ 0 w 2484596"/>
              <a:gd name="connsiteY10" fmla="*/ 260883 h 3310890"/>
              <a:gd name="connsiteX11" fmla="*/ 76411 w 2484596"/>
              <a:gd name="connsiteY11" fmla="*/ 76411 h 3310890"/>
              <a:gd name="connsiteX12" fmla="*/ 260883 w 2484596"/>
              <a:gd name="connsiteY12" fmla="*/ 0 h 33108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484596" h="3310890">
                <a:moveTo>
                  <a:pt x="2223713" y="3310890"/>
                </a:moveTo>
                <a:lnTo>
                  <a:pt x="260883" y="3310890"/>
                </a:lnTo>
                <a:cubicBezTo>
                  <a:pt x="191693" y="3310890"/>
                  <a:pt x="125336" y="3283404"/>
                  <a:pt x="76411" y="3234479"/>
                </a:cubicBezTo>
                <a:cubicBezTo>
                  <a:pt x="27486" y="3185554"/>
                  <a:pt x="0" y="3119197"/>
                  <a:pt x="0" y="3050007"/>
                </a:cubicBezTo>
                <a:lnTo>
                  <a:pt x="0" y="0"/>
                </a:lnTo>
                <a:lnTo>
                  <a:pt x="0" y="0"/>
                </a:lnTo>
                <a:lnTo>
                  <a:pt x="0" y="0"/>
                </a:lnTo>
                <a:lnTo>
                  <a:pt x="2484596" y="0"/>
                </a:lnTo>
                <a:lnTo>
                  <a:pt x="2484596" y="0"/>
                </a:lnTo>
                <a:lnTo>
                  <a:pt x="2484596" y="0"/>
                </a:lnTo>
                <a:lnTo>
                  <a:pt x="2484596" y="3050007"/>
                </a:lnTo>
                <a:cubicBezTo>
                  <a:pt x="2484596" y="3119197"/>
                  <a:pt x="2457110" y="3185554"/>
                  <a:pt x="2408185" y="3234479"/>
                </a:cubicBezTo>
                <a:cubicBezTo>
                  <a:pt x="2359260" y="3283404"/>
                  <a:pt x="2292903" y="3310890"/>
                  <a:pt x="2223713" y="3310890"/>
                </a:cubicBezTo>
                <a:close/>
              </a:path>
            </a:pathLst>
          </a:custGeom>
          <a:ln>
            <a:solidFill>
              <a:schemeClr val="accent6">
                <a:lumMod val="40000"/>
                <a:lumOff val="60000"/>
              </a:schemeClr>
            </a:solidFill>
          </a:ln>
        </p:spPr>
        <p:style>
          <a:lnRef idx="0">
            <a:schemeClr val="lt1">
              <a:hueOff val="0"/>
              <a:satOff val="0"/>
              <a:lumOff val="0"/>
              <a:alphaOff val="0"/>
            </a:schemeClr>
          </a:lnRef>
          <a:fillRef idx="3">
            <a:schemeClr val="accent2">
              <a:hueOff val="2340759"/>
              <a:satOff val="-2919"/>
              <a:lumOff val="686"/>
              <a:alphaOff val="0"/>
            </a:schemeClr>
          </a:fillRef>
          <a:effectRef idx="2">
            <a:schemeClr val="accent2">
              <a:hueOff val="2340759"/>
              <a:satOff val="-2919"/>
              <a:lumOff val="686"/>
              <a:alphaOff val="0"/>
            </a:schemeClr>
          </a:effectRef>
          <a:fontRef idx="minor">
            <a:schemeClr val="lt1"/>
          </a:fontRef>
        </p:style>
        <p:txBody>
          <a:bodyPr spcFirstLastPara="0" vert="horz" wrap="square" lIns="149562" tIns="274321" rIns="149563" bIns="303994" numCol="1" spcCol="1270" anchor="ctr" anchorCtr="0">
            <a:noAutofit/>
          </a:bodyPr>
          <a:lstStyle/>
          <a:p>
            <a:pPr lvl="0" algn="ctr" defTabSz="977900">
              <a:lnSpc>
                <a:spcPct val="90000"/>
              </a:lnSpc>
              <a:spcBef>
                <a:spcPct val="0"/>
              </a:spcBef>
              <a:spcAft>
                <a:spcPct val="35000"/>
              </a:spcAft>
            </a:pPr>
            <a:endParaRPr lang="en-US" sz="3600" b="1" dirty="0">
              <a:latin typeface="Corbel" pitchFamily="34" charset="0"/>
            </a:endParaRPr>
          </a:p>
        </p:txBody>
      </p:sp>
      <p:sp>
        <p:nvSpPr>
          <p:cNvPr id="3" name="Rectangle 2"/>
          <p:cNvSpPr/>
          <p:nvPr/>
        </p:nvSpPr>
        <p:spPr>
          <a:xfrm>
            <a:off x="228600" y="228600"/>
            <a:ext cx="8915400" cy="92333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r>
              <a:rPr lang="en-US" sz="5400" b="1" cap="none" spc="-10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DEPRESSION</a:t>
            </a:r>
            <a:endParaRPr lang="en-US" sz="6000" b="1" cap="none" spc="-10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13" name="TextBox 12"/>
          <p:cNvSpPr txBox="1"/>
          <p:nvPr/>
        </p:nvSpPr>
        <p:spPr>
          <a:xfrm>
            <a:off x="4191000" y="457200"/>
            <a:ext cx="4953001" cy="584775"/>
          </a:xfrm>
          <a:prstGeom prst="rect">
            <a:avLst/>
          </a:prstGeom>
          <a:noFill/>
        </p:spPr>
        <p:txBody>
          <a:bodyPr wrap="square" rtlCol="0">
            <a:spAutoFit/>
          </a:bodyPr>
          <a:lstStyle/>
          <a:p>
            <a:pPr>
              <a:lnSpc>
                <a:spcPct val="80000"/>
              </a:lnSpc>
            </a:pPr>
            <a:r>
              <a:rPr lang="en-US" sz="4000" b="1" dirty="0" smtClean="0">
                <a:solidFill>
                  <a:schemeClr val="bg1"/>
                </a:solidFill>
                <a:latin typeface="Monotype Corsiva" pitchFamily="66" charset="0"/>
              </a:rPr>
              <a:t>Biblical Solutions.</a:t>
            </a:r>
            <a:endParaRPr lang="en-US" sz="4000" b="1" dirty="0">
              <a:solidFill>
                <a:schemeClr val="bg1"/>
              </a:solidFill>
              <a:latin typeface="Monotype Corsiva" pitchFamily="66" charset="0"/>
            </a:endParaRPr>
          </a:p>
        </p:txBody>
      </p:sp>
      <p:sp>
        <p:nvSpPr>
          <p:cNvPr id="17" name="Rectangle 16"/>
          <p:cNvSpPr/>
          <p:nvPr/>
        </p:nvSpPr>
        <p:spPr>
          <a:xfrm>
            <a:off x="3733800" y="3048000"/>
            <a:ext cx="4572000" cy="2095958"/>
          </a:xfrm>
          <a:prstGeom prst="rect">
            <a:avLst/>
          </a:prstGeom>
        </p:spPr>
        <p:txBody>
          <a:bodyPr wrap="square" anchor="t">
            <a:spAutoFit/>
          </a:bodyPr>
          <a:lstStyle/>
          <a:p>
            <a:pPr marL="463550" indent="-463550">
              <a:lnSpc>
                <a:spcPct val="80000"/>
              </a:lnSpc>
              <a:spcBef>
                <a:spcPts val="1800"/>
              </a:spcBef>
              <a:buFont typeface="Arial" pitchFamily="34" charset="0"/>
              <a:buChar char="•"/>
            </a:pPr>
            <a:r>
              <a:rPr lang="en-US" sz="3600" b="1" dirty="0" smtClean="0">
                <a:solidFill>
                  <a:srgbClr val="FFFFFF"/>
                </a:solidFill>
              </a:rPr>
              <a:t>Repentance (2 Cor. 7:8-11).</a:t>
            </a:r>
          </a:p>
          <a:p>
            <a:pPr marL="463550" indent="-463550">
              <a:lnSpc>
                <a:spcPct val="80000"/>
              </a:lnSpc>
              <a:spcBef>
                <a:spcPts val="1800"/>
              </a:spcBef>
              <a:buFont typeface="Arial" pitchFamily="34" charset="0"/>
              <a:buChar char="•"/>
            </a:pPr>
            <a:r>
              <a:rPr lang="en-US" sz="3600" b="1" dirty="0" smtClean="0">
                <a:solidFill>
                  <a:srgbClr val="FFFFFF"/>
                </a:solidFill>
              </a:rPr>
              <a:t>Focus on heaven (Phil. 3:12-14). </a:t>
            </a:r>
          </a:p>
        </p:txBody>
      </p:sp>
      <p:pic>
        <p:nvPicPr>
          <p:cNvPr id="14" name="Picture 13" descr="Gloomy-Weather.jpg"/>
          <p:cNvPicPr>
            <a:picLocks noChangeAspect="1"/>
          </p:cNvPicPr>
          <p:nvPr/>
        </p:nvPicPr>
        <p:blipFill>
          <a:blip r:embed="rId3" cstate="print"/>
          <a:stretch>
            <a:fillRect/>
          </a:stretch>
        </p:blipFill>
        <p:spPr>
          <a:xfrm>
            <a:off x="609600" y="1600200"/>
            <a:ext cx="3048000" cy="2819400"/>
          </a:xfrm>
          <a:prstGeom prst="roundRect">
            <a:avLst/>
          </a:prstGeom>
          <a:ln>
            <a:solidFill>
              <a:schemeClr val="bg1">
                <a:lumMod val="65000"/>
              </a:schemeClr>
            </a:solidFill>
          </a:ln>
          <a:effectLst>
            <a:outerShdw blurRad="190500" dist="190500" dir="2700000" algn="tl" rotWithShape="0">
              <a:prstClr val="black">
                <a:alpha val="40000"/>
              </a:prstClr>
            </a:outerShdw>
          </a:effectLst>
        </p:spPr>
      </p:pic>
      <p:grpSp>
        <p:nvGrpSpPr>
          <p:cNvPr id="2" name="Group 20"/>
          <p:cNvGrpSpPr/>
          <p:nvPr/>
        </p:nvGrpSpPr>
        <p:grpSpPr>
          <a:xfrm>
            <a:off x="1524000" y="4800600"/>
            <a:ext cx="1595438" cy="1430899"/>
            <a:chOff x="1985962" y="1109662"/>
            <a:chExt cx="5172075" cy="4638675"/>
          </a:xfrm>
          <a:effectLst>
            <a:outerShdw blurRad="50800" dist="38100" dir="2700000" algn="tl" rotWithShape="0">
              <a:prstClr val="black">
                <a:alpha val="40000"/>
              </a:prstClr>
            </a:outerShdw>
          </a:effectLst>
        </p:grpSpPr>
        <p:sp>
          <p:nvSpPr>
            <p:cNvPr id="19" name="Rounded Rectangle 18"/>
            <p:cNvSpPr/>
            <p:nvPr/>
          </p:nvSpPr>
          <p:spPr>
            <a:xfrm>
              <a:off x="2286000" y="1295400"/>
              <a:ext cx="4572000" cy="42672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BibleIcon.jpg"/>
            <p:cNvPicPr>
              <a:picLocks noChangeAspect="1"/>
            </p:cNvPicPr>
            <p:nvPr/>
          </p:nvPicPr>
          <p:blipFill>
            <a:blip r:embed="rId4" cstate="print">
              <a:clrChange>
                <a:clrFrom>
                  <a:srgbClr val="FFFFFF"/>
                </a:clrFrom>
                <a:clrTo>
                  <a:srgbClr val="FFFFFF">
                    <a:alpha val="0"/>
                  </a:srgbClr>
                </a:clrTo>
              </a:clrChange>
            </a:blip>
            <a:stretch>
              <a:fillRect/>
            </a:stretch>
          </p:blipFill>
          <p:spPr>
            <a:xfrm>
              <a:off x="1985962" y="1109662"/>
              <a:ext cx="5172075" cy="4638675"/>
            </a:xfrm>
            <a:prstGeom prst="rect">
              <a:avLst/>
            </a:prstGeom>
          </p:spPr>
        </p:pic>
      </p:grpSp>
    </p:spTree>
    <p:extLst>
      <p:ext uri="{BB962C8B-B14F-4D97-AF65-F5344CB8AC3E}">
        <p14:creationId xmlns="" xmlns:p14="http://schemas.microsoft.com/office/powerpoint/2010/main" val="7199130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 calcmode="lin" valueType="num">
                                      <p:cBhvr>
                                        <p:cTn id="7" dur="1000" fill="hold"/>
                                        <p:tgtEl>
                                          <p:spTgt spid="1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17">
                                            <p:txEl>
                                              <p:pRg st="1" end="1"/>
                                            </p:txEl>
                                          </p:spTgt>
                                        </p:tgtEl>
                                        <p:attrNameLst>
                                          <p:attrName>style.visibility</p:attrName>
                                        </p:attrNameLst>
                                      </p:cBhvr>
                                      <p:to>
                                        <p:strVal val="visible"/>
                                      </p:to>
                                    </p:set>
                                    <p:anim calcmode="lin" valueType="num">
                                      <p:cBhvr>
                                        <p:cTn id="14" dur="1000" fill="hold"/>
                                        <p:tgtEl>
                                          <p:spTgt spid="17">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1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S10201166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0902D99-6D34-4974-BE6D-CA732313B1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TS102011662</Template>
  <TotalTime>0</TotalTime>
  <Words>544</Words>
  <Application>Microsoft Office PowerPoint</Application>
  <PresentationFormat>On-screen Show (4:3)</PresentationFormat>
  <Paragraphs>61</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TS102011662</vt:lpstr>
      <vt:lpstr>Slide 1</vt:lpstr>
      <vt:lpstr>Slide 2</vt:lpstr>
      <vt:lpstr>Slide 3</vt:lpstr>
      <vt:lpstr>Slide 4</vt:lpstr>
      <vt:lpstr>Slide 5</vt:lpstr>
      <vt:lpstr>Slide 6</vt:lpstr>
      <vt:lpstr>Slide 7</vt:lpstr>
      <vt:lpstr>Slide 8</vt:lpstr>
      <vt:lpstr>Slide 9</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2012-08-17T21:19:51Z</dcterms:created>
  <dcterms:modified xsi:type="dcterms:W3CDTF">2012-09-22T20:28:06Z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TC020116629991</vt:lpwstr>
  </property>
</Properties>
</file>