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877" r:id="rId1"/>
  </p:sldMasterIdLst>
  <p:sldIdLst>
    <p:sldId id="256" r:id="rId2"/>
    <p:sldId id="257" r:id="rId3"/>
    <p:sldId id="258" r:id="rId4"/>
    <p:sldId id="259" r:id="rId5"/>
    <p:sldId id="263" r:id="rId6"/>
    <p:sldId id="260" r:id="rId7"/>
    <p:sldId id="261" r:id="rId8"/>
    <p:sldId id="262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737" autoAdjust="0"/>
    <p:restoredTop sz="90929"/>
  </p:normalViewPr>
  <p:slideViewPr>
    <p:cSldViewPr>
      <p:cViewPr varScale="1">
        <p:scale>
          <a:sx n="70" d="100"/>
          <a:sy n="70" d="100"/>
        </p:scale>
        <p:origin x="-119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0" y="0"/>
            <a:ext cx="9148763" cy="6856413"/>
            <a:chOff x="0" y="0"/>
            <a:chExt cx="5763" cy="4319"/>
          </a:xfrm>
        </p:grpSpPr>
        <p:sp>
          <p:nvSpPr>
            <p:cNvPr id="2050" name="Rectangle 2"/>
            <p:cNvSpPr>
              <a:spLocks noChangeArrowheads="1"/>
            </p:cNvSpPr>
            <p:nvPr/>
          </p:nvSpPr>
          <p:spPr bwMode="ltGray">
            <a:xfrm>
              <a:off x="0" y="0"/>
              <a:ext cx="528" cy="4319"/>
            </a:xfrm>
            <a:prstGeom prst="rect">
              <a:avLst/>
            </a:prstGeom>
            <a:gradFill rotWithShape="0">
              <a:gsLst>
                <a:gs pos="0">
                  <a:srgbClr val="000000"/>
                </a:gs>
                <a:gs pos="50000">
                  <a:srgbClr val="000000">
                    <a:gamma/>
                    <a:tint val="0"/>
                    <a:invGamma/>
                  </a:srgbClr>
                </a:gs>
                <a:gs pos="100000">
                  <a:srgbClr val="000000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51" name="Line 3"/>
            <p:cNvSpPr>
              <a:spLocks noChangeShapeType="1"/>
            </p:cNvSpPr>
            <p:nvPr/>
          </p:nvSpPr>
          <p:spPr bwMode="ltGray">
            <a:xfrm>
              <a:off x="0" y="231"/>
              <a:ext cx="5760" cy="0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52" name="Line 4"/>
            <p:cNvSpPr>
              <a:spLocks noChangeShapeType="1"/>
            </p:cNvSpPr>
            <p:nvPr/>
          </p:nvSpPr>
          <p:spPr bwMode="auto">
            <a:xfrm>
              <a:off x="0" y="285"/>
              <a:ext cx="576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53" name="Line 5"/>
            <p:cNvSpPr>
              <a:spLocks noChangeShapeType="1"/>
            </p:cNvSpPr>
            <p:nvPr/>
          </p:nvSpPr>
          <p:spPr bwMode="auto">
            <a:xfrm>
              <a:off x="0" y="3972"/>
              <a:ext cx="57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54" name="Line 6"/>
            <p:cNvSpPr>
              <a:spLocks noChangeShapeType="1"/>
            </p:cNvSpPr>
            <p:nvPr/>
          </p:nvSpPr>
          <p:spPr bwMode="ltGray">
            <a:xfrm>
              <a:off x="0" y="4044"/>
              <a:ext cx="5763" cy="0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56" name="Rectangle 8"/>
          <p:cNvSpPr>
            <a:spLocks noGrp="1" noChangeArrowheads="1"/>
          </p:cNvSpPr>
          <p:nvPr>
            <p:ph type="ctrTitle" sz="quarter"/>
          </p:nvPr>
        </p:nvSpPr>
        <p:spPr>
          <a:xfrm>
            <a:off x="1066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752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2058" name="Rectangle 10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059" name="Rectangle 11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060" name="Rectangle 12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1C594479-D9C8-4467-937D-A0B988E133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594479-D9C8-4467-937D-A0B988E133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594479-D9C8-4467-937D-A0B988E133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594479-D9C8-4467-937D-A0B988E133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594479-D9C8-4467-937D-A0B988E133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29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594479-D9C8-4467-937D-A0B988E133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594479-D9C8-4467-937D-A0B988E133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594479-D9C8-4467-937D-A0B988E133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594479-D9C8-4467-937D-A0B988E133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594479-D9C8-4467-937D-A0B988E133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594479-D9C8-4467-937D-A0B988E133C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7"/>
          <p:cNvGrpSpPr>
            <a:grpSpLocks/>
          </p:cNvGrpSpPr>
          <p:nvPr/>
        </p:nvGrpSpPr>
        <p:grpSpPr bwMode="auto">
          <a:xfrm>
            <a:off x="0" y="0"/>
            <a:ext cx="9148763" cy="6856413"/>
            <a:chOff x="0" y="0"/>
            <a:chExt cx="5763" cy="4319"/>
          </a:xfrm>
        </p:grpSpPr>
        <p:sp>
          <p:nvSpPr>
            <p:cNvPr id="1026" name="Rectangle 2"/>
            <p:cNvSpPr>
              <a:spLocks noChangeArrowheads="1"/>
            </p:cNvSpPr>
            <p:nvPr/>
          </p:nvSpPr>
          <p:spPr bwMode="ltGray">
            <a:xfrm>
              <a:off x="0" y="0"/>
              <a:ext cx="528" cy="4319"/>
            </a:xfrm>
            <a:prstGeom prst="rect">
              <a:avLst/>
            </a:prstGeom>
            <a:gradFill rotWithShape="0">
              <a:gsLst>
                <a:gs pos="0">
                  <a:srgbClr val="000000"/>
                </a:gs>
                <a:gs pos="50000">
                  <a:srgbClr val="000000">
                    <a:gamma/>
                    <a:tint val="0"/>
                    <a:invGamma/>
                  </a:srgbClr>
                </a:gs>
                <a:gs pos="100000">
                  <a:srgbClr val="000000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27" name="Line 3"/>
            <p:cNvSpPr>
              <a:spLocks noChangeShapeType="1"/>
            </p:cNvSpPr>
            <p:nvPr/>
          </p:nvSpPr>
          <p:spPr bwMode="ltGray">
            <a:xfrm>
              <a:off x="0" y="231"/>
              <a:ext cx="5763" cy="0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28" name="Line 4"/>
            <p:cNvSpPr>
              <a:spLocks noChangeShapeType="1"/>
            </p:cNvSpPr>
            <p:nvPr/>
          </p:nvSpPr>
          <p:spPr bwMode="black">
            <a:xfrm>
              <a:off x="0" y="285"/>
              <a:ext cx="57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29" name="Line 5"/>
            <p:cNvSpPr>
              <a:spLocks noChangeShapeType="1"/>
            </p:cNvSpPr>
            <p:nvPr/>
          </p:nvSpPr>
          <p:spPr bwMode="black">
            <a:xfrm>
              <a:off x="0" y="3972"/>
              <a:ext cx="5763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30" name="Line 6"/>
            <p:cNvSpPr>
              <a:spLocks noChangeShapeType="1"/>
            </p:cNvSpPr>
            <p:nvPr/>
          </p:nvSpPr>
          <p:spPr bwMode="ltGray">
            <a:xfrm>
              <a:off x="0" y="4044"/>
              <a:ext cx="5763" cy="0"/>
            </a:xfrm>
            <a:prstGeom prst="line">
              <a:avLst/>
            </a:prstGeom>
            <a:noFill/>
            <a:ln w="12700">
              <a:solidFill>
                <a:schemeClr val="folHlink"/>
              </a:solidFill>
              <a:round/>
              <a:headEnd type="none" w="sm" len="sm"/>
              <a:tailEnd type="none" w="sm" len="sm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32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1066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3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1066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066800" y="63992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505200" y="6399213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34200" y="6399213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2075" tIns="46038" rIns="92075" bIns="46038" numCol="1" anchor="ctr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C594479-D9C8-4467-937D-A0B988E133C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78" r:id="rId1"/>
    <p:sldLayoutId id="2147483879" r:id="rId2"/>
    <p:sldLayoutId id="2147483880" r:id="rId3"/>
    <p:sldLayoutId id="2147483881" r:id="rId4"/>
    <p:sldLayoutId id="2147483882" r:id="rId5"/>
    <p:sldLayoutId id="2147483883" r:id="rId6"/>
    <p:sldLayoutId id="2147483884" r:id="rId7"/>
    <p:sldLayoutId id="2147483885" r:id="rId8"/>
    <p:sldLayoutId id="2147483886" r:id="rId9"/>
    <p:sldLayoutId id="2147483887" r:id="rId10"/>
    <p:sldLayoutId id="2147483888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i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Char char="•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xfrm>
            <a:off x="1295400" y="838200"/>
            <a:ext cx="7086600" cy="1143000"/>
          </a:xfrm>
        </p:spPr>
        <p:txBody>
          <a:bodyPr>
            <a:noAutofit/>
          </a:bodyPr>
          <a:lstStyle/>
          <a:p>
            <a:pPr algn="ctr"/>
            <a:r>
              <a:rPr lang="en-US" sz="4800" b="1" dirty="0">
                <a:solidFill>
                  <a:srgbClr val="FFFF00"/>
                </a:solidFill>
                <a:effectLst>
                  <a:reflection blurRad="6350" stA="55000" endA="300" endPos="45500" dir="5400000" sy="-100000" algn="bl" rotWithShape="0"/>
                </a:effectLst>
              </a:rPr>
              <a:t>The Error of Two Kings of Israel</a:t>
            </a:r>
            <a:endParaRPr lang="en-US" sz="5400" b="1" dirty="0">
              <a:solidFill>
                <a:srgbClr val="FFFF00"/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2286000"/>
            <a:ext cx="8305800" cy="40386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US" sz="2800" b="1" dirty="0"/>
              <a:t>I.  Both Kings Were Selected By God.</a:t>
            </a:r>
            <a:endParaRPr lang="en-US" sz="2800" dirty="0"/>
          </a:p>
          <a:p>
            <a:pPr lvl="1">
              <a:lnSpc>
                <a:spcPct val="90000"/>
              </a:lnSpc>
              <a:buFontTx/>
              <a:buNone/>
            </a:pPr>
            <a:r>
              <a:rPr lang="en-US" b="1" dirty="0"/>
              <a:t>A.  Saul.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b="1" dirty="0"/>
              <a:t>1.  Israel asked for a king (I Samuel 8:5).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b="1" dirty="0"/>
              <a:t>2.  God allowed them to have one (1 Samuel 8:7).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b="1" dirty="0"/>
              <a:t>3.  Saul was selected (1 </a:t>
            </a:r>
            <a:r>
              <a:rPr lang="en-US" b="1" dirty="0" smtClean="0"/>
              <a:t>Sam. </a:t>
            </a:r>
            <a:r>
              <a:rPr lang="en-US" b="1" dirty="0"/>
              <a:t>9:15-17;  9:27-10:1).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b="1" dirty="0"/>
              <a:t>B.  Jeroboam.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b="1" dirty="0"/>
              <a:t>1.  Because of Solomon’s unfaithfulness, the kingdom would be splintered (1 Kings 11:9-13).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b="1" dirty="0"/>
              <a:t>2.  Jeroboam was selected as king.  (1 Kings 11:29-36).</a:t>
            </a:r>
            <a:endParaRPr lang="en-US" sz="2000" b="1" dirty="0"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0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0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0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2051" grpId="0" uiExpand="1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2438400"/>
            <a:ext cx="7772400" cy="3657600"/>
          </a:xfrm>
        </p:spPr>
        <p:txBody>
          <a:bodyPr/>
          <a:lstStyle/>
          <a:p>
            <a:pPr>
              <a:buFontTx/>
              <a:buNone/>
            </a:pPr>
            <a:r>
              <a:rPr lang="en-US" sz="3000" b="1" dirty="0"/>
              <a:t>II.  Both Men Once Served God Faithfully.</a:t>
            </a:r>
            <a:endParaRPr lang="en-US" dirty="0"/>
          </a:p>
          <a:p>
            <a:pPr lvl="1">
              <a:buFontTx/>
              <a:buNone/>
            </a:pPr>
            <a:r>
              <a:rPr lang="en-US" dirty="0"/>
              <a:t>A.  Saul.</a:t>
            </a:r>
          </a:p>
          <a:p>
            <a:pPr lvl="2">
              <a:buFontTx/>
              <a:buNone/>
            </a:pPr>
            <a:r>
              <a:rPr lang="en-US" dirty="0"/>
              <a:t>1.  Spirit of the Lord spoke through Saul (1 Samuel 10:6).</a:t>
            </a:r>
          </a:p>
          <a:p>
            <a:pPr lvl="2">
              <a:buFontTx/>
              <a:buNone/>
            </a:pPr>
            <a:r>
              <a:rPr lang="en-US" dirty="0"/>
              <a:t>2.  Victory at </a:t>
            </a:r>
            <a:r>
              <a:rPr lang="en-US" dirty="0" err="1"/>
              <a:t>Jabesh</a:t>
            </a:r>
            <a:r>
              <a:rPr lang="en-US" dirty="0"/>
              <a:t> Gilead (1 Samuel 11:6-13).</a:t>
            </a:r>
          </a:p>
          <a:p>
            <a:pPr lvl="1">
              <a:buFontTx/>
              <a:buNone/>
            </a:pPr>
            <a:r>
              <a:rPr lang="en-US" dirty="0"/>
              <a:t>B.  Jeroboam (1 Kings 11:28).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1295400" y="838200"/>
            <a:ext cx="7086600" cy="1143000"/>
          </a:xfrm>
        </p:spPr>
        <p:txBody>
          <a:bodyPr>
            <a:noAutofit/>
          </a:bodyPr>
          <a:lstStyle/>
          <a:p>
            <a:pPr algn="ctr"/>
            <a:r>
              <a:rPr lang="en-US" sz="4800" b="1" dirty="0">
                <a:solidFill>
                  <a:srgbClr val="FFFF00"/>
                </a:solidFill>
                <a:effectLst>
                  <a:reflection blurRad="6350" stA="55000" endA="300" endPos="45500" dir="5400000" sy="-100000" algn="bl" rotWithShape="0"/>
                </a:effectLst>
              </a:rPr>
              <a:t>The Error of Two Kings of Israel</a:t>
            </a:r>
            <a:endParaRPr lang="en-US" sz="5400" b="1" dirty="0">
              <a:solidFill>
                <a:srgbClr val="FFFF00"/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2514600"/>
            <a:ext cx="7772400" cy="3581400"/>
          </a:xfrm>
        </p:spPr>
        <p:txBody>
          <a:bodyPr/>
          <a:lstStyle/>
          <a:p>
            <a:pPr>
              <a:buFontTx/>
              <a:buNone/>
            </a:pPr>
            <a:r>
              <a:rPr lang="en-US" b="1" dirty="0"/>
              <a:t>III.  Both Could Have Had Their Thrones Established.</a:t>
            </a:r>
            <a:endParaRPr lang="en-US" sz="4000" dirty="0"/>
          </a:p>
          <a:p>
            <a:pPr lvl="1">
              <a:buFontTx/>
              <a:buNone/>
            </a:pPr>
            <a:r>
              <a:rPr lang="en-US" sz="3600" dirty="0"/>
              <a:t>A.  Saul (1 Samuel 13:13c).</a:t>
            </a:r>
          </a:p>
          <a:p>
            <a:pPr lvl="1">
              <a:buFontTx/>
              <a:buNone/>
            </a:pPr>
            <a:r>
              <a:rPr lang="en-US" sz="3600" dirty="0"/>
              <a:t>B.  Jeroboam (1 Kings 11:37-39).</a:t>
            </a:r>
            <a:endParaRPr lang="en-US" dirty="0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1295400" y="838200"/>
            <a:ext cx="7086600" cy="1143000"/>
          </a:xfrm>
        </p:spPr>
        <p:txBody>
          <a:bodyPr>
            <a:noAutofit/>
          </a:bodyPr>
          <a:lstStyle/>
          <a:p>
            <a:pPr algn="ctr"/>
            <a:r>
              <a:rPr lang="en-US" sz="4800" b="1" dirty="0">
                <a:solidFill>
                  <a:srgbClr val="FFFF00"/>
                </a:solidFill>
                <a:effectLst>
                  <a:reflection blurRad="6350" stA="55000" endA="300" endPos="45500" dir="5400000" sy="-100000" algn="bl" rotWithShape="0"/>
                </a:effectLst>
              </a:rPr>
              <a:t>The Error of Two Kings of Israel</a:t>
            </a:r>
            <a:endParaRPr lang="en-US" sz="5400" b="1" dirty="0">
              <a:solidFill>
                <a:srgbClr val="FFFF00"/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2438400"/>
            <a:ext cx="7772400" cy="3810000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en-US" b="1" dirty="0"/>
              <a:t>IV.  Both Failed to Trust in God.</a:t>
            </a:r>
            <a:endParaRPr lang="en-US" dirty="0"/>
          </a:p>
          <a:p>
            <a:pPr lvl="1">
              <a:lnSpc>
                <a:spcPct val="90000"/>
              </a:lnSpc>
              <a:buFontTx/>
              <a:buNone/>
            </a:pPr>
            <a:r>
              <a:rPr lang="en-US" dirty="0"/>
              <a:t>A.  Saul.  War with Philistines—Samuel tells him to wait—he doesn’t (1 Samuel 13:8-13b).</a:t>
            </a:r>
          </a:p>
          <a:p>
            <a:pPr lvl="1">
              <a:lnSpc>
                <a:spcPct val="90000"/>
              </a:lnSpc>
              <a:buFontTx/>
              <a:buNone/>
            </a:pPr>
            <a:r>
              <a:rPr lang="en-US" dirty="0"/>
              <a:t>B.  Jeroboam.  After Solomon’s death, Jeroboam returns and offers to serve </a:t>
            </a:r>
            <a:r>
              <a:rPr lang="en-US" dirty="0" err="1"/>
              <a:t>Rehoboam</a:t>
            </a:r>
            <a:r>
              <a:rPr lang="en-US" dirty="0"/>
              <a:t> (1 Kings 12:1-5).  </a:t>
            </a:r>
            <a:r>
              <a:rPr lang="en-US" dirty="0" err="1"/>
              <a:t>Rehoboam</a:t>
            </a:r>
            <a:r>
              <a:rPr lang="en-US" dirty="0"/>
              <a:t> accepts poor advice and alienates the other tribes.  Jeroboam is established as king of northern tribes (1 Kings 12:21-27).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1295400" y="838200"/>
            <a:ext cx="7086600" cy="1143000"/>
          </a:xfrm>
        </p:spPr>
        <p:txBody>
          <a:bodyPr>
            <a:noAutofit/>
          </a:bodyPr>
          <a:lstStyle/>
          <a:p>
            <a:pPr algn="ctr"/>
            <a:r>
              <a:rPr lang="en-US" sz="4800" b="1" dirty="0">
                <a:solidFill>
                  <a:srgbClr val="FFFF00"/>
                </a:solidFill>
                <a:effectLst>
                  <a:reflection blurRad="6350" stA="55000" endA="300" endPos="45500" dir="5400000" sy="-100000" algn="bl" rotWithShape="0"/>
                </a:effectLst>
              </a:rPr>
              <a:t>The Error of Two Kings of Israel</a:t>
            </a:r>
            <a:endParaRPr lang="en-US" sz="5400" b="1" dirty="0">
              <a:solidFill>
                <a:srgbClr val="FFFF00"/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2362200"/>
            <a:ext cx="7924800" cy="43434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US" b="1" dirty="0"/>
              <a:t>V.  Both Turned to Improper Worship.</a:t>
            </a:r>
            <a:endParaRPr lang="en-US" dirty="0"/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3200" dirty="0"/>
              <a:t>A.  Saul. 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2800" dirty="0"/>
              <a:t>1.  Unlawful sacrifice </a:t>
            </a:r>
            <a:r>
              <a:rPr lang="en-US" sz="2800" dirty="0" smtClean="0"/>
              <a:t>(1 </a:t>
            </a:r>
            <a:r>
              <a:rPr lang="en-US" sz="2800" dirty="0"/>
              <a:t>Samuel 13:9).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2800" dirty="0"/>
              <a:t>2.  Sparing—</a:t>
            </a:r>
            <a:r>
              <a:rPr lang="en-US" sz="2800" dirty="0" err="1"/>
              <a:t>sacrifce</a:t>
            </a:r>
            <a:r>
              <a:rPr lang="en-US" sz="2800" dirty="0"/>
              <a:t> of accursed things </a:t>
            </a:r>
            <a:r>
              <a:rPr lang="en-US" sz="2800" dirty="0" smtClean="0"/>
              <a:t>(1 Sam. </a:t>
            </a:r>
            <a:r>
              <a:rPr lang="en-US" sz="2800" dirty="0"/>
              <a:t>15:21-23).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2800" dirty="0"/>
              <a:t>3.  Consultation of a medium </a:t>
            </a:r>
            <a:r>
              <a:rPr lang="en-US" sz="2800" dirty="0" smtClean="0"/>
              <a:t>(1 </a:t>
            </a:r>
            <a:r>
              <a:rPr lang="en-US" sz="2800" dirty="0"/>
              <a:t>Samuel 27:6,7), even though it was forbidden (Deuteronomy 18:10-11</a:t>
            </a:r>
            <a:r>
              <a:rPr lang="en-US" sz="2800" dirty="0" smtClean="0"/>
              <a:t>).</a:t>
            </a:r>
            <a:endParaRPr lang="en-US" sz="2800" dirty="0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1295400" y="838200"/>
            <a:ext cx="7086600" cy="1143000"/>
          </a:xfrm>
        </p:spPr>
        <p:txBody>
          <a:bodyPr>
            <a:noAutofit/>
          </a:bodyPr>
          <a:lstStyle/>
          <a:p>
            <a:pPr algn="ctr"/>
            <a:r>
              <a:rPr lang="en-US" sz="4800" b="1" dirty="0">
                <a:solidFill>
                  <a:srgbClr val="FFFF00"/>
                </a:solidFill>
                <a:effectLst>
                  <a:reflection blurRad="6350" stA="55000" endA="300" endPos="45500" dir="5400000" sy="-100000" algn="bl" rotWithShape="0"/>
                </a:effectLst>
              </a:rPr>
              <a:t>The Error of Two Kings of Israel</a:t>
            </a:r>
            <a:endParaRPr lang="en-US" sz="5400" b="1" dirty="0">
              <a:solidFill>
                <a:srgbClr val="FFFF00"/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7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1066800" y="2362200"/>
            <a:ext cx="7924800" cy="43434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Tx/>
              <a:buNone/>
            </a:pPr>
            <a:r>
              <a:rPr lang="en-US" b="1" dirty="0"/>
              <a:t>V.  Both Turned to Improper Worship.</a:t>
            </a:r>
            <a:endParaRPr lang="en-US" dirty="0"/>
          </a:p>
          <a:p>
            <a:pPr lvl="1">
              <a:lnSpc>
                <a:spcPct val="90000"/>
              </a:lnSpc>
              <a:buFontTx/>
              <a:buNone/>
            </a:pPr>
            <a:r>
              <a:rPr lang="en-US" sz="3200" dirty="0" smtClean="0"/>
              <a:t>B</a:t>
            </a:r>
            <a:r>
              <a:rPr lang="en-US" sz="3200" dirty="0"/>
              <a:t>.  Jeroboam.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2800" dirty="0"/>
              <a:t>1.  Gold calves </a:t>
            </a:r>
            <a:r>
              <a:rPr lang="en-US" sz="2800" dirty="0" smtClean="0"/>
              <a:t>(1 </a:t>
            </a:r>
            <a:r>
              <a:rPr lang="en-US" sz="2800" dirty="0"/>
              <a:t>Kings 12:28-33).  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2800" dirty="0"/>
              <a:t>2.  Warned by God </a:t>
            </a:r>
            <a:r>
              <a:rPr lang="en-US" sz="2800" dirty="0" smtClean="0"/>
              <a:t>(1 </a:t>
            </a:r>
            <a:r>
              <a:rPr lang="en-US" sz="2800" dirty="0"/>
              <a:t>Kings 13:1-6).</a:t>
            </a:r>
          </a:p>
          <a:p>
            <a:pPr lvl="2">
              <a:lnSpc>
                <a:spcPct val="90000"/>
              </a:lnSpc>
              <a:buFontTx/>
              <a:buNone/>
            </a:pPr>
            <a:r>
              <a:rPr lang="en-US" sz="2800" dirty="0"/>
              <a:t>3.  Did not turn back to God </a:t>
            </a:r>
            <a:r>
              <a:rPr lang="en-US" sz="2800" dirty="0" smtClean="0"/>
              <a:t>(1 </a:t>
            </a:r>
            <a:r>
              <a:rPr lang="en-US" sz="2800" dirty="0"/>
              <a:t>Kings 13:33).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1295400" y="838200"/>
            <a:ext cx="7086600" cy="1143000"/>
          </a:xfrm>
        </p:spPr>
        <p:txBody>
          <a:bodyPr>
            <a:noAutofit/>
          </a:bodyPr>
          <a:lstStyle/>
          <a:p>
            <a:pPr algn="ctr"/>
            <a:r>
              <a:rPr lang="en-US" sz="4800" b="1" dirty="0">
                <a:solidFill>
                  <a:srgbClr val="FFFF00"/>
                </a:solidFill>
                <a:effectLst>
                  <a:reflection blurRad="6350" stA="55000" endA="300" endPos="45500" dir="5400000" sy="-100000" algn="bl" rotWithShape="0"/>
                </a:effectLst>
              </a:rPr>
              <a:t>The Error of Two Kings of Israel</a:t>
            </a:r>
            <a:endParaRPr lang="en-US" sz="5400" b="1" dirty="0">
              <a:solidFill>
                <a:srgbClr val="FFFF00"/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1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1143000" y="2438400"/>
            <a:ext cx="7620000" cy="4038600"/>
          </a:xfrm>
        </p:spPr>
        <p:txBody>
          <a:bodyPr/>
          <a:lstStyle/>
          <a:p>
            <a:pPr>
              <a:buFontTx/>
              <a:buNone/>
            </a:pPr>
            <a:r>
              <a:rPr lang="en-US" sz="3600" b="1" dirty="0"/>
              <a:t>VI.  Both Were Rejected By God.</a:t>
            </a:r>
            <a:endParaRPr lang="en-US" sz="3600" dirty="0"/>
          </a:p>
          <a:p>
            <a:pPr lvl="1">
              <a:buFontTx/>
              <a:buNone/>
            </a:pPr>
            <a:r>
              <a:rPr lang="en-US" sz="3200" dirty="0"/>
              <a:t>A.  Saul </a:t>
            </a:r>
            <a:r>
              <a:rPr lang="en-US" sz="3200" dirty="0" smtClean="0"/>
              <a:t>(1 </a:t>
            </a:r>
            <a:r>
              <a:rPr lang="en-US" sz="3200" dirty="0"/>
              <a:t>Samuel 13:13-14;  15:25-29).</a:t>
            </a:r>
          </a:p>
          <a:p>
            <a:pPr lvl="1">
              <a:buFontTx/>
              <a:buNone/>
            </a:pPr>
            <a:r>
              <a:rPr lang="en-US" sz="3200" dirty="0"/>
              <a:t>B.  Jeroboam.</a:t>
            </a:r>
            <a:r>
              <a:rPr lang="en-US" sz="3200" b="1" dirty="0"/>
              <a:t>  </a:t>
            </a:r>
            <a:r>
              <a:rPr lang="en-US" sz="3200" dirty="0"/>
              <a:t>Jeroboam’s son is ill, his wife goes to </a:t>
            </a:r>
            <a:r>
              <a:rPr lang="en-US" sz="3200" dirty="0" err="1"/>
              <a:t>Ahijah</a:t>
            </a:r>
            <a:r>
              <a:rPr lang="en-US" sz="3200" dirty="0"/>
              <a:t> </a:t>
            </a:r>
            <a:r>
              <a:rPr lang="en-US" sz="3200" dirty="0" smtClean="0"/>
              <a:t>(1 </a:t>
            </a:r>
            <a:r>
              <a:rPr lang="en-US" sz="3200" dirty="0"/>
              <a:t>Kings 14:7-10).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1295400" y="838200"/>
            <a:ext cx="7086600" cy="1143000"/>
          </a:xfrm>
        </p:spPr>
        <p:txBody>
          <a:bodyPr>
            <a:noAutofit/>
          </a:bodyPr>
          <a:lstStyle/>
          <a:p>
            <a:pPr algn="ctr"/>
            <a:r>
              <a:rPr lang="en-US" sz="4800" b="1" dirty="0">
                <a:solidFill>
                  <a:srgbClr val="FFFF00"/>
                </a:solidFill>
                <a:effectLst>
                  <a:reflection blurRad="6350" stA="55000" endA="300" endPos="45500" dir="5400000" sy="-100000" algn="bl" rotWithShape="0"/>
                </a:effectLst>
              </a:rPr>
              <a:t>The Error of Two Kings of Israel</a:t>
            </a:r>
            <a:endParaRPr lang="en-US" sz="5400" b="1" dirty="0">
              <a:solidFill>
                <a:srgbClr val="FFFF00"/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1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>
          <a:xfrm>
            <a:off x="1219200" y="2286000"/>
            <a:ext cx="7467600" cy="4191000"/>
          </a:xfrm>
        </p:spPr>
        <p:txBody>
          <a:bodyPr/>
          <a:lstStyle/>
          <a:p>
            <a:pPr algn="ctr">
              <a:buFontTx/>
              <a:buNone/>
            </a:pPr>
            <a:r>
              <a:rPr lang="en-US" sz="3600" b="1" i="1" dirty="0"/>
              <a:t>Lessons for Us</a:t>
            </a:r>
            <a:endParaRPr lang="en-US" sz="3600" dirty="0"/>
          </a:p>
          <a:p>
            <a:pPr>
              <a:buClr>
                <a:srgbClr val="FFFF00"/>
              </a:buClr>
              <a:buSzPct val="120000"/>
            </a:pPr>
            <a:r>
              <a:rPr lang="en-US" dirty="0"/>
              <a:t>Faithful Children of God Can Fall (Hebrews 6:4-6).</a:t>
            </a:r>
          </a:p>
          <a:p>
            <a:pPr>
              <a:buClr>
                <a:srgbClr val="FFFF00"/>
              </a:buClr>
              <a:buSzPct val="130000"/>
            </a:pPr>
            <a:r>
              <a:rPr lang="en-US" dirty="0"/>
              <a:t>God’s People Must Trust Him (2 Timothy 3:16,17).</a:t>
            </a:r>
          </a:p>
          <a:p>
            <a:pPr>
              <a:buClr>
                <a:srgbClr val="FFFF00"/>
              </a:buClr>
              <a:buSzPct val="120000"/>
            </a:pPr>
            <a:r>
              <a:rPr lang="en-US" dirty="0"/>
              <a:t>God Cares How He is Worshipped (John 4:23-24).</a:t>
            </a:r>
          </a:p>
        </p:txBody>
      </p:sp>
      <p:sp>
        <p:nvSpPr>
          <p:cNvPr id="7" name="Rectangle 2"/>
          <p:cNvSpPr>
            <a:spLocks noGrp="1" noChangeArrowheads="1"/>
          </p:cNvSpPr>
          <p:nvPr>
            <p:ph type="title"/>
          </p:nvPr>
        </p:nvSpPr>
        <p:spPr>
          <a:xfrm>
            <a:off x="1295400" y="838200"/>
            <a:ext cx="7086600" cy="1143000"/>
          </a:xfrm>
        </p:spPr>
        <p:txBody>
          <a:bodyPr>
            <a:noAutofit/>
          </a:bodyPr>
          <a:lstStyle/>
          <a:p>
            <a:pPr algn="ctr"/>
            <a:r>
              <a:rPr lang="en-US" sz="4800" b="1" dirty="0">
                <a:solidFill>
                  <a:srgbClr val="FFFF00"/>
                </a:solidFill>
                <a:effectLst>
                  <a:reflection blurRad="6350" stA="55000" endA="300" endPos="45500" dir="5400000" sy="-100000" algn="bl" rotWithShape="0"/>
                </a:effectLst>
              </a:rPr>
              <a:t>The Error of Two Kings of Israel</a:t>
            </a:r>
            <a:endParaRPr lang="en-US" sz="5400" b="1" dirty="0">
              <a:solidFill>
                <a:srgbClr val="FFFF00"/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1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1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1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5" grpId="0" uiExpand="1" build="p"/>
    </p:bldLst>
  </p:timing>
</p:sld>
</file>

<file path=ppt/theme/theme1.xml><?xml version="1.0" encoding="utf-8"?>
<a:theme xmlns:a="http://schemas.openxmlformats.org/drawingml/2006/main" name="Black design template">
  <a:themeElements>
    <a:clrScheme name="Office Theme 1">
      <a:dk1>
        <a:srgbClr val="868686"/>
      </a:dk1>
      <a:lt1>
        <a:srgbClr val="FFFFFF"/>
      </a:lt1>
      <a:dk2>
        <a:srgbClr val="000000"/>
      </a:dk2>
      <a:lt2>
        <a:srgbClr val="FFFF00"/>
      </a:lt2>
      <a:accent1>
        <a:srgbClr val="66FF33"/>
      </a:accent1>
      <a:accent2>
        <a:srgbClr val="CC3300"/>
      </a:accent2>
      <a:accent3>
        <a:srgbClr val="AAAAAA"/>
      </a:accent3>
      <a:accent4>
        <a:srgbClr val="DADADA"/>
      </a:accent4>
      <a:accent5>
        <a:srgbClr val="B8FFAD"/>
      </a:accent5>
      <a:accent6>
        <a:srgbClr val="B92D00"/>
      </a:accent6>
      <a:hlink>
        <a:srgbClr val="0000FF"/>
      </a:hlink>
      <a:folHlink>
        <a:srgbClr val="008080"/>
      </a:folHlink>
    </a:clrScheme>
    <a:fontScheme name="Office Theme">
      <a:majorFont>
        <a:latin typeface="Arial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Office Theme 1">
        <a:dk1>
          <a:srgbClr val="868686"/>
        </a:dk1>
        <a:lt1>
          <a:srgbClr val="FFFFFF"/>
        </a:lt1>
        <a:dk2>
          <a:srgbClr val="000000"/>
        </a:dk2>
        <a:lt2>
          <a:srgbClr val="FFFF00"/>
        </a:lt2>
        <a:accent1>
          <a:srgbClr val="66FF33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B8FFAD"/>
        </a:accent5>
        <a:accent6>
          <a:srgbClr val="B92D00"/>
        </a:accent6>
        <a:hlink>
          <a:srgbClr val="0000FF"/>
        </a:hlink>
        <a:folHlink>
          <a:srgbClr val="0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9966FF"/>
        </a:dk2>
        <a:lt2>
          <a:srgbClr val="CBCBCB"/>
        </a:lt2>
        <a:accent1>
          <a:srgbClr val="6699FF"/>
        </a:accent1>
        <a:accent2>
          <a:srgbClr val="777777"/>
        </a:accent2>
        <a:accent3>
          <a:srgbClr val="FFFFFF"/>
        </a:accent3>
        <a:accent4>
          <a:srgbClr val="000000"/>
        </a:accent4>
        <a:accent5>
          <a:srgbClr val="B8CAFF"/>
        </a:accent5>
        <a:accent6>
          <a:srgbClr val="6B6B6B"/>
        </a:accent6>
        <a:hlink>
          <a:srgbClr val="00CCCC"/>
        </a:hlink>
        <a:folHlink>
          <a:srgbClr val="FF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777777"/>
        </a:lt2>
        <a:accent1>
          <a:srgbClr val="CBCBCB"/>
        </a:accent1>
        <a:accent2>
          <a:srgbClr val="96969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878787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Black design template</Template>
  <TotalTime>33</TotalTime>
  <Words>449</Words>
  <Application>Microsoft Office PowerPoint</Application>
  <PresentationFormat>On-screen Show (4:3)</PresentationFormat>
  <Paragraphs>44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Black design template</vt:lpstr>
      <vt:lpstr>The Error of Two Kings of Israel</vt:lpstr>
      <vt:lpstr>The Error of Two Kings of Israel</vt:lpstr>
      <vt:lpstr>The Error of Two Kings of Israel</vt:lpstr>
      <vt:lpstr>The Error of Two Kings of Israel</vt:lpstr>
      <vt:lpstr>The Error of Two Kings of Israel</vt:lpstr>
      <vt:lpstr>The Error of Two Kings of Israel</vt:lpstr>
      <vt:lpstr>The Error of Two Kings of Israel</vt:lpstr>
      <vt:lpstr>The Error of Two Kings of Israel</vt:lpstr>
    </vt:vector>
  </TitlesOfParts>
  <Company>AISD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Error of Two Kings of Israel</dc:title>
  <dc:creator>ESC</dc:creator>
  <cp:lastModifiedBy>OlsenParkLaptop</cp:lastModifiedBy>
  <cp:revision>6</cp:revision>
  <dcterms:created xsi:type="dcterms:W3CDTF">2011-12-31T00:41:51Z</dcterms:created>
  <dcterms:modified xsi:type="dcterms:W3CDTF">2012-01-01T23:02:05Z</dcterms:modified>
</cp:coreProperties>
</file>