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sldIdLst>
    <p:sldId id="262" r:id="rId2"/>
    <p:sldId id="256" r:id="rId3"/>
    <p:sldId id="257" r:id="rId4"/>
    <p:sldId id="258" r:id="rId5"/>
    <p:sldId id="259" r:id="rId6"/>
    <p:sldId id="260" r:id="rId7"/>
    <p:sldId id="261" r:id="rId8"/>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3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136932D-C0FB-4DE8-8F05-C16F0B05F2F0}" type="slidenum">
              <a:rPr lang="en-US" altLang="en-US" smtClean="0"/>
              <a:pPr/>
              <a:t>‹#›</a:t>
            </a:fld>
            <a:endParaRPr lang="en-US" alt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73EE420-36D6-4CB6-A9B7-91E160515AFC}"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a:xfrm>
            <a:off x="2640597" y="6377459"/>
            <a:ext cx="3836404" cy="365125"/>
          </a:xfrm>
        </p:spPr>
        <p:txBody>
          <a:bodyPr/>
          <a:lstStyle/>
          <a:p>
            <a:endParaRPr lang="en-US" altLang="en-US"/>
          </a:p>
        </p:txBody>
      </p:sp>
      <p:sp>
        <p:nvSpPr>
          <p:cNvPr id="6" name="Slide Number Placeholder 5"/>
          <p:cNvSpPr>
            <a:spLocks noGrp="1"/>
          </p:cNvSpPr>
          <p:nvPr>
            <p:ph type="sldNum" sz="quarter" idx="12"/>
          </p:nvPr>
        </p:nvSpPr>
        <p:spPr/>
        <p:txBody>
          <a:bodyPr/>
          <a:lstStyle/>
          <a:p>
            <a:fld id="{2BC08CA4-8979-4B84-AEEB-0702F9F085FE}"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958937D3-CD94-4393-BDB3-5A4A173FF5C9}"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C40F001-11E5-472C-9A8E-22B47EFE4C10}" type="slidenum">
              <a:rPr lang="en-US" altLang="en-US" smtClean="0"/>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1F4EC26-7AE3-45C4-AE8A-475EF7856334}"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CC2730CF-C6D3-4656-B721-E632C750C19E}"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19697DB4-8A07-49B8-93A2-46CA632F7E3E}"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8763913-9DA9-4A88-9BC5-8832800B897C}"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7341696-4B8D-42F6-9768-6351118874C6}" type="slidenum">
              <a:rPr lang="en-US" altLang="en-US" smtClean="0"/>
              <a:pPr/>
              <a:t>‹#›</a:t>
            </a:fld>
            <a:endParaRPr lang="en-US" alt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endParaRPr lang="en-US" alt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ltLang="en-US"/>
          </a:p>
        </p:txBody>
      </p:sp>
      <p:sp>
        <p:nvSpPr>
          <p:cNvPr id="7" name="Slide Number Placeholder 6"/>
          <p:cNvSpPr>
            <a:spLocks noGrp="1"/>
          </p:cNvSpPr>
          <p:nvPr>
            <p:ph type="sldNum" sz="quarter" idx="12"/>
          </p:nvPr>
        </p:nvSpPr>
        <p:spPr>
          <a:xfrm>
            <a:off x="8339328" y="1170432"/>
            <a:ext cx="733864" cy="201168"/>
          </a:xfrm>
        </p:spPr>
        <p:txBody>
          <a:bodyPr/>
          <a:lstStyle/>
          <a:p>
            <a:fld id="{29621C5D-0D93-4657-87BC-46A58EC57996}" type="slidenum">
              <a:rPr lang="en-US" altLang="en-US" smtClean="0"/>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endParaRPr lang="en-US" alt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lt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7DA14FA-3749-47C4-8286-252CE0D0BAA3}" type="slidenum">
              <a:rPr lang="en-US" altLang="en-US" smtClean="0"/>
              <a:pPr/>
              <a:t>‹#›</a:t>
            </a:fld>
            <a:endParaRPr lang="en-US" altLang="en-US"/>
          </a:p>
        </p:txBody>
      </p:sp>
      <p:pic>
        <p:nvPicPr>
          <p:cNvPr id="13" name="Picture 12" descr="Mountains.jpg"/>
          <p:cNvPicPr>
            <a:picLocks noChangeAspect="1"/>
          </p:cNvPicPr>
          <p:nvPr userDrawn="1"/>
        </p:nvPicPr>
        <p:blipFill>
          <a:blip r:embed="rId13" cstate="print"/>
          <a:stretch>
            <a:fillRect/>
          </a:stretch>
        </p:blipFill>
        <p:spPr>
          <a:xfrm>
            <a:off x="0" y="5311421"/>
            <a:ext cx="9144000" cy="1654859"/>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28600"/>
            <a:ext cx="7772400" cy="1066800"/>
          </a:xfrm>
        </p:spPr>
        <p:txBody>
          <a:bodyPr>
            <a:normAutofit/>
          </a:bodyPr>
          <a:lstStyle/>
          <a:p>
            <a:pPr algn="ctr"/>
            <a:r>
              <a:rPr lang="en-US" altLang="en-US" sz="5400" b="1" dirty="0" smtClean="0"/>
              <a:t>2 Peter 1:1-4</a:t>
            </a:r>
            <a:endParaRPr lang="en-US" altLang="en-US" sz="5400" b="1" dirty="0"/>
          </a:p>
        </p:txBody>
      </p:sp>
      <p:sp>
        <p:nvSpPr>
          <p:cNvPr id="3075" name="Rectangle 3"/>
          <p:cNvSpPr>
            <a:spLocks noGrp="1" noChangeArrowheads="1"/>
          </p:cNvSpPr>
          <p:nvPr>
            <p:ph idx="1"/>
          </p:nvPr>
        </p:nvSpPr>
        <p:spPr>
          <a:xfrm>
            <a:off x="533400" y="1828800"/>
            <a:ext cx="8077200" cy="3352800"/>
          </a:xfrm>
        </p:spPr>
        <p:txBody>
          <a:bodyPr>
            <a:normAutofit/>
          </a:bodyPr>
          <a:lstStyle/>
          <a:p>
            <a:pPr marL="0" indent="0">
              <a:buFontTx/>
              <a:buNone/>
            </a:pPr>
            <a:r>
              <a:rPr lang="en-US" altLang="en-US" b="1" dirty="0" smtClean="0"/>
              <a:t>“Simon Peter, a bondservant and apostle of Jesus Christ, To those who have obtained like precious faith with us by the righteousness of our God and Savior Jesus Christ: 2 Grace and peace be multiplied to you in the knowledge of God and of Jesus our Lord…”</a:t>
            </a:r>
            <a:endParaRPr lang="en-US" alt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anim calcmode="lin" valueType="num">
                                      <p:cBhvr>
                                        <p:cTn id="13"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28600"/>
            <a:ext cx="7772400" cy="1066800"/>
          </a:xfrm>
        </p:spPr>
        <p:txBody>
          <a:bodyPr>
            <a:normAutofit/>
          </a:bodyPr>
          <a:lstStyle/>
          <a:p>
            <a:pPr algn="ctr"/>
            <a:r>
              <a:rPr lang="en-US" altLang="en-US" sz="5400" b="1" dirty="0" smtClean="0"/>
              <a:t>2 Peter 1:1-4</a:t>
            </a:r>
            <a:endParaRPr lang="en-US" altLang="en-US" sz="5400" b="1" dirty="0"/>
          </a:p>
        </p:txBody>
      </p:sp>
      <p:sp>
        <p:nvSpPr>
          <p:cNvPr id="3075" name="Rectangle 3"/>
          <p:cNvSpPr>
            <a:spLocks noGrp="1" noChangeArrowheads="1"/>
          </p:cNvSpPr>
          <p:nvPr>
            <p:ph idx="1"/>
          </p:nvPr>
        </p:nvSpPr>
        <p:spPr>
          <a:xfrm>
            <a:off x="533400" y="1600200"/>
            <a:ext cx="8077200" cy="3581400"/>
          </a:xfrm>
        </p:spPr>
        <p:txBody>
          <a:bodyPr>
            <a:normAutofit fontScale="92500" lnSpcReduction="10000"/>
          </a:bodyPr>
          <a:lstStyle/>
          <a:p>
            <a:pPr marL="0" indent="0">
              <a:buFontTx/>
              <a:buNone/>
            </a:pPr>
            <a:r>
              <a:rPr lang="en-US" altLang="en-US" b="1" dirty="0" smtClean="0"/>
              <a:t>“…as His divine power has given to us all things that pertain to life and godliness, through the knowledge of Him who called us by glory and virtue, 4 by which have been given to us exceedingly great and precious promises, that through these you may be partakers of the divine nature, having escaped the corruption that is in the world through lust” (NKJV). </a:t>
            </a:r>
          </a:p>
          <a:p>
            <a:pPr>
              <a:buFontTx/>
              <a:buNone/>
            </a:pPr>
            <a:endParaRPr lang="en-US" altLang="en-US" sz="2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algn="ctr"/>
            <a:r>
              <a:rPr lang="en-US" altLang="en-US" b="1" dirty="0" smtClean="0"/>
              <a:t>“His is Divine Power Has Given To Us All Things”</a:t>
            </a:r>
            <a:endParaRPr lang="en-US" altLang="en-US" b="1" dirty="0"/>
          </a:p>
        </p:txBody>
      </p:sp>
      <p:sp>
        <p:nvSpPr>
          <p:cNvPr id="3075" name="Rectangle 3"/>
          <p:cNvSpPr>
            <a:spLocks noGrp="1" noChangeArrowheads="1"/>
          </p:cNvSpPr>
          <p:nvPr>
            <p:ph idx="1"/>
          </p:nvPr>
        </p:nvSpPr>
        <p:spPr>
          <a:xfrm>
            <a:off x="685800" y="1676400"/>
            <a:ext cx="7772400" cy="3810000"/>
          </a:xfrm>
        </p:spPr>
        <p:txBody>
          <a:bodyPr>
            <a:normAutofit lnSpcReduction="10000"/>
          </a:bodyPr>
          <a:lstStyle/>
          <a:p>
            <a:pPr>
              <a:buFontTx/>
              <a:buNone/>
            </a:pPr>
            <a:r>
              <a:rPr lang="en-US" altLang="en-US" sz="4000" dirty="0" smtClean="0"/>
              <a:t>Second Peter </a:t>
            </a:r>
            <a:r>
              <a:rPr lang="en-US" altLang="en-US" sz="4000" dirty="0"/>
              <a:t>tells us...</a:t>
            </a:r>
          </a:p>
          <a:p>
            <a:pPr>
              <a:buFontTx/>
              <a:buNone/>
            </a:pPr>
            <a:r>
              <a:rPr lang="en-US" altLang="en-US" sz="4000" b="1" dirty="0" smtClean="0"/>
              <a:t>I</a:t>
            </a:r>
            <a:r>
              <a:rPr lang="en-US" altLang="en-US" sz="4000" b="1" dirty="0"/>
              <a:t>.  About God's revelation of Himself.</a:t>
            </a:r>
          </a:p>
          <a:p>
            <a:pPr lvl="1">
              <a:buFontTx/>
              <a:buNone/>
            </a:pPr>
            <a:r>
              <a:rPr lang="en-US" altLang="en-US" sz="3600" dirty="0"/>
              <a:t>A.  In The </a:t>
            </a:r>
            <a:r>
              <a:rPr lang="en-US" altLang="en-US" sz="3600" dirty="0" smtClean="0"/>
              <a:t>Scriptures (2 Pet. 1:19-21).</a:t>
            </a:r>
            <a:endParaRPr lang="en-US" altLang="en-US" sz="3600" dirty="0"/>
          </a:p>
          <a:p>
            <a:pPr marL="915988" lvl="1" indent="-515938">
              <a:buFontTx/>
              <a:buNone/>
            </a:pPr>
            <a:r>
              <a:rPr lang="en-US" altLang="en-US" sz="3600" dirty="0"/>
              <a:t>B.  In The Coming of Jesus </a:t>
            </a:r>
            <a:r>
              <a:rPr lang="en-US" altLang="en-US" sz="3600" dirty="0" smtClean="0"/>
              <a:t>Christ     (2 Peter 1:16-18).</a:t>
            </a:r>
            <a:endParaRPr lang="en-US" alt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5">
                                            <p:txEl>
                                              <p:pRg st="0" end="0"/>
                                            </p:txEl>
                                          </p:spTgt>
                                        </p:tgtEl>
                                        <p:attrNameLst>
                                          <p:attrName>style.visibility</p:attrName>
                                        </p:attrNameLst>
                                      </p:cBhvr>
                                      <p:to>
                                        <p:strVal val="visible"/>
                                      </p:to>
                                    </p:set>
                                    <p:animEffect transition="in" filter="fade">
                                      <p:cBhvr>
                                        <p:cTn id="14" dur="1000"/>
                                        <p:tgtEl>
                                          <p:spTgt spid="3075">
                                            <p:txEl>
                                              <p:pRg st="0" end="0"/>
                                            </p:txEl>
                                          </p:spTgt>
                                        </p:tgtEl>
                                      </p:cBhvr>
                                    </p:animEffect>
                                    <p:anim calcmode="lin" valueType="num">
                                      <p:cBhvr>
                                        <p:cTn id="15"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5">
                                            <p:txEl>
                                              <p:pRg st="1" end="1"/>
                                            </p:txEl>
                                          </p:spTgt>
                                        </p:tgtEl>
                                        <p:attrNameLst>
                                          <p:attrName>style.visibility</p:attrName>
                                        </p:attrNameLst>
                                      </p:cBhvr>
                                      <p:to>
                                        <p:strVal val="visible"/>
                                      </p:to>
                                    </p:set>
                                    <p:animEffect transition="in" filter="fade">
                                      <p:cBhvr>
                                        <p:cTn id="21" dur="1000"/>
                                        <p:tgtEl>
                                          <p:spTgt spid="3075">
                                            <p:txEl>
                                              <p:pRg st="1" end="1"/>
                                            </p:txEl>
                                          </p:spTgt>
                                        </p:tgtEl>
                                      </p:cBhvr>
                                    </p:animEffect>
                                    <p:anim calcmode="lin" valueType="num">
                                      <p:cBhvr>
                                        <p:cTn id="22"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075">
                                            <p:txEl>
                                              <p:pRg st="2" end="2"/>
                                            </p:txEl>
                                          </p:spTgt>
                                        </p:tgtEl>
                                        <p:attrNameLst>
                                          <p:attrName>style.visibility</p:attrName>
                                        </p:attrNameLst>
                                      </p:cBhvr>
                                      <p:to>
                                        <p:strVal val="visible"/>
                                      </p:to>
                                    </p:set>
                                    <p:animEffect transition="in" filter="fade">
                                      <p:cBhvr>
                                        <p:cTn id="28" dur="1000"/>
                                        <p:tgtEl>
                                          <p:spTgt spid="3075">
                                            <p:txEl>
                                              <p:pRg st="2" end="2"/>
                                            </p:txEl>
                                          </p:spTgt>
                                        </p:tgtEl>
                                      </p:cBhvr>
                                    </p:animEffect>
                                    <p:anim calcmode="lin" valueType="num">
                                      <p:cBhvr>
                                        <p:cTn id="29"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75">
                                            <p:txEl>
                                              <p:pRg st="3" end="3"/>
                                            </p:txEl>
                                          </p:spTgt>
                                        </p:tgtEl>
                                        <p:attrNameLst>
                                          <p:attrName>style.visibility</p:attrName>
                                        </p:attrNameLst>
                                      </p:cBhvr>
                                      <p:to>
                                        <p:strVal val="visible"/>
                                      </p:to>
                                    </p:set>
                                    <p:animEffect transition="in" filter="fade">
                                      <p:cBhvr>
                                        <p:cTn id="35" dur="1000"/>
                                        <p:tgtEl>
                                          <p:spTgt spid="3075">
                                            <p:txEl>
                                              <p:pRg st="3" end="3"/>
                                            </p:txEl>
                                          </p:spTgt>
                                        </p:tgtEl>
                                      </p:cBhvr>
                                    </p:animEffect>
                                    <p:anim calcmode="lin" valueType="num">
                                      <p:cBhvr>
                                        <p:cTn id="36"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algn="ctr"/>
            <a:r>
              <a:rPr lang="en-US" altLang="en-US" b="1" dirty="0" smtClean="0"/>
              <a:t>“His is Divine Power Has Given To Us All Things”</a:t>
            </a:r>
            <a:endParaRPr lang="en-US" altLang="en-US" b="1" dirty="0"/>
          </a:p>
        </p:txBody>
      </p:sp>
      <p:sp>
        <p:nvSpPr>
          <p:cNvPr id="3075" name="Rectangle 3"/>
          <p:cNvSpPr>
            <a:spLocks noGrp="1" noChangeArrowheads="1"/>
          </p:cNvSpPr>
          <p:nvPr>
            <p:ph idx="1"/>
          </p:nvPr>
        </p:nvSpPr>
        <p:spPr>
          <a:xfrm>
            <a:off x="685800" y="1676400"/>
            <a:ext cx="7772400" cy="3581400"/>
          </a:xfrm>
        </p:spPr>
        <p:txBody>
          <a:bodyPr>
            <a:normAutofit lnSpcReduction="10000"/>
          </a:bodyPr>
          <a:lstStyle/>
          <a:p>
            <a:pPr>
              <a:buFontTx/>
              <a:buNone/>
            </a:pPr>
            <a:r>
              <a:rPr lang="en-US" altLang="en-US" sz="4000" dirty="0" smtClean="0"/>
              <a:t>Second Peter </a:t>
            </a:r>
            <a:r>
              <a:rPr lang="en-US" altLang="en-US" sz="4000" dirty="0"/>
              <a:t>tells us</a:t>
            </a:r>
            <a:r>
              <a:rPr lang="en-US" altLang="en-US" sz="4000" dirty="0" smtClean="0"/>
              <a:t>...</a:t>
            </a:r>
            <a:endParaRPr lang="en-US" altLang="en-US" dirty="0"/>
          </a:p>
          <a:p>
            <a:pPr>
              <a:buFontTx/>
              <a:buNone/>
            </a:pPr>
            <a:r>
              <a:rPr lang="en-US" altLang="en-US" sz="4000" b="1" dirty="0"/>
              <a:t>II.  About God's nature. </a:t>
            </a:r>
            <a:endParaRPr lang="en-US" altLang="en-US" sz="4000" dirty="0"/>
          </a:p>
          <a:p>
            <a:pPr marL="974725" lvl="1" indent="-574675">
              <a:buFontTx/>
              <a:buNone/>
            </a:pPr>
            <a:r>
              <a:rPr lang="en-US" altLang="en-US" sz="3600" dirty="0"/>
              <a:t>A.  The Divine Behavior We Should Practice.  </a:t>
            </a:r>
            <a:r>
              <a:rPr lang="en-US" altLang="en-US" sz="3600" dirty="0" smtClean="0"/>
              <a:t>(2 </a:t>
            </a:r>
            <a:r>
              <a:rPr lang="en-US" altLang="en-US" sz="3600" dirty="0"/>
              <a:t>Peter </a:t>
            </a:r>
            <a:r>
              <a:rPr lang="en-US" altLang="en-US" sz="3600" dirty="0" smtClean="0"/>
              <a:t>1:5-8).</a:t>
            </a:r>
            <a:endParaRPr lang="en-US" altLang="en-US" sz="3600" dirty="0"/>
          </a:p>
          <a:p>
            <a:pPr marL="974725" lvl="1" indent="-574675">
              <a:buFontTx/>
              <a:buNone/>
            </a:pPr>
            <a:r>
              <a:rPr lang="en-US" altLang="en-US" sz="3600" dirty="0"/>
              <a:t>B.  The Divine Nature We Can </a:t>
            </a:r>
            <a:r>
              <a:rPr lang="en-US" altLang="en-US" sz="3600" dirty="0" smtClean="0"/>
              <a:t>Enjoy (2 Peter 1:10-11).</a:t>
            </a:r>
            <a:endParaRPr lang="en-US" alt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algn="ctr"/>
            <a:r>
              <a:rPr lang="en-US" altLang="en-US" b="1" dirty="0" smtClean="0"/>
              <a:t>“His is Divine Power Has Given To Us All Things”</a:t>
            </a:r>
            <a:endParaRPr lang="en-US" altLang="en-US" b="1" dirty="0"/>
          </a:p>
        </p:txBody>
      </p:sp>
      <p:sp>
        <p:nvSpPr>
          <p:cNvPr id="3075" name="Rectangle 3"/>
          <p:cNvSpPr>
            <a:spLocks noGrp="1" noChangeArrowheads="1"/>
          </p:cNvSpPr>
          <p:nvPr>
            <p:ph idx="1"/>
          </p:nvPr>
        </p:nvSpPr>
        <p:spPr>
          <a:xfrm>
            <a:off x="685800" y="1600200"/>
            <a:ext cx="7772400" cy="3810000"/>
          </a:xfrm>
        </p:spPr>
        <p:txBody>
          <a:bodyPr>
            <a:normAutofit/>
          </a:bodyPr>
          <a:lstStyle/>
          <a:p>
            <a:pPr>
              <a:buFontTx/>
              <a:buNone/>
            </a:pPr>
            <a:r>
              <a:rPr lang="en-US" altLang="en-US" sz="4000" dirty="0" smtClean="0"/>
              <a:t>Second Peter </a:t>
            </a:r>
            <a:r>
              <a:rPr lang="en-US" altLang="en-US" sz="4000" dirty="0"/>
              <a:t>tells us</a:t>
            </a:r>
            <a:r>
              <a:rPr lang="en-US" altLang="en-US" sz="4000" dirty="0" smtClean="0"/>
              <a:t>...</a:t>
            </a:r>
            <a:endParaRPr lang="en-US" altLang="en-US" dirty="0"/>
          </a:p>
          <a:p>
            <a:pPr>
              <a:buFontTx/>
              <a:buNone/>
            </a:pPr>
            <a:r>
              <a:rPr lang="en-US" altLang="en-US" sz="3600" b="1" dirty="0" smtClean="0"/>
              <a:t>III</a:t>
            </a:r>
            <a:r>
              <a:rPr lang="en-US" altLang="en-US" sz="3600" b="1" dirty="0"/>
              <a:t>.  About God's actions in the past.</a:t>
            </a:r>
          </a:p>
          <a:p>
            <a:pPr lvl="1">
              <a:buFontTx/>
              <a:buNone/>
            </a:pPr>
            <a:r>
              <a:rPr lang="en-US" altLang="en-US" sz="3200" dirty="0"/>
              <a:t>A.  Towards </a:t>
            </a:r>
            <a:r>
              <a:rPr lang="en-US" altLang="en-US" sz="3200" dirty="0" smtClean="0"/>
              <a:t>Angels (2 Pet. 2:4; </a:t>
            </a:r>
            <a:r>
              <a:rPr lang="en-US" altLang="en-US" sz="3200" dirty="0"/>
              <a:t>Jude </a:t>
            </a:r>
            <a:r>
              <a:rPr lang="en-US" altLang="en-US" sz="3200" dirty="0" smtClean="0"/>
              <a:t>6).  </a:t>
            </a:r>
            <a:endParaRPr lang="en-US" altLang="en-US" sz="3200" dirty="0"/>
          </a:p>
          <a:p>
            <a:pPr lvl="1">
              <a:buFontTx/>
              <a:buNone/>
            </a:pPr>
            <a:r>
              <a:rPr lang="en-US" altLang="en-US" sz="3200" dirty="0"/>
              <a:t>B.  Toward the </a:t>
            </a:r>
            <a:r>
              <a:rPr lang="en-US" altLang="en-US" sz="3200" dirty="0" smtClean="0"/>
              <a:t>ungodly (2 Pet. 2:5-6;  Gen. 6-8; 2 Pet. 3:5-6; Gen. 190.</a:t>
            </a:r>
            <a:endParaRPr lang="en-US" altLang="en-US" sz="3200" dirty="0"/>
          </a:p>
          <a:p>
            <a:pPr lvl="1">
              <a:buFontTx/>
              <a:buNone/>
            </a:pPr>
            <a:r>
              <a:rPr lang="en-US" altLang="en-US" sz="3200" dirty="0"/>
              <a:t>C.  Toward the </a:t>
            </a:r>
            <a:r>
              <a:rPr lang="en-US" altLang="en-US" sz="3200" dirty="0" smtClean="0"/>
              <a:t>righteous (2 Pet. 2:7-9).</a:t>
            </a:r>
            <a:endParaRPr lang="en-US" altLang="en-US" sz="32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4" end="4"/>
                                            </p:txEl>
                                          </p:spTgt>
                                        </p:tgtEl>
                                        <p:attrNameLst>
                                          <p:attrName>style.visibility</p:attrName>
                                        </p:attrNameLst>
                                      </p:cBhvr>
                                      <p:to>
                                        <p:strVal val="visible"/>
                                      </p:to>
                                    </p:set>
                                    <p:animEffect transition="in" filter="fade">
                                      <p:cBhvr>
                                        <p:cTn id="28" dur="1000"/>
                                        <p:tgtEl>
                                          <p:spTgt spid="3075">
                                            <p:txEl>
                                              <p:pRg st="4" end="4"/>
                                            </p:txEl>
                                          </p:spTgt>
                                        </p:tgtEl>
                                      </p:cBhvr>
                                    </p:animEffect>
                                    <p:anim calcmode="lin" valueType="num">
                                      <p:cBhvr>
                                        <p:cTn id="29"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algn="ctr"/>
            <a:r>
              <a:rPr lang="en-US" altLang="en-US" b="1" dirty="0" smtClean="0"/>
              <a:t>“His is Divine Power Has Given To Us All Things”</a:t>
            </a:r>
            <a:endParaRPr lang="en-US" altLang="en-US" b="1" dirty="0"/>
          </a:p>
        </p:txBody>
      </p:sp>
      <p:sp>
        <p:nvSpPr>
          <p:cNvPr id="3075" name="Rectangle 3"/>
          <p:cNvSpPr>
            <a:spLocks noGrp="1" noChangeArrowheads="1"/>
          </p:cNvSpPr>
          <p:nvPr>
            <p:ph idx="1"/>
          </p:nvPr>
        </p:nvSpPr>
        <p:spPr>
          <a:xfrm>
            <a:off x="685800" y="1600200"/>
            <a:ext cx="7772400" cy="3657600"/>
          </a:xfrm>
        </p:spPr>
        <p:txBody>
          <a:bodyPr>
            <a:normAutofit fontScale="92500"/>
          </a:bodyPr>
          <a:lstStyle/>
          <a:p>
            <a:pPr>
              <a:buFontTx/>
              <a:buNone/>
            </a:pPr>
            <a:r>
              <a:rPr lang="en-US" altLang="en-US" sz="4000" dirty="0" smtClean="0"/>
              <a:t>Second Peter warns </a:t>
            </a:r>
            <a:r>
              <a:rPr lang="en-US" altLang="en-US" sz="4000" dirty="0"/>
              <a:t>us</a:t>
            </a:r>
            <a:r>
              <a:rPr lang="en-US" altLang="en-US" sz="4000" dirty="0" smtClean="0"/>
              <a:t>...</a:t>
            </a:r>
            <a:endParaRPr lang="en-US" altLang="en-US" dirty="0"/>
          </a:p>
          <a:p>
            <a:pPr>
              <a:buFontTx/>
              <a:buNone/>
            </a:pPr>
            <a:r>
              <a:rPr lang="en-US" altLang="en-US" sz="3600" b="1" dirty="0"/>
              <a:t>IV.  About falsehood.</a:t>
            </a:r>
          </a:p>
          <a:p>
            <a:pPr marL="1090613" lvl="1" indent="-633413">
              <a:buFontTx/>
              <a:buNone/>
            </a:pPr>
            <a:r>
              <a:rPr lang="en-US" altLang="en-US" sz="3200" dirty="0"/>
              <a:t>A.  In the form of </a:t>
            </a:r>
            <a:r>
              <a:rPr lang="en-US" altLang="en-US" sz="3200" dirty="0" smtClean="0"/>
              <a:t>ungodliness (2 Pet. 2:10-17).</a:t>
            </a:r>
            <a:endParaRPr lang="en-US" altLang="en-US" sz="3200" dirty="0"/>
          </a:p>
          <a:p>
            <a:pPr marL="1090613" lvl="1" indent="-633413">
              <a:buFontTx/>
              <a:buNone/>
            </a:pPr>
            <a:r>
              <a:rPr lang="en-US" altLang="en-US" sz="3200" dirty="0"/>
              <a:t>B.  In the form of false </a:t>
            </a:r>
            <a:r>
              <a:rPr lang="en-US" altLang="en-US" sz="3200" dirty="0" smtClean="0"/>
              <a:t>teachers (2 Pet. </a:t>
            </a:r>
            <a:r>
              <a:rPr lang="en-US" altLang="en-US" sz="3200" dirty="0"/>
              <a:t>2:1-3, </a:t>
            </a:r>
            <a:r>
              <a:rPr lang="en-US" altLang="en-US" sz="3200" dirty="0" smtClean="0"/>
              <a:t>18-19). </a:t>
            </a:r>
            <a:endParaRPr lang="en-US" altLang="en-US" sz="3200" dirty="0"/>
          </a:p>
          <a:p>
            <a:pPr marL="1090613" lvl="1" indent="-633413">
              <a:buFontTx/>
              <a:buNone/>
            </a:pPr>
            <a:r>
              <a:rPr lang="en-US" altLang="en-US" sz="3200" dirty="0"/>
              <a:t>C.  In the form of </a:t>
            </a:r>
            <a:r>
              <a:rPr lang="en-US" altLang="en-US" sz="3200" dirty="0" smtClean="0"/>
              <a:t>scoffers (2 Peter 3:1-4).</a:t>
            </a:r>
            <a:endParaRPr lang="en-US" alt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anim calcmode="lin" valueType="num">
                                      <p:cBhvr>
                                        <p:cTn id="8"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1" end="1"/>
                                            </p:txEl>
                                          </p:spTgt>
                                        </p:tgtEl>
                                        <p:attrNameLst>
                                          <p:attrName>style.visibility</p:attrName>
                                        </p:attrNameLst>
                                      </p:cBhvr>
                                      <p:to>
                                        <p:strVal val="visible"/>
                                      </p:to>
                                    </p:set>
                                    <p:animEffect transition="in" filter="fade">
                                      <p:cBhvr>
                                        <p:cTn id="14" dur="1000"/>
                                        <p:tgtEl>
                                          <p:spTgt spid="3075">
                                            <p:txEl>
                                              <p:pRg st="1" end="1"/>
                                            </p:txEl>
                                          </p:spTgt>
                                        </p:tgtEl>
                                      </p:cBhvr>
                                    </p:animEffect>
                                    <p:anim calcmode="lin" valueType="num">
                                      <p:cBhvr>
                                        <p:cTn id="15"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1000"/>
                                        <p:tgtEl>
                                          <p:spTgt spid="3075">
                                            <p:txEl>
                                              <p:pRg st="2" end="2"/>
                                            </p:txEl>
                                          </p:spTgt>
                                        </p:tgtEl>
                                      </p:cBhvr>
                                    </p:animEffect>
                                    <p:anim calcmode="lin" valueType="num">
                                      <p:cBhvr>
                                        <p:cTn id="22"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5">
                                            <p:txEl>
                                              <p:pRg st="3" end="3"/>
                                            </p:txEl>
                                          </p:spTgt>
                                        </p:tgtEl>
                                        <p:attrNameLst>
                                          <p:attrName>style.visibility</p:attrName>
                                        </p:attrNameLst>
                                      </p:cBhvr>
                                      <p:to>
                                        <p:strVal val="visible"/>
                                      </p:to>
                                    </p:set>
                                    <p:animEffect transition="in" filter="fade">
                                      <p:cBhvr>
                                        <p:cTn id="28" dur="1000"/>
                                        <p:tgtEl>
                                          <p:spTgt spid="3075">
                                            <p:txEl>
                                              <p:pRg st="3" end="3"/>
                                            </p:txEl>
                                          </p:spTgt>
                                        </p:tgtEl>
                                      </p:cBhvr>
                                    </p:animEffect>
                                    <p:anim calcmode="lin" valueType="num">
                                      <p:cBhvr>
                                        <p:cTn id="29"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Effect transition="in" filter="fade">
                                      <p:cBhvr>
                                        <p:cTn id="35" dur="1000"/>
                                        <p:tgtEl>
                                          <p:spTgt spid="3075">
                                            <p:txEl>
                                              <p:pRg st="4" end="4"/>
                                            </p:txEl>
                                          </p:spTgt>
                                        </p:tgtEl>
                                      </p:cBhvr>
                                    </p:animEffect>
                                    <p:anim calcmode="lin" valueType="num">
                                      <p:cBhvr>
                                        <p:cTn id="36" dur="1000" fill="hold"/>
                                        <p:tgtEl>
                                          <p:spTgt spid="307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07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algn="ctr"/>
            <a:r>
              <a:rPr lang="en-US" altLang="en-US" b="1" dirty="0" smtClean="0"/>
              <a:t>“His is Divine Power Has Given To Us All Things”</a:t>
            </a:r>
            <a:endParaRPr lang="en-US" altLang="en-US" b="1" dirty="0"/>
          </a:p>
        </p:txBody>
      </p:sp>
      <p:sp>
        <p:nvSpPr>
          <p:cNvPr id="3075" name="Rectangle 3"/>
          <p:cNvSpPr>
            <a:spLocks noGrp="1" noChangeArrowheads="1"/>
          </p:cNvSpPr>
          <p:nvPr>
            <p:ph idx="1"/>
          </p:nvPr>
        </p:nvSpPr>
        <p:spPr>
          <a:xfrm>
            <a:off x="685800" y="1676400"/>
            <a:ext cx="7772400" cy="3352800"/>
          </a:xfrm>
        </p:spPr>
        <p:txBody>
          <a:bodyPr>
            <a:normAutofit fontScale="92500" lnSpcReduction="10000"/>
          </a:bodyPr>
          <a:lstStyle/>
          <a:p>
            <a:pPr>
              <a:buFontTx/>
              <a:buNone/>
            </a:pPr>
            <a:r>
              <a:rPr lang="en-US" altLang="en-US" sz="4000" dirty="0" smtClean="0"/>
              <a:t>Second Peter warns us...</a:t>
            </a:r>
            <a:endParaRPr lang="en-US" altLang="en-US" dirty="0" smtClean="0"/>
          </a:p>
          <a:p>
            <a:pPr>
              <a:buFontTx/>
              <a:buNone/>
            </a:pPr>
            <a:r>
              <a:rPr lang="en-US" altLang="en-US" sz="4000" b="1" dirty="0" smtClean="0"/>
              <a:t>V</a:t>
            </a:r>
            <a:r>
              <a:rPr lang="en-US" altLang="en-US" sz="4000" b="1" dirty="0"/>
              <a:t>.  The wrath of God.</a:t>
            </a:r>
          </a:p>
          <a:p>
            <a:pPr marL="1031875" lvl="1" indent="-574675">
              <a:buFontTx/>
              <a:buNone/>
            </a:pPr>
            <a:r>
              <a:rPr lang="en-US" altLang="en-US" sz="3600" dirty="0"/>
              <a:t>A.  Toward the </a:t>
            </a:r>
            <a:r>
              <a:rPr lang="en-US" altLang="en-US" sz="3600" dirty="0" smtClean="0"/>
              <a:t>unfaithful                               (2 Pet. 2:20-22).</a:t>
            </a:r>
            <a:endParaRPr lang="en-US" altLang="en-US" sz="3600" dirty="0"/>
          </a:p>
          <a:p>
            <a:pPr marL="1031875" lvl="1" indent="-574675">
              <a:buFontTx/>
              <a:buNone/>
            </a:pPr>
            <a:r>
              <a:rPr lang="en-US" altLang="en-US" sz="3600" dirty="0"/>
              <a:t>B.  In The Punishment of the </a:t>
            </a:r>
            <a:r>
              <a:rPr lang="en-US" altLang="en-US" sz="3600" smtClean="0"/>
              <a:t>Ungodly            (</a:t>
            </a:r>
            <a:r>
              <a:rPr lang="en-US" altLang="en-US" sz="3600" dirty="0" smtClean="0"/>
              <a:t>2 Pet. 3:5-12).</a:t>
            </a:r>
            <a:endParaRPr lang="en-US" alt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anim calcmode="lin" valueType="num">
                                      <p:cBhvr>
                                        <p:cTn id="8" dur="1000" fill="hold"/>
                                        <p:tgtEl>
                                          <p:spTgt spid="307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0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075">
                                            <p:txEl>
                                              <p:pRg st="2" end="2"/>
                                            </p:txEl>
                                          </p:spTgt>
                                        </p:tgtEl>
                                        <p:attrNameLst>
                                          <p:attrName>style.visibility</p:attrName>
                                        </p:attrNameLst>
                                      </p:cBhvr>
                                      <p:to>
                                        <p:strVal val="visible"/>
                                      </p:to>
                                    </p:set>
                                    <p:animEffect transition="in" filter="fade">
                                      <p:cBhvr>
                                        <p:cTn id="14" dur="1000"/>
                                        <p:tgtEl>
                                          <p:spTgt spid="3075">
                                            <p:txEl>
                                              <p:pRg st="2" end="2"/>
                                            </p:txEl>
                                          </p:spTgt>
                                        </p:tgtEl>
                                      </p:cBhvr>
                                    </p:animEffect>
                                    <p:anim calcmode="lin" valueType="num">
                                      <p:cBhvr>
                                        <p:cTn id="15"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075">
                                            <p:txEl>
                                              <p:pRg st="3" end="3"/>
                                            </p:txEl>
                                          </p:spTgt>
                                        </p:tgtEl>
                                        <p:attrNameLst>
                                          <p:attrName>style.visibility</p:attrName>
                                        </p:attrNameLst>
                                      </p:cBhvr>
                                      <p:to>
                                        <p:strVal val="visible"/>
                                      </p:to>
                                    </p:set>
                                    <p:animEffect transition="in" filter="fade">
                                      <p:cBhvr>
                                        <p:cTn id="21" dur="1000"/>
                                        <p:tgtEl>
                                          <p:spTgt spid="3075">
                                            <p:txEl>
                                              <p:pRg st="3" end="3"/>
                                            </p:txEl>
                                          </p:spTgt>
                                        </p:tgtEl>
                                      </p:cBhvr>
                                    </p:animEffect>
                                    <p:anim calcmode="lin" valueType="num">
                                      <p:cBhvr>
                                        <p:cTn id="22"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48</TotalTime>
  <Words>415</Words>
  <Application>Microsoft Office PowerPoint</Application>
  <PresentationFormat>On-screen Show (4:3)</PresentationFormat>
  <Paragraphs>31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Module</vt:lpstr>
      <vt:lpstr>2 Peter 1:1-4</vt:lpstr>
      <vt:lpstr>2 Peter 1:1-4</vt:lpstr>
      <vt:lpstr>“His is Divine Power Has Given To Us All Things”</vt:lpstr>
      <vt:lpstr>“His is Divine Power Has Given To Us All Things”</vt:lpstr>
      <vt:lpstr>“His is Divine Power Has Given To Us All Things”</vt:lpstr>
      <vt:lpstr>“His is Divine Power Has Given To Us All Things”</vt:lpstr>
      <vt:lpstr>“His is Divine Power Has Given To Us All Things”</vt:lpstr>
    </vt:vector>
  </TitlesOfParts>
  <Company>d3,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Spike Bachman</dc:creator>
  <cp:lastModifiedBy>OlsenParkLaptop</cp:lastModifiedBy>
  <cp:revision>6</cp:revision>
  <dcterms:created xsi:type="dcterms:W3CDTF">1970-01-17T22:19:53Z</dcterms:created>
  <dcterms:modified xsi:type="dcterms:W3CDTF">2013-01-09T02:34:01Z</dcterms:modified>
</cp:coreProperties>
</file>