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9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787"/>
    <p:restoredTop sz="90929"/>
  </p:normalViewPr>
  <p:slideViewPr>
    <p:cSldViewPr>
      <p:cViewPr varScale="1">
        <p:scale>
          <a:sx n="70" d="100"/>
          <a:sy n="70" d="100"/>
        </p:scale>
        <p:origin x="-81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461247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0" y="4953000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0" y="1572768"/>
            <a:ext cx="4910328" cy="2130552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3711388"/>
            <a:ext cx="4910328" cy="88696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sz="1400" dirty="0">
              <a:solidFill>
                <a:srgbClr val="FFFFFF"/>
              </a:solidFill>
            </a:endParaRPr>
          </a:p>
        </p:txBody>
      </p:sp>
      <p:sp>
        <p:nvSpPr>
          <p:cNvPr id="20" name="Oval 19"/>
          <p:cNvSpPr>
            <a:spLocks noChangeAspect="1"/>
          </p:cNvSpPr>
          <p:nvPr/>
        </p:nvSpPr>
        <p:spPr>
          <a:xfrm>
            <a:off x="121024" y="85165"/>
            <a:ext cx="4433047" cy="4433047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79294" y="112058"/>
            <a:ext cx="4201255" cy="4201255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Oval 34"/>
          <p:cNvSpPr/>
          <p:nvPr/>
        </p:nvSpPr>
        <p:spPr>
          <a:xfrm>
            <a:off x="264460" y="138952"/>
            <a:ext cx="3988777" cy="4056383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Oval 36"/>
          <p:cNvSpPr/>
          <p:nvPr/>
        </p:nvSpPr>
        <p:spPr>
          <a:xfrm>
            <a:off x="264460" y="138953"/>
            <a:ext cx="3897026" cy="3897026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127000" dist="63500" dir="162000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1178859"/>
            <a:ext cx="9144000" cy="45291"/>
            <a:chOff x="0" y="1613647"/>
            <a:chExt cx="9144000" cy="45291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0" y="5715000"/>
            <a:ext cx="9144000" cy="45291"/>
            <a:chOff x="0" y="1613647"/>
            <a:chExt cx="9144000" cy="45291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0"/>
            <a:ext cx="3581400" cy="1252538"/>
          </a:xfrm>
        </p:spPr>
        <p:txBody>
          <a:bodyPr anchor="b">
            <a:normAutofit/>
          </a:bodyPr>
          <a:lstStyle>
            <a:lvl1pPr algn="l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895600"/>
            <a:ext cx="3581400" cy="2438400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C43EA-D21A-4914-916B-4C3E18603E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4285131" y="1116106"/>
            <a:ext cx="4724400" cy="4724400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3386" y="1148001"/>
            <a:ext cx="4434840" cy="4434987"/>
          </a:xfrm>
          <a:prstGeom prst="ellipse">
            <a:avLst/>
          </a:prstGeom>
          <a:effectLst>
            <a:innerShdw blurRad="63500" dist="50800" dir="18900000">
              <a:prstClr val="black">
                <a:alpha val="3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1800" b="1" kern="1200">
                <a:solidFill>
                  <a:schemeClr val="tx1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886E-3033-4321-9C95-2543C40927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6500" y="609600"/>
            <a:ext cx="15875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629400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56499" y="6356350"/>
            <a:ext cx="114822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14CD3-A537-47DF-93B6-2059788BFC4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 rot="5400000">
            <a:off x="4065260" y="3406355"/>
            <a:ext cx="6858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20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8276D-12F7-48C0-839A-DCF098606A7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10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1461247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9"/>
          <p:cNvGrpSpPr/>
          <p:nvPr/>
        </p:nvGrpSpPr>
        <p:grpSpPr>
          <a:xfrm>
            <a:off x="0" y="4953000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65376" y="1573306"/>
            <a:ext cx="3653117" cy="2133600"/>
          </a:xfrm>
        </p:spPr>
        <p:txBody>
          <a:bodyPr anchor="b" anchorCtr="0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65376" y="3998259"/>
            <a:ext cx="3653117" cy="883024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16" name="Oval 15"/>
          <p:cNvSpPr>
            <a:spLocks noChangeAspect="1"/>
          </p:cNvSpPr>
          <p:nvPr/>
        </p:nvSpPr>
        <p:spPr>
          <a:xfrm>
            <a:off x="134471" y="685800"/>
            <a:ext cx="5268049" cy="526804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229676" y="712694"/>
            <a:ext cx="4983480" cy="4983480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Picture Placeholder 24"/>
          <p:cNvSpPr>
            <a:spLocks noGrp="1"/>
          </p:cNvSpPr>
          <p:nvPr>
            <p:ph type="pic" sz="quarter" idx="13"/>
          </p:nvPr>
        </p:nvSpPr>
        <p:spPr>
          <a:xfrm>
            <a:off x="241232" y="716992"/>
            <a:ext cx="4906459" cy="4852935"/>
          </a:xfrm>
          <a:prstGeom prst="ellipse">
            <a:avLst/>
          </a:prstGeom>
          <a:effectLst>
            <a:innerShdw blurRad="63500" dist="50800" dir="16200000">
              <a:prstClr val="black">
                <a:alpha val="30000"/>
              </a:prstClr>
            </a:innerShdw>
          </a:effectLst>
        </p:spPr>
        <p:txBody>
          <a:bodyPr>
            <a:normAutofit/>
          </a:bodyPr>
          <a:lstStyle>
            <a:lvl1pPr algn="r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8013" cy="1362075"/>
          </a:xfrm>
        </p:spPr>
        <p:txBody>
          <a:bodyPr anchor="b" anchorCtr="0">
            <a:normAutofit/>
          </a:bodyPr>
          <a:lstStyle>
            <a:lvl1pPr algn="ctr">
              <a:defRPr sz="48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29013"/>
            <a:ext cx="8228013" cy="1347787"/>
          </a:xfrm>
        </p:spPr>
        <p:txBody>
          <a:bodyPr anchor="t" anchorCtr="0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grpSp>
        <p:nvGrpSpPr>
          <p:cNvPr id="7" name="Group 7"/>
          <p:cNvGrpSpPr/>
          <p:nvPr/>
        </p:nvGrpSpPr>
        <p:grpSpPr>
          <a:xfrm>
            <a:off x="0" y="1447800"/>
            <a:ext cx="9144000" cy="45291"/>
            <a:chOff x="0" y="1613647"/>
            <a:chExt cx="9144000" cy="45291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10"/>
          <p:cNvGrpSpPr/>
          <p:nvPr/>
        </p:nvGrpSpPr>
        <p:grpSpPr>
          <a:xfrm>
            <a:off x="0" y="4939553"/>
            <a:ext cx="9144000" cy="45291"/>
            <a:chOff x="0" y="1613647"/>
            <a:chExt cx="9144000" cy="45291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401"/>
            <a:ext cx="3931920" cy="398032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057401"/>
            <a:ext cx="3931920" cy="398032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C914-46DD-4C55-AD1E-B73EEF38479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1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34670"/>
            <a:ext cx="3931920" cy="744071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14600"/>
            <a:ext cx="3931920" cy="35231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734670"/>
            <a:ext cx="3931920" cy="744071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514600"/>
            <a:ext cx="3931920" cy="35231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8AA99-391B-455F-B81B-5AA195577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D7BD1-222B-4BA0-9EF2-E778F9E4F69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6" name="Group 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41BAB-A53D-48DF-BC25-32B3EA705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58906"/>
            <a:ext cx="3602039" cy="116205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3388" y="273051"/>
            <a:ext cx="4206240" cy="57785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1905001"/>
            <a:ext cx="3602039" cy="3733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F149E-B642-4DD3-A7BB-A6261041F3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7401"/>
            <a:ext cx="8229600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1129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1F622-5B89-457E-B703-41D82CBCB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24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Wingdings" pitchFamily="2" charset="2"/>
        <a:buChar char=""/>
        <a:defRPr sz="22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20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Wingdings" pitchFamily="2" charset="2"/>
        <a:buChar char=""/>
        <a:defRPr sz="1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1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Influential Women in                  the New Testament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286000"/>
            <a:ext cx="7772400" cy="4267200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sz="4000" dirty="0">
                <a:ea typeface="Cambria" charset="0"/>
                <a:cs typeface="Cambria" charset="0"/>
              </a:rPr>
              <a:t>I.  Mary - The Mother of Jesus.   </a:t>
            </a:r>
            <a:endParaRPr lang="en-US" sz="4000" dirty="0" smtClean="0">
              <a:ea typeface="Cambria" charset="0"/>
              <a:cs typeface="Cambria" charset="0"/>
            </a:endParaRPr>
          </a:p>
          <a:p>
            <a:pPr lvl="1"/>
            <a:r>
              <a:rPr lang="en-US" sz="3600" dirty="0" smtClean="0">
                <a:ea typeface="Cambria" charset="0"/>
                <a:cs typeface="Cambria" charset="0"/>
              </a:rPr>
              <a:t>  Luke 1:26-31</a:t>
            </a:r>
            <a:endParaRPr lang="en-US" sz="3600" dirty="0" smtClean="0">
              <a:ea typeface="Cambria" charset="0"/>
              <a:cs typeface="Cambria" charset="0"/>
            </a:endParaRPr>
          </a:p>
          <a:p>
            <a:pPr lvl="1" algn="ctr">
              <a:buNone/>
            </a:pPr>
            <a:r>
              <a:rPr lang="en-US" sz="3600" i="1" dirty="0" smtClean="0">
                <a:ea typeface="Cambria" charset="0"/>
                <a:cs typeface="Cambria" charset="0"/>
              </a:rPr>
              <a:t>Chosen </a:t>
            </a:r>
            <a:r>
              <a:rPr lang="en-US" sz="3600" i="1" dirty="0" smtClean="0">
                <a:ea typeface="Cambria" charset="0"/>
                <a:cs typeface="Cambria" charset="0"/>
              </a:rPr>
              <a:t>by God </a:t>
            </a:r>
            <a:endParaRPr lang="en-US" sz="3600" i="1" dirty="0" smtClean="0">
              <a:ea typeface="Cambria" charset="0"/>
              <a:cs typeface="Cambria" charset="0"/>
            </a:endParaRPr>
          </a:p>
          <a:p>
            <a:pPr lvl="1"/>
            <a:r>
              <a:rPr lang="en-US" sz="3600" dirty="0" smtClean="0">
                <a:ea typeface="Cambria" charset="0"/>
                <a:cs typeface="Cambria" charset="0"/>
              </a:rPr>
              <a:t> </a:t>
            </a:r>
            <a:r>
              <a:rPr lang="en-US" sz="3600" dirty="0" smtClean="0">
                <a:ea typeface="Cambria" charset="0"/>
                <a:cs typeface="Cambria" charset="0"/>
              </a:rPr>
              <a:t> Luke 1:46-48</a:t>
            </a:r>
          </a:p>
          <a:p>
            <a:pPr lvl="1" algn="ctr">
              <a:buNone/>
            </a:pPr>
            <a:r>
              <a:rPr lang="en-US" sz="3600" i="1" dirty="0" smtClean="0">
                <a:ea typeface="Cambria" charset="0"/>
                <a:cs typeface="Cambria" charset="0"/>
              </a:rPr>
              <a:t>Humble</a:t>
            </a:r>
          </a:p>
          <a:p>
            <a:pPr lvl="1" algn="ctr">
              <a:buNone/>
            </a:pPr>
            <a:r>
              <a:rPr lang="en-US" sz="3600" i="1" dirty="0" smtClean="0">
                <a:ea typeface="Cambria" charset="0"/>
                <a:cs typeface="Cambria" charset="0"/>
              </a:rPr>
              <a:t> </a:t>
            </a:r>
            <a:r>
              <a:rPr lang="en-US" sz="3600" i="1" dirty="0" smtClean="0">
                <a:ea typeface="Cambria" charset="0"/>
                <a:cs typeface="Cambria" charset="0"/>
              </a:rPr>
              <a:t>Exalted </a:t>
            </a:r>
            <a:r>
              <a:rPr lang="en-US" sz="3600" i="1" dirty="0">
                <a:ea typeface="Cambria" charset="0"/>
                <a:cs typeface="Cambria" charset="0"/>
              </a:rPr>
              <a:t>the </a:t>
            </a:r>
            <a:r>
              <a:rPr lang="en-US" sz="3600" i="1" dirty="0" smtClean="0">
                <a:ea typeface="Cambria" charset="0"/>
                <a:cs typeface="Cambria" charset="0"/>
              </a:rPr>
              <a:t>Lord</a:t>
            </a:r>
          </a:p>
          <a:p>
            <a:pPr lvl="1" algn="ctr">
              <a:buNone/>
            </a:pPr>
            <a:r>
              <a:rPr lang="en-US" sz="3600" i="1" dirty="0" smtClean="0">
                <a:ea typeface="Cambria" charset="0"/>
                <a:cs typeface="Cambria" charset="0"/>
              </a:rPr>
              <a:t> Rejoiced</a:t>
            </a:r>
            <a:endParaRPr lang="en-US" i="1" dirty="0">
              <a:ea typeface="Cambria" charset="0"/>
              <a:cs typeface="Cambria" charset="0"/>
            </a:endParaRPr>
          </a:p>
          <a:p>
            <a:pPr>
              <a:buFontTx/>
              <a:buNone/>
            </a:pPr>
            <a:endParaRPr lang="en-US" dirty="0"/>
          </a:p>
        </p:txBody>
      </p:sp>
      <p:pic>
        <p:nvPicPr>
          <p:cNvPr id="6" name="Picture 5" descr="women20of20the20bible20x4-slideshow.jpg"/>
          <p:cNvPicPr>
            <a:picLocks noChangeAspect="1"/>
          </p:cNvPicPr>
          <p:nvPr/>
        </p:nvPicPr>
        <p:blipFill>
          <a:blip r:embed="rId2"/>
          <a:srcRect r="51846" b="51333"/>
          <a:stretch>
            <a:fillRect/>
          </a:stretch>
        </p:blipFill>
        <p:spPr>
          <a:xfrm>
            <a:off x="990600" y="304800"/>
            <a:ext cx="1225202" cy="1714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Influential Women in                  the New Testament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286000"/>
            <a:ext cx="7772400" cy="3810000"/>
          </a:xfrm>
        </p:spPr>
        <p:txBody>
          <a:bodyPr/>
          <a:lstStyle/>
          <a:p>
            <a:pPr>
              <a:buFontTx/>
              <a:buNone/>
            </a:pPr>
            <a:r>
              <a:rPr lang="en-US" sz="4000" dirty="0"/>
              <a:t>II.  Elizabeth, the Relative of Mary.  </a:t>
            </a:r>
            <a:endParaRPr lang="en-US" sz="4000" dirty="0" smtClean="0"/>
          </a:p>
          <a:p>
            <a:pPr lvl="1"/>
            <a:r>
              <a:rPr lang="en-US" sz="3600" dirty="0" smtClean="0"/>
              <a:t> </a:t>
            </a:r>
            <a:r>
              <a:rPr lang="en-US" sz="3600" dirty="0" smtClean="0"/>
              <a:t> Luke 1:6</a:t>
            </a:r>
            <a:endParaRPr lang="en-US" sz="3600" dirty="0" smtClean="0"/>
          </a:p>
          <a:p>
            <a:pPr lvl="1" algn="ctr">
              <a:buNone/>
            </a:pPr>
            <a:r>
              <a:rPr lang="en-US" sz="3600" i="1" dirty="0" smtClean="0"/>
              <a:t>Righteous</a:t>
            </a:r>
            <a:endParaRPr lang="en-US" sz="3600" i="1" dirty="0" smtClean="0"/>
          </a:p>
          <a:p>
            <a:pPr lvl="1"/>
            <a:r>
              <a:rPr lang="en-US" sz="3600" dirty="0" smtClean="0"/>
              <a:t> </a:t>
            </a:r>
            <a:r>
              <a:rPr lang="en-US" sz="3600" dirty="0" smtClean="0"/>
              <a:t>Luke </a:t>
            </a:r>
            <a:r>
              <a:rPr lang="en-US" sz="3600" dirty="0" smtClean="0"/>
              <a:t>1:39-45</a:t>
            </a:r>
          </a:p>
          <a:p>
            <a:pPr lvl="1" algn="ctr">
              <a:buNone/>
            </a:pPr>
            <a:r>
              <a:rPr lang="en-US" sz="3600" i="1" dirty="0" smtClean="0"/>
              <a:t>J</a:t>
            </a:r>
            <a:r>
              <a:rPr lang="en-US" sz="3600" i="1" dirty="0" smtClean="0"/>
              <a:t>oyful</a:t>
            </a:r>
            <a:endParaRPr lang="en-US" i="1" dirty="0"/>
          </a:p>
          <a:p>
            <a:pPr>
              <a:buFontTx/>
              <a:buNone/>
            </a:pPr>
            <a:endParaRPr lang="en-US" dirty="0">
              <a:ea typeface="Cambria" charset="0"/>
              <a:cs typeface="Cambria" charset="0"/>
            </a:endParaRPr>
          </a:p>
          <a:p>
            <a:pPr>
              <a:buFontTx/>
              <a:buNone/>
            </a:pPr>
            <a:endParaRPr lang="en-US" dirty="0"/>
          </a:p>
        </p:txBody>
      </p:sp>
      <p:pic>
        <p:nvPicPr>
          <p:cNvPr id="6" name="Picture 5" descr="women20of20the20bible20x4-slideshow.jpg"/>
          <p:cNvPicPr>
            <a:picLocks noChangeAspect="1"/>
          </p:cNvPicPr>
          <p:nvPr/>
        </p:nvPicPr>
        <p:blipFill>
          <a:blip r:embed="rId2"/>
          <a:srcRect r="51846" b="51333"/>
          <a:stretch>
            <a:fillRect/>
          </a:stretch>
        </p:blipFill>
        <p:spPr>
          <a:xfrm>
            <a:off x="990600" y="304800"/>
            <a:ext cx="1225202" cy="1714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Influential Women in                  the New Testament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286000"/>
            <a:ext cx="7772400" cy="3810000"/>
          </a:xfrm>
        </p:spPr>
        <p:txBody>
          <a:bodyPr/>
          <a:lstStyle/>
          <a:p>
            <a:pPr>
              <a:buFontTx/>
              <a:buNone/>
            </a:pPr>
            <a:r>
              <a:rPr lang="en-US" sz="4400" dirty="0">
                <a:ea typeface="Cambria" charset="0"/>
                <a:cs typeface="Cambria" charset="0"/>
              </a:rPr>
              <a:t>III.  Anna.    </a:t>
            </a:r>
            <a:endParaRPr lang="en-US" sz="4400" dirty="0" smtClean="0">
              <a:ea typeface="Cambria" charset="0"/>
              <a:cs typeface="Cambria" charset="0"/>
            </a:endParaRPr>
          </a:p>
          <a:p>
            <a:pPr lvl="1"/>
            <a:r>
              <a:rPr lang="en-US" sz="4000" dirty="0" smtClean="0">
                <a:ea typeface="Cambria" charset="0"/>
                <a:cs typeface="Cambria" charset="0"/>
              </a:rPr>
              <a:t> Luke 2:36-38 </a:t>
            </a:r>
            <a:endParaRPr lang="en-US" sz="4000" dirty="0" smtClean="0">
              <a:ea typeface="Cambria" charset="0"/>
              <a:cs typeface="Cambria" charset="0"/>
            </a:endParaRPr>
          </a:p>
          <a:p>
            <a:pPr lvl="1" algn="ctr">
              <a:buNone/>
            </a:pPr>
            <a:r>
              <a:rPr lang="en-US" sz="4000" i="1" dirty="0" smtClean="0">
                <a:ea typeface="Cambria" charset="0"/>
                <a:cs typeface="Cambria" charset="0"/>
              </a:rPr>
              <a:t>Older</a:t>
            </a:r>
          </a:p>
          <a:p>
            <a:pPr lvl="1" algn="ctr">
              <a:buNone/>
            </a:pPr>
            <a:r>
              <a:rPr lang="en-US" sz="4000" i="1" dirty="0" smtClean="0">
                <a:ea typeface="Cambria" charset="0"/>
                <a:cs typeface="Cambria" charset="0"/>
              </a:rPr>
              <a:t>Prophetess</a:t>
            </a:r>
            <a:endParaRPr lang="en-US" sz="4000" i="1" dirty="0" smtClean="0">
              <a:ea typeface="Cambria" charset="0"/>
              <a:cs typeface="Cambria" charset="0"/>
            </a:endParaRPr>
          </a:p>
          <a:p>
            <a:pPr lvl="1" algn="ctr">
              <a:buNone/>
            </a:pPr>
            <a:r>
              <a:rPr lang="en-US" sz="4000" i="1" dirty="0" smtClean="0">
                <a:ea typeface="Cambria" charset="0"/>
                <a:cs typeface="Cambria" charset="0"/>
              </a:rPr>
              <a:t> Never </a:t>
            </a:r>
            <a:r>
              <a:rPr lang="en-US" sz="4000" i="1" dirty="0">
                <a:ea typeface="Cambria" charset="0"/>
                <a:cs typeface="Cambria" charset="0"/>
              </a:rPr>
              <a:t>stopped </a:t>
            </a:r>
            <a:r>
              <a:rPr lang="en-US" sz="4000" i="1" dirty="0" smtClean="0">
                <a:ea typeface="Cambria" charset="0"/>
                <a:cs typeface="Cambria" charset="0"/>
              </a:rPr>
              <a:t>serving</a:t>
            </a:r>
            <a:endParaRPr lang="en-US" sz="4000" i="1" dirty="0">
              <a:ea typeface="Cambria" charset="0"/>
              <a:cs typeface="Cambria" charset="0"/>
            </a:endParaRPr>
          </a:p>
          <a:p>
            <a:pPr>
              <a:buFontTx/>
              <a:buNone/>
            </a:pPr>
            <a:endParaRPr lang="en-US" sz="4400" dirty="0"/>
          </a:p>
        </p:txBody>
      </p:sp>
      <p:pic>
        <p:nvPicPr>
          <p:cNvPr id="6" name="Picture 5" descr="women20of20the20bible20x4-slideshow.jpg"/>
          <p:cNvPicPr>
            <a:picLocks noChangeAspect="1"/>
          </p:cNvPicPr>
          <p:nvPr/>
        </p:nvPicPr>
        <p:blipFill>
          <a:blip r:embed="rId2"/>
          <a:srcRect r="51846" b="51333"/>
          <a:stretch>
            <a:fillRect/>
          </a:stretch>
        </p:blipFill>
        <p:spPr>
          <a:xfrm>
            <a:off x="990600" y="304800"/>
            <a:ext cx="1225202" cy="1714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Influential Women in                  the New Testament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286000"/>
            <a:ext cx="7772400" cy="3810000"/>
          </a:xfrm>
        </p:spPr>
        <p:txBody>
          <a:bodyPr/>
          <a:lstStyle/>
          <a:p>
            <a:pPr>
              <a:buFontTx/>
              <a:buNone/>
            </a:pPr>
            <a:r>
              <a:rPr lang="en-US" sz="3600" dirty="0">
                <a:ea typeface="Cambria" charset="0"/>
                <a:cs typeface="Cambria" charset="0"/>
              </a:rPr>
              <a:t>IV.  Mary and Martha.   </a:t>
            </a:r>
          </a:p>
          <a:p>
            <a:pPr lvl="1"/>
            <a:r>
              <a:rPr lang="en-US" sz="3200" dirty="0" smtClean="0">
                <a:ea typeface="Cambria" charset="0"/>
                <a:cs typeface="Cambria" charset="0"/>
              </a:rPr>
              <a:t>John </a:t>
            </a:r>
            <a:r>
              <a:rPr lang="en-US" sz="3200" dirty="0" smtClean="0">
                <a:ea typeface="Cambria" charset="0"/>
                <a:cs typeface="Cambria" charset="0"/>
              </a:rPr>
              <a:t>11:5</a:t>
            </a:r>
          </a:p>
          <a:p>
            <a:pPr lvl="1" algn="ctr">
              <a:buNone/>
            </a:pPr>
            <a:r>
              <a:rPr lang="en-US" sz="3200" i="1" dirty="0" smtClean="0">
                <a:ea typeface="Cambria" charset="0"/>
                <a:cs typeface="Cambria" charset="0"/>
              </a:rPr>
              <a:t>Friends </a:t>
            </a:r>
            <a:r>
              <a:rPr lang="en-US" sz="3200" i="1" dirty="0">
                <a:ea typeface="Cambria" charset="0"/>
                <a:cs typeface="Cambria" charset="0"/>
              </a:rPr>
              <a:t>of </a:t>
            </a:r>
            <a:r>
              <a:rPr lang="en-US" sz="3200" i="1" dirty="0" smtClean="0">
                <a:ea typeface="Cambria" charset="0"/>
                <a:cs typeface="Cambria" charset="0"/>
              </a:rPr>
              <a:t>Jesus</a:t>
            </a:r>
            <a:endParaRPr lang="en-US" sz="3200" i="1" dirty="0">
              <a:ea typeface="Cambria" charset="0"/>
              <a:cs typeface="Cambria" charset="0"/>
            </a:endParaRPr>
          </a:p>
          <a:p>
            <a:pPr lvl="1"/>
            <a:r>
              <a:rPr lang="en-US" sz="3200" dirty="0" smtClean="0">
                <a:ea typeface="Cambria" charset="0"/>
                <a:cs typeface="Cambria" charset="0"/>
              </a:rPr>
              <a:t>Luke 10:41-42</a:t>
            </a:r>
            <a:endParaRPr lang="en-US" sz="3200" dirty="0">
              <a:ea typeface="Cambria" charset="0"/>
              <a:cs typeface="Cambria" charset="0"/>
            </a:endParaRPr>
          </a:p>
          <a:p>
            <a:pPr lvl="1" algn="ctr">
              <a:buNone/>
            </a:pPr>
            <a:r>
              <a:rPr lang="en-US" sz="3200" i="1" dirty="0" smtClean="0">
                <a:ea typeface="Cambria" charset="0"/>
                <a:cs typeface="Cambria" charset="0"/>
              </a:rPr>
              <a:t>Mary chose the good </a:t>
            </a:r>
            <a:endParaRPr lang="en-US" sz="3200" i="1" dirty="0" smtClean="0">
              <a:ea typeface="Cambria" charset="0"/>
              <a:cs typeface="Cambria" charset="0"/>
            </a:endParaRPr>
          </a:p>
          <a:p>
            <a:pPr lvl="1" algn="ctr">
              <a:buNone/>
            </a:pPr>
            <a:r>
              <a:rPr lang="en-US" sz="3200" i="1" dirty="0" smtClean="0">
                <a:ea typeface="Cambria" charset="0"/>
                <a:cs typeface="Cambria" charset="0"/>
              </a:rPr>
              <a:t>Martha </a:t>
            </a:r>
            <a:r>
              <a:rPr lang="en-US" sz="3200" i="1" dirty="0">
                <a:ea typeface="Cambria" charset="0"/>
                <a:cs typeface="Cambria" charset="0"/>
              </a:rPr>
              <a:t>the worries of the world.</a:t>
            </a:r>
            <a:endParaRPr lang="en-US" sz="3200" i="1" dirty="0"/>
          </a:p>
          <a:p>
            <a:pPr>
              <a:buFontTx/>
              <a:buNone/>
            </a:pPr>
            <a:endParaRPr lang="en-US" sz="3600" dirty="0">
              <a:ea typeface="Cambria" charset="0"/>
              <a:cs typeface="Cambria" charset="0"/>
            </a:endParaRPr>
          </a:p>
          <a:p>
            <a:pPr>
              <a:buFontTx/>
              <a:buNone/>
            </a:pPr>
            <a:endParaRPr lang="en-US" sz="3600" dirty="0"/>
          </a:p>
        </p:txBody>
      </p:sp>
      <p:pic>
        <p:nvPicPr>
          <p:cNvPr id="6" name="Picture 5" descr="women20of20the20bible20x4-slideshow.jpg"/>
          <p:cNvPicPr>
            <a:picLocks noChangeAspect="1"/>
          </p:cNvPicPr>
          <p:nvPr/>
        </p:nvPicPr>
        <p:blipFill>
          <a:blip r:embed="rId2"/>
          <a:srcRect r="51846" b="51333"/>
          <a:stretch>
            <a:fillRect/>
          </a:stretch>
        </p:blipFill>
        <p:spPr>
          <a:xfrm>
            <a:off x="990600" y="304800"/>
            <a:ext cx="1225202" cy="1714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Influential Women in                  the New Testament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286000"/>
            <a:ext cx="7772400" cy="3810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600" dirty="0"/>
              <a:t>V.  Mary Magdalene, Joanna, Susanna.  </a:t>
            </a:r>
            <a:endParaRPr lang="en-US" sz="3600" dirty="0" smtClean="0"/>
          </a:p>
          <a:p>
            <a:pPr lvl="1">
              <a:lnSpc>
                <a:spcPct val="90000"/>
              </a:lnSpc>
            </a:pPr>
            <a:r>
              <a:rPr lang="en-US" sz="3200" dirty="0" smtClean="0"/>
              <a:t> Supported </a:t>
            </a:r>
            <a:r>
              <a:rPr lang="en-US" sz="3200" dirty="0"/>
              <a:t>His work (Luke 8:1-3).</a:t>
            </a:r>
            <a:endParaRPr lang="en-US" sz="3200" dirty="0" smtClean="0"/>
          </a:p>
          <a:p>
            <a:pPr lvl="1">
              <a:lnSpc>
                <a:spcPct val="90000"/>
              </a:lnSpc>
            </a:pPr>
            <a:r>
              <a:rPr lang="en-US" sz="3200" dirty="0" smtClean="0"/>
              <a:t> Faithful </a:t>
            </a:r>
            <a:r>
              <a:rPr lang="en-US" sz="3200" dirty="0"/>
              <a:t>up to the cross (Mark 15:40,41). </a:t>
            </a:r>
            <a:endParaRPr lang="en-US" sz="3200" dirty="0" smtClean="0"/>
          </a:p>
          <a:p>
            <a:pPr lvl="1">
              <a:lnSpc>
                <a:spcPct val="90000"/>
              </a:lnSpc>
            </a:pPr>
            <a:r>
              <a:rPr lang="en-US" sz="3200" dirty="0" smtClean="0"/>
              <a:t> Spices </a:t>
            </a:r>
            <a:r>
              <a:rPr lang="en-US" sz="3200" dirty="0"/>
              <a:t>to the Tomb (Luke 23:55-56).</a:t>
            </a:r>
            <a:endParaRPr lang="en-US" sz="3200" dirty="0" smtClean="0"/>
          </a:p>
          <a:p>
            <a:pPr lvl="1">
              <a:lnSpc>
                <a:spcPct val="90000"/>
              </a:lnSpc>
            </a:pPr>
            <a:r>
              <a:rPr lang="en-US" sz="3200" dirty="0" smtClean="0"/>
              <a:t> Mary </a:t>
            </a:r>
            <a:r>
              <a:rPr lang="en-US" sz="3200" dirty="0"/>
              <a:t>Magdalene first to see the risen Lord (John 20:11-18).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  <p:pic>
        <p:nvPicPr>
          <p:cNvPr id="6" name="Picture 5" descr="women20of20the20bible20x4-slideshow.jpg"/>
          <p:cNvPicPr>
            <a:picLocks noChangeAspect="1"/>
          </p:cNvPicPr>
          <p:nvPr/>
        </p:nvPicPr>
        <p:blipFill>
          <a:blip r:embed="rId2"/>
          <a:srcRect r="51846" b="51333"/>
          <a:stretch>
            <a:fillRect/>
          </a:stretch>
        </p:blipFill>
        <p:spPr>
          <a:xfrm>
            <a:off x="990600" y="304800"/>
            <a:ext cx="1225202" cy="1714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cus">
  <a:themeElements>
    <a:clrScheme name="Focus">
      <a:dk1>
        <a:sysClr val="windowText" lastClr="000000"/>
      </a:dk1>
      <a:lt1>
        <a:sysClr val="window" lastClr="FFFFFF"/>
      </a:lt1>
      <a:dk2>
        <a:srgbClr val="0064E2"/>
      </a:dk2>
      <a:lt2>
        <a:srgbClr val="B5D2F5"/>
      </a:lt2>
      <a:accent1>
        <a:srgbClr val="FFB91D"/>
      </a:accent1>
      <a:accent2>
        <a:srgbClr val="F97817"/>
      </a:accent2>
      <a:accent3>
        <a:srgbClr val="6DE304"/>
      </a:accent3>
      <a:accent4>
        <a:srgbClr val="FF0000"/>
      </a:accent4>
      <a:accent5>
        <a:srgbClr val="732BEA"/>
      </a:accent5>
      <a:accent6>
        <a:srgbClr val="C913AD"/>
      </a:accent6>
      <a:hlink>
        <a:srgbClr val="FFE400"/>
      </a:hlink>
      <a:folHlink>
        <a:srgbClr val="A3EC62"/>
      </a:folHlink>
    </a:clrScheme>
    <a:fontScheme name="Focus">
      <a:majorFont>
        <a:latin typeface="Corbel"/>
        <a:ea typeface=""/>
        <a:cs typeface=""/>
        <a:font script="Jpan" typeface="ＭＳ ゴシック"/>
      </a:majorFont>
      <a:minorFont>
        <a:latin typeface="Corbel"/>
        <a:ea typeface=""/>
        <a:cs typeface=""/>
        <a:font script="Jpan" typeface="ＭＳ ゴシック"/>
      </a:minorFont>
    </a:fontScheme>
    <a:fmtScheme name="Focus">
      <a:fillStyleLst>
        <a:solidFill>
          <a:schemeClr val="phClr"/>
        </a:solidFill>
        <a:solidFill>
          <a:schemeClr val="phClr"/>
        </a:solidFill>
        <a:solidFill>
          <a:schemeClr val="phClr">
            <a:satMod val="150000"/>
          </a:schemeClr>
        </a:solid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101600" dist="63500" dir="4200000" algn="br" rotWithShape="0">
              <a:srgbClr val="000000">
                <a:alpha val="50000"/>
              </a:srgbClr>
            </a:outerShdw>
          </a:effectLst>
        </a:effectStyle>
        <a:effectStyle>
          <a:effectLst>
            <a:glow rad="101600">
              <a:schemeClr val="lt1"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soft" dir="r">
              <a:rot lat="0" lon="0" rev="5400000"/>
            </a:lightRig>
          </a:scene3d>
          <a:sp3d prstMaterial="softmetal">
            <a:bevelT w="31750" h="63500"/>
          </a:sp3d>
        </a:effectStyle>
      </a:effectStyleLst>
      <a:bgFillStyleLst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Focus.thmx</Template>
  <TotalTime>46</TotalTime>
  <Words>158</Words>
  <Application>Microsoft Office PowerPoint</Application>
  <PresentationFormat>On-screen Show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Focus</vt:lpstr>
      <vt:lpstr>Influential Women in                  the New Testament</vt:lpstr>
      <vt:lpstr>Influential Women in                  the New Testament</vt:lpstr>
      <vt:lpstr>Influential Women in                  the New Testament</vt:lpstr>
      <vt:lpstr>Influential Women in                  the New Testament</vt:lpstr>
      <vt:lpstr>Influential Women in                  the New Testament</vt:lpstr>
    </vt:vector>
  </TitlesOfParts>
  <Company>AISD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Influential Women in                  the New Testament</dc:title>
  <dc:creator>ESC</dc:creator>
  <cp:lastModifiedBy>OlsenParkLaptop</cp:lastModifiedBy>
  <cp:revision>4</cp:revision>
  <dcterms:created xsi:type="dcterms:W3CDTF">2012-01-21T05:58:55Z</dcterms:created>
  <dcterms:modified xsi:type="dcterms:W3CDTF">2012-01-22T20:25:59Z</dcterms:modified>
</cp:coreProperties>
</file>