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61" r:id="rId2"/>
    <p:sldId id="271" r:id="rId3"/>
    <p:sldId id="272" r:id="rId4"/>
    <p:sldId id="273" r:id="rId5"/>
    <p:sldId id="274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8DDF4"/>
    <a:srgbClr val="90BA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660"/>
  </p:normalViewPr>
  <p:slideViewPr>
    <p:cSldViewPr>
      <p:cViewPr varScale="1">
        <p:scale>
          <a:sx n="70" d="100"/>
          <a:sy n="70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F1865-9821-44A2-8FF3-A093E9575F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D9AD0-6076-4860-B8C4-C42C08A11F3D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6EE87-5BD0-439B-837F-1D620883E70D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AC4BF-0545-4105-A603-410AE0C080C6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0C2FF-7B87-4A59-9426-B62EB62A76C8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17009-7322-4A39-8AC8-2E30F5CDC516}" type="slidenum">
              <a:rPr lang="en-US"/>
              <a:pPr/>
              <a:t>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115B7-F965-4A29-823F-CDD9D4648759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6151" name="AutoShape 7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D2EBC9-04E0-4ECD-BBF6-3E2ABF649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C568D-4BC4-48C1-9620-BB5FC61CA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A3297-5DB6-4D08-A6B5-D8F9B1993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53BB-F9BE-4DA6-876A-F3F61648D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3D39A-790D-4A5C-B9F9-05F0C0497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A98E8-8333-425B-9393-5F247B889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B8451-A7A9-4DFD-9254-6B8E8BEEE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82D9E-0375-4E06-B607-47034088E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FB3C-5368-43D1-B8BB-E33BC63B1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36BBD-7EE8-4C7C-9D38-72916C406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0971E-9F33-49AF-86DF-E8247EBF0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5" name="Picture 15" descr="bluecircle"/>
          <p:cNvPicPr>
            <a:picLocks noChangeAspect="1" noChangeArrowheads="1"/>
          </p:cNvPicPr>
          <p:nvPr userDrawn="1"/>
        </p:nvPicPr>
        <p:blipFill>
          <a:blip r:embed="rId13" cstate="print">
            <a:lum bright="-4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stuccoLugano"/>
          <p:cNvPicPr>
            <a:picLocks noChangeAspect="1" noChangeArrowheads="1"/>
          </p:cNvPicPr>
          <p:nvPr userDrawn="1"/>
        </p:nvPicPr>
        <p:blipFill>
          <a:blip r:embed="rId14" cstate="print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Line 17"/>
          <p:cNvSpPr>
            <a:spLocks noChangeShapeType="1"/>
          </p:cNvSpPr>
          <p:nvPr userDrawn="1"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533400" y="274638"/>
            <a:ext cx="81534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6993903" algn="ctr" rotWithShape="0">
              <a:schemeClr val="tx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4FD0B-E5A1-4D93-9C25-9455F91DED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C8DDF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C8DDF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C8DDF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C8DDF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Jesus, the </a:t>
            </a:r>
            <a:r>
              <a:rPr lang="en-US" sz="4800" dirty="0" smtClean="0"/>
              <a:t>Messiah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1116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/>
              <a:t>Introduction.  (Matthew 16:13-15) </a:t>
            </a:r>
            <a:r>
              <a:rPr lang="en-US"/>
              <a:t>“who do men say that I… am?” </a:t>
            </a:r>
          </a:p>
          <a:p>
            <a:pPr marL="609600" indent="-609600">
              <a:buFontTx/>
              <a:buNone/>
            </a:pPr>
            <a:r>
              <a:rPr lang="en-US"/>
              <a:t>I.  The Announcement of the Messiah.</a:t>
            </a:r>
          </a:p>
          <a:p>
            <a:pPr marL="990600" lvl="1" indent="-533400">
              <a:buFontTx/>
              <a:buNone/>
            </a:pPr>
            <a:r>
              <a:rPr lang="en-US"/>
              <a:t>A.  Bruise the serpent’s head (Gen. 3:14-15). </a:t>
            </a:r>
          </a:p>
          <a:p>
            <a:pPr marL="990600" lvl="1" indent="-533400">
              <a:buFontTx/>
              <a:buAutoNum type="alphaUcPeriod" startAt="2"/>
            </a:pPr>
            <a:r>
              <a:rPr lang="en-US"/>
              <a:t>Bless all the nations  (Genesis 22:16-18).</a:t>
            </a:r>
          </a:p>
          <a:p>
            <a:pPr marL="990600" lvl="1" indent="-533400">
              <a:buFontTx/>
              <a:buAutoNum type="alphaUcPeriod" startAt="2"/>
            </a:pPr>
            <a:r>
              <a:rPr lang="en-US"/>
              <a:t>A prophet like Moses (Deuteronomy 18:15-19; Exodus 33:11).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Jesus, the </a:t>
            </a:r>
            <a:r>
              <a:rPr lang="en-US" sz="4800" dirty="0" smtClean="0"/>
              <a:t>Messiah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1116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I.  The Announcement of the Messiah.</a:t>
            </a:r>
          </a:p>
          <a:p>
            <a:pPr marL="990600" lvl="1" indent="-533400">
              <a:buFontTx/>
              <a:buNone/>
            </a:pPr>
            <a:r>
              <a:rPr lang="en-US" sz="3200"/>
              <a:t>D.  Prophecies of Isaiah.  </a:t>
            </a:r>
          </a:p>
          <a:p>
            <a:pPr marL="1371600" lvl="2" indent="-457200">
              <a:buFontTx/>
              <a:buNone/>
            </a:pPr>
            <a:r>
              <a:rPr lang="en-US" sz="3200"/>
              <a:t>1.  Born of a virgin (Isaiah 7:14). </a:t>
            </a:r>
          </a:p>
          <a:p>
            <a:pPr marL="1371600" lvl="2" indent="-457200">
              <a:buFontTx/>
              <a:buNone/>
            </a:pPr>
            <a:r>
              <a:rPr lang="en-US" sz="3200"/>
              <a:t>2.  Divine nature (Isaiah 9:6-7).  </a:t>
            </a:r>
          </a:p>
          <a:p>
            <a:pPr marL="1371600" lvl="2" indent="-457200">
              <a:buFontTx/>
              <a:buNone/>
            </a:pPr>
            <a:r>
              <a:rPr lang="en-US" sz="3200"/>
              <a:t>3.  Suffering savior (Isaiah 53).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Jesus, the </a:t>
            </a:r>
            <a:r>
              <a:rPr lang="en-US" sz="4800" dirty="0" smtClean="0"/>
              <a:t>Messiah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267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I.  The Announcement of the Messiah.</a:t>
            </a:r>
          </a:p>
          <a:p>
            <a:pPr marL="990600" lvl="1" indent="-533400">
              <a:buFontTx/>
              <a:buNone/>
            </a:pPr>
            <a:r>
              <a:rPr lang="en-US"/>
              <a:t>E.  Additional Prophecies.	</a:t>
            </a:r>
          </a:p>
          <a:p>
            <a:pPr marL="1371600" lvl="2" indent="-457200">
              <a:buFontTx/>
              <a:buNone/>
            </a:pPr>
            <a:r>
              <a:rPr lang="en-US" sz="2600"/>
              <a:t>1.  Born in Bethlehem (Micah 5:2). </a:t>
            </a:r>
          </a:p>
          <a:p>
            <a:pPr marL="1371600" lvl="2" indent="-457200">
              <a:buFontTx/>
              <a:buNone/>
            </a:pPr>
            <a:r>
              <a:rPr lang="en-US" sz="2600"/>
              <a:t>2.  David’s Seed and Lord (I Chronicles 17:7-14; Psalm 110:1, 4; Zechariah 6:13). </a:t>
            </a:r>
          </a:p>
          <a:p>
            <a:pPr marL="1371600" lvl="2" indent="-457200">
              <a:buFontTx/>
              <a:buNone/>
            </a:pPr>
            <a:r>
              <a:rPr lang="en-US" sz="2600"/>
              <a:t>3.  The name “Messiah” (Daniel 9:24-27).  </a:t>
            </a:r>
            <a:r>
              <a:rPr lang="en-US" sz="2600" i="1"/>
              <a:t>Messiah</a:t>
            </a:r>
            <a:r>
              <a:rPr lang="en-US" sz="2600"/>
              <a:t> transliterated from Hebrew </a:t>
            </a:r>
            <a:r>
              <a:rPr lang="en-US" sz="2600" i="1"/>
              <a:t>meshiyacha </a:t>
            </a:r>
            <a:r>
              <a:rPr lang="en-US" sz="2600"/>
              <a:t>= “Anointed One” Gr. </a:t>
            </a:r>
            <a:r>
              <a:rPr lang="en-US" sz="2600" i="1"/>
              <a:t>christos</a:t>
            </a:r>
            <a:r>
              <a:rPr lang="en-US" sz="2600"/>
              <a:t> i.e. “Christ.”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09600" y="3657600"/>
            <a:ext cx="8001000" cy="2667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Jesus, the </a:t>
            </a:r>
            <a:r>
              <a:rPr lang="en-US" sz="4800" dirty="0" smtClean="0"/>
              <a:t>Messiah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400"/>
              <a:t>II.  Jesus of Nazareth.</a:t>
            </a:r>
            <a:r>
              <a:rPr lang="en-US"/>
              <a:t>  </a:t>
            </a:r>
          </a:p>
          <a:p>
            <a:pPr marL="990600" lvl="1" indent="-533400">
              <a:buFontTx/>
              <a:buNone/>
            </a:pPr>
            <a:r>
              <a:rPr lang="en-US" sz="3300"/>
              <a:t>A.  Fulfillments in the Life of Jesus.</a:t>
            </a:r>
          </a:p>
          <a:p>
            <a:pPr marL="990600" lvl="1" indent="-533400">
              <a:buFontTx/>
              <a:buNone/>
            </a:pPr>
            <a:endParaRPr lang="en-US" sz="1500"/>
          </a:p>
          <a:p>
            <a:pPr marL="609600" indent="-609600" algn="ctr">
              <a:lnSpc>
                <a:spcPct val="130000"/>
              </a:lnSpc>
              <a:buFontTx/>
              <a:buNone/>
            </a:pPr>
            <a:r>
              <a:rPr lang="en-US" sz="2300">
                <a:solidFill>
                  <a:srgbClr val="000000"/>
                </a:solidFill>
              </a:rPr>
              <a:t>Born of a virgin (Isaiah 7:14 </a:t>
            </a:r>
            <a:r>
              <a:rPr lang="en-US" sz="2300">
                <a:solidFill>
                  <a:srgbClr val="000000"/>
                </a:solidFill>
                <a:sym typeface="Wingdings 3" pitchFamily="18" charset="2"/>
              </a:rPr>
              <a:t></a:t>
            </a:r>
            <a:r>
              <a:rPr lang="en-US" sz="2300">
                <a:solidFill>
                  <a:srgbClr val="000000"/>
                </a:solidFill>
              </a:rPr>
              <a:t> Matthew 1:18-25).</a:t>
            </a:r>
          </a:p>
          <a:p>
            <a:pPr marL="609600" indent="-609600" algn="ctr">
              <a:lnSpc>
                <a:spcPct val="130000"/>
              </a:lnSpc>
              <a:buFontTx/>
              <a:buNone/>
            </a:pPr>
            <a:r>
              <a:rPr lang="en-US" sz="2300">
                <a:solidFill>
                  <a:srgbClr val="000000"/>
                </a:solidFill>
              </a:rPr>
              <a:t>Born in Bethlehem (Micah 5:2 </a:t>
            </a:r>
            <a:r>
              <a:rPr lang="en-US" sz="2300">
                <a:solidFill>
                  <a:srgbClr val="000000"/>
                </a:solidFill>
                <a:sym typeface="Wingdings 3" pitchFamily="18" charset="2"/>
              </a:rPr>
              <a:t></a:t>
            </a:r>
            <a:r>
              <a:rPr lang="en-US" sz="2300">
                <a:solidFill>
                  <a:srgbClr val="000000"/>
                </a:solidFill>
              </a:rPr>
              <a:t> Matthew 2:1).</a:t>
            </a:r>
          </a:p>
          <a:p>
            <a:pPr marL="609600" indent="-609600" algn="ctr">
              <a:lnSpc>
                <a:spcPct val="130000"/>
              </a:lnSpc>
              <a:buFontTx/>
              <a:buNone/>
            </a:pPr>
            <a:r>
              <a:rPr lang="en-US" sz="2300">
                <a:solidFill>
                  <a:srgbClr val="000000"/>
                </a:solidFill>
              </a:rPr>
              <a:t>Tribe of Judah (Genesis 49:10 </a:t>
            </a:r>
            <a:r>
              <a:rPr lang="en-US" sz="2300">
                <a:solidFill>
                  <a:srgbClr val="000000"/>
                </a:solidFill>
                <a:sym typeface="Wingdings 3" pitchFamily="18" charset="2"/>
              </a:rPr>
              <a:t></a:t>
            </a:r>
            <a:r>
              <a:rPr lang="en-US" sz="2300">
                <a:solidFill>
                  <a:srgbClr val="000000"/>
                </a:solidFill>
              </a:rPr>
              <a:t> Matthew 1:3).</a:t>
            </a:r>
          </a:p>
          <a:p>
            <a:pPr marL="609600" indent="-609600" algn="ctr">
              <a:lnSpc>
                <a:spcPct val="130000"/>
              </a:lnSpc>
              <a:buFontTx/>
              <a:buNone/>
            </a:pPr>
            <a:r>
              <a:rPr lang="en-US" sz="2300">
                <a:solidFill>
                  <a:srgbClr val="000000"/>
                </a:solidFill>
              </a:rPr>
              <a:t>David’s Seed (I Chronicles 17:7-14 </a:t>
            </a:r>
            <a:r>
              <a:rPr lang="en-US" sz="2300">
                <a:solidFill>
                  <a:srgbClr val="000000"/>
                </a:solidFill>
                <a:sym typeface="Wingdings 3" pitchFamily="18" charset="2"/>
              </a:rPr>
              <a:t></a:t>
            </a:r>
            <a:r>
              <a:rPr lang="en-US" sz="2300">
                <a:solidFill>
                  <a:srgbClr val="000000"/>
                </a:solidFill>
              </a:rPr>
              <a:t> Matthew 1:1).</a:t>
            </a:r>
          </a:p>
          <a:p>
            <a:pPr marL="609600" indent="-609600" algn="ctr">
              <a:lnSpc>
                <a:spcPct val="130000"/>
              </a:lnSpc>
              <a:buFontTx/>
              <a:buNone/>
            </a:pPr>
            <a:r>
              <a:rPr lang="en-US" sz="2300">
                <a:solidFill>
                  <a:srgbClr val="000000"/>
                </a:solidFill>
              </a:rPr>
              <a:t>Silent before accusers (Isaiah 53:7 </a:t>
            </a:r>
            <a:r>
              <a:rPr lang="en-US" sz="2300">
                <a:solidFill>
                  <a:srgbClr val="000000"/>
                </a:solidFill>
                <a:sym typeface="Wingdings 3" pitchFamily="18" charset="2"/>
              </a:rPr>
              <a:t></a:t>
            </a:r>
            <a:r>
              <a:rPr lang="en-US" sz="2300">
                <a:solidFill>
                  <a:srgbClr val="000000"/>
                </a:solidFill>
              </a:rPr>
              <a:t> Matthew 26:63).</a:t>
            </a:r>
            <a:r>
              <a:rPr lang="en-US" sz="230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09600" y="3657600"/>
            <a:ext cx="8001000" cy="2667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Jesus, the </a:t>
            </a:r>
            <a:r>
              <a:rPr lang="en-US" sz="4800" dirty="0" smtClean="0"/>
              <a:t>Messiah</a:t>
            </a: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4400"/>
              <a:t>II.  Jesus of Nazareth.</a:t>
            </a:r>
            <a:r>
              <a:rPr lang="en-US" sz="2400"/>
              <a:t> 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3300"/>
              <a:t>A.  Fulfillments in the Life of Jesus.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sz="1100"/>
          </a:p>
          <a:p>
            <a:pPr marL="609600" indent="-609600" algn="ctr">
              <a:lnSpc>
                <a:spcPct val="130000"/>
              </a:lnSpc>
              <a:buFontTx/>
              <a:buNone/>
            </a:pPr>
            <a:endParaRPr lang="en-US" sz="1900">
              <a:solidFill>
                <a:srgbClr val="000000"/>
              </a:solidFill>
            </a:endParaRP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000000"/>
                </a:solidFill>
              </a:rPr>
              <a:t>Died with criminals: buried with the rich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000000"/>
                </a:solidFill>
              </a:rPr>
              <a:t>(Isaiah 53:9 </a:t>
            </a:r>
            <a:r>
              <a:rPr lang="en-US" sz="2500">
                <a:solidFill>
                  <a:srgbClr val="000000"/>
                </a:solidFill>
                <a:sym typeface="Wingdings 3" pitchFamily="18" charset="2"/>
              </a:rPr>
              <a:t></a:t>
            </a:r>
            <a:r>
              <a:rPr lang="en-US" sz="2500">
                <a:solidFill>
                  <a:srgbClr val="000000"/>
                </a:solidFill>
              </a:rPr>
              <a:t>  Luke 23:32; Matthew 27:57-60).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000000"/>
                </a:solidFill>
              </a:rPr>
              <a:t>Looked upon while Pierced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000000"/>
                </a:solidFill>
              </a:rPr>
              <a:t>(Zechariah 12:10 </a:t>
            </a:r>
            <a:r>
              <a:rPr lang="en-US" sz="2500">
                <a:solidFill>
                  <a:srgbClr val="000000"/>
                </a:solidFill>
                <a:sym typeface="Wingdings 3" pitchFamily="18" charset="2"/>
              </a:rPr>
              <a:t> </a:t>
            </a:r>
            <a:r>
              <a:rPr lang="en-US" sz="2500">
                <a:solidFill>
                  <a:srgbClr val="000000"/>
                </a:solidFill>
              </a:rPr>
              <a:t>John 19:34-37).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000000"/>
                </a:solidFill>
              </a:rPr>
              <a:t>Cast lots for clothing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2500">
                <a:solidFill>
                  <a:srgbClr val="000000"/>
                </a:solidFill>
              </a:rPr>
              <a:t>(Psalm 22:18 </a:t>
            </a:r>
            <a:r>
              <a:rPr lang="en-US" sz="2500">
                <a:solidFill>
                  <a:srgbClr val="000000"/>
                </a:solidFill>
                <a:sym typeface="Wingdings 3" pitchFamily="18" charset="2"/>
              </a:rPr>
              <a:t></a:t>
            </a:r>
            <a:r>
              <a:rPr lang="en-US" sz="2500">
                <a:solidFill>
                  <a:srgbClr val="000000"/>
                </a:solidFill>
              </a:rPr>
              <a:t> Matthew 27:35). (Ps. 22:14-18)</a:t>
            </a:r>
          </a:p>
          <a:p>
            <a:pPr marL="609600" indent="-609600" algn="ctr">
              <a:lnSpc>
                <a:spcPct val="130000"/>
              </a:lnSpc>
              <a:buFontTx/>
              <a:buNone/>
            </a:pPr>
            <a:endParaRPr lang="en-US" sz="25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Jesus, the </a:t>
            </a:r>
            <a:r>
              <a:rPr lang="en-US" sz="4800" dirty="0" smtClean="0"/>
              <a:t>Messiah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878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4800"/>
              <a:t>Conclusion.  </a:t>
            </a:r>
          </a:p>
          <a:p>
            <a:pPr marL="0" indent="0" algn="ctr">
              <a:buFontTx/>
              <a:buNone/>
            </a:pPr>
            <a:r>
              <a:rPr lang="en-US" sz="4800"/>
              <a:t>(Matthew 16:15-16) </a:t>
            </a:r>
            <a:endParaRPr lang="en-US" sz="2400"/>
          </a:p>
          <a:p>
            <a:pPr marL="0" indent="0" algn="ctr">
              <a:buFontTx/>
              <a:buNone/>
            </a:pPr>
            <a:endParaRPr lang="en-US" sz="2400"/>
          </a:p>
          <a:p>
            <a:pPr marL="0" indent="0" algn="ctr">
              <a:buFontTx/>
              <a:buNone/>
            </a:pPr>
            <a:r>
              <a:rPr lang="en-US" sz="4800"/>
              <a:t>“Who do you say that Jesus is?”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Sample presentation slides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278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Sample presentation slides</vt:lpstr>
      <vt:lpstr>Jesus, the Messiah</vt:lpstr>
      <vt:lpstr>Jesus, the Messiah</vt:lpstr>
      <vt:lpstr>Jesus, the Messiah</vt:lpstr>
      <vt:lpstr>Jesus, the Messiah</vt:lpstr>
      <vt:lpstr>Jesus, the Messiah</vt:lpstr>
      <vt:lpstr>Jesus, the Messiah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Jesus?</dc:title>
  <dc:creator>Olsen Park church</dc:creator>
  <cp:lastModifiedBy>OlsenParkLaptop</cp:lastModifiedBy>
  <cp:revision>7</cp:revision>
  <dcterms:created xsi:type="dcterms:W3CDTF">2008-08-10T04:37:38Z</dcterms:created>
  <dcterms:modified xsi:type="dcterms:W3CDTF">2012-06-19T19:36:36Z</dcterms:modified>
</cp:coreProperties>
</file>