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0" r:id="rId4"/>
    <p:sldId id="259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3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4000">
                <a:schemeClr val="accent1">
                  <a:lumMod val="60000"/>
                  <a:lumOff val="40000"/>
                </a:schemeClr>
              </a:gs>
              <a:gs pos="83000">
                <a:schemeClr val="accent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chemeClr val="accent1">
                  <a:alpha val="0"/>
                </a:schemeClr>
              </a:gs>
              <a:gs pos="57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alpha val="0"/>
                </a:scheme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chemeClr val="accent3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b="1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1676400"/>
            <a:ext cx="3886200" cy="1524000"/>
          </a:xfrm>
        </p:spPr>
        <p:txBody>
          <a:bodyPr anchor="b" anchorCtr="0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3203574"/>
            <a:ext cx="3886200" cy="182562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1C403-2A35-4870-AABA-AD7623B185B7}" type="datetimeFigureOut">
              <a:rPr lang="en-US" smtClean="0"/>
              <a:pPr/>
              <a:t>11/27/2012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AB6B8BA8-7761-4BD2-A38F-5BDFB02536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1C403-2A35-4870-AABA-AD7623B185B7}" type="datetimeFigureOut">
              <a:rPr lang="en-US" smtClean="0"/>
              <a:pPr/>
              <a:t>11/27/2012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B8BA8-7761-4BD2-A38F-5BDFB02536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1C403-2A35-4870-AABA-AD7623B185B7}" type="datetimeFigureOut">
              <a:rPr lang="en-US" smtClean="0"/>
              <a:pPr/>
              <a:t>11/27/2012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B8BA8-7761-4BD2-A38F-5BDFB02536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1"/>
            <a:ext cx="7772400" cy="3733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1C403-2A35-4870-AABA-AD7623B185B7}" type="datetimeFigureOut">
              <a:rPr lang="en-US" smtClean="0"/>
              <a:pPr/>
              <a:t>11/27/2012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B8BA8-7761-4BD2-A38F-5BDFB02536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accent1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14000">
                <a:srgbClr val="333333"/>
              </a:gs>
              <a:gs pos="83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rgbClr val="000000">
                  <a:alpha val="0"/>
                </a:srgbClr>
              </a:gs>
              <a:gs pos="57000">
                <a:srgbClr val="4D4D4D"/>
              </a:gs>
              <a:gs pos="100000">
                <a:srgbClr val="000000">
                  <a:alpha val="0"/>
                </a:srgb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33787"/>
            <a:ext cx="7772400" cy="1362075"/>
          </a:xfrm>
        </p:spPr>
        <p:txBody>
          <a:bodyPr anchor="t"/>
          <a:lstStyle>
            <a:lvl1pPr algn="l">
              <a:defRPr sz="40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3360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1C403-2A35-4870-AABA-AD7623B185B7}" type="datetimeFigureOut">
              <a:rPr lang="en-US" smtClean="0"/>
              <a:pPr/>
              <a:t>11/27/2012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B8BA8-7761-4BD2-A38F-5BDFB02536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1C403-2A35-4870-AABA-AD7623B185B7}" type="datetimeFigureOut">
              <a:rPr lang="en-US" smtClean="0"/>
              <a:pPr/>
              <a:t>11/27/2012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B8BA8-7761-4BD2-A38F-5BDFB025362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685800" y="1536192"/>
            <a:ext cx="3657600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4800600" y="1536192"/>
            <a:ext cx="3657600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Freeform 11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1C403-2A35-4870-AABA-AD7623B185B7}" type="datetimeFigureOut">
              <a:rPr lang="en-US" smtClean="0"/>
              <a:pPr/>
              <a:t>11/27/2012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B8BA8-7761-4BD2-A38F-5BDFB025362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>
          <a:xfrm>
            <a:off x="685800" y="2209800"/>
            <a:ext cx="3657600" cy="3200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657600" cy="3200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1C403-2A35-4870-AABA-AD7623B185B7}" type="datetimeFigureOut">
              <a:rPr lang="en-US" smtClean="0"/>
              <a:pPr/>
              <a:t>11/27/2012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B8BA8-7761-4BD2-A38F-5BDFB02536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3"/>
              </a:gs>
              <a:gs pos="50000">
                <a:schemeClr val="accent3">
                  <a:lumMod val="40000"/>
                  <a:lumOff val="60000"/>
                </a:schemeClr>
              </a:gs>
              <a:gs pos="5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0" y="5381627"/>
            <a:ext cx="3286124" cy="1207294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6996854"/>
              <a:gd name="connsiteY0" fmla="*/ 0 h 1571625"/>
              <a:gd name="connsiteX1" fmla="*/ 6996854 w 6996854"/>
              <a:gd name="connsiteY1" fmla="*/ 1266825 h 1571625"/>
              <a:gd name="connsiteX2" fmla="*/ 0 w 6996854"/>
              <a:gd name="connsiteY2" fmla="*/ 1571625 h 1571625"/>
              <a:gd name="connsiteX3" fmla="*/ 0 w 6996854"/>
              <a:gd name="connsiteY3" fmla="*/ 0 h 1571625"/>
              <a:gd name="connsiteX0" fmla="*/ 0 w 7583417"/>
              <a:gd name="connsiteY0" fmla="*/ 0 h 800100"/>
              <a:gd name="connsiteX1" fmla="*/ 7583417 w 7583417"/>
              <a:gd name="connsiteY1" fmla="*/ 495300 h 800100"/>
              <a:gd name="connsiteX2" fmla="*/ 586563 w 7583417"/>
              <a:gd name="connsiteY2" fmla="*/ 800100 h 800100"/>
              <a:gd name="connsiteX3" fmla="*/ 0 w 7583417"/>
              <a:gd name="connsiteY3" fmla="*/ 0 h 800100"/>
              <a:gd name="connsiteX0" fmla="*/ 0 w 7017803"/>
              <a:gd name="connsiteY0" fmla="*/ 0 h 1200150"/>
              <a:gd name="connsiteX1" fmla="*/ 7017803 w 7017803"/>
              <a:gd name="connsiteY1" fmla="*/ 895350 h 1200150"/>
              <a:gd name="connsiteX2" fmla="*/ 20949 w 7017803"/>
              <a:gd name="connsiteY2" fmla="*/ 1200150 h 1200150"/>
              <a:gd name="connsiteX3" fmla="*/ 0 w 7017803"/>
              <a:gd name="connsiteY3" fmla="*/ 0 h 1200150"/>
              <a:gd name="connsiteX0" fmla="*/ 0 w 6410292"/>
              <a:gd name="connsiteY0" fmla="*/ 0 h 1752600"/>
              <a:gd name="connsiteX1" fmla="*/ 6410292 w 6410292"/>
              <a:gd name="connsiteY1" fmla="*/ 1752600 h 1752600"/>
              <a:gd name="connsiteX2" fmla="*/ 20949 w 6410292"/>
              <a:gd name="connsiteY2" fmla="*/ 1200150 h 1752600"/>
              <a:gd name="connsiteX3" fmla="*/ 0 w 6410292"/>
              <a:gd name="connsiteY3" fmla="*/ 0 h 1752600"/>
              <a:gd name="connsiteX0" fmla="*/ 0 w 7227290"/>
              <a:gd name="connsiteY0" fmla="*/ 0 h 1200150"/>
              <a:gd name="connsiteX1" fmla="*/ 7227290 w 7227290"/>
              <a:gd name="connsiteY1" fmla="*/ 885825 h 1200150"/>
              <a:gd name="connsiteX2" fmla="*/ 20949 w 7227290"/>
              <a:gd name="connsiteY2" fmla="*/ 1200150 h 1200150"/>
              <a:gd name="connsiteX3" fmla="*/ 0 w 7227290"/>
              <a:gd name="connsiteY3" fmla="*/ 0 h 1200150"/>
              <a:gd name="connsiteX0" fmla="*/ 0 w 7227290"/>
              <a:gd name="connsiteY0" fmla="*/ 0 h 885825"/>
              <a:gd name="connsiteX1" fmla="*/ 7227290 w 7227290"/>
              <a:gd name="connsiteY1" fmla="*/ 885825 h 885825"/>
              <a:gd name="connsiteX2" fmla="*/ 555141 w 7227290"/>
              <a:gd name="connsiteY2" fmla="*/ 862013 h 885825"/>
              <a:gd name="connsiteX3" fmla="*/ 0 w 7227290"/>
              <a:gd name="connsiteY3" fmla="*/ 0 h 885825"/>
              <a:gd name="connsiteX0" fmla="*/ 0 w 7227290"/>
              <a:gd name="connsiteY0" fmla="*/ 0 h 1207294"/>
              <a:gd name="connsiteX1" fmla="*/ 7227290 w 7227290"/>
              <a:gd name="connsiteY1" fmla="*/ 885825 h 1207294"/>
              <a:gd name="connsiteX2" fmla="*/ 0 w 7227290"/>
              <a:gd name="connsiteY2" fmla="*/ 1207294 h 1207294"/>
              <a:gd name="connsiteX3" fmla="*/ 0 w 7227290"/>
              <a:gd name="connsiteY3" fmla="*/ 0 h 1207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27290" h="1207294">
                <a:moveTo>
                  <a:pt x="0" y="0"/>
                </a:moveTo>
                <a:lnTo>
                  <a:pt x="7227290" y="885825"/>
                </a:lnTo>
                <a:lnTo>
                  <a:pt x="0" y="1207294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196" y="5347020"/>
            <a:ext cx="3426231" cy="944725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2830674 w 7605568"/>
              <a:gd name="connsiteY2" fmla="*/ 806612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2930931"/>
              <a:gd name="connsiteY0" fmla="*/ 0 h 806612"/>
              <a:gd name="connsiteX1" fmla="*/ 0 w 2930931"/>
              <a:gd name="connsiteY1" fmla="*/ 75665 h 806612"/>
              <a:gd name="connsiteX2" fmla="*/ 2830674 w 2930931"/>
              <a:gd name="connsiteY2" fmla="*/ 806612 h 806612"/>
              <a:gd name="connsiteX3" fmla="*/ 2930931 w 2930931"/>
              <a:gd name="connsiteY3" fmla="*/ 785765 h 806612"/>
              <a:gd name="connsiteX4" fmla="*/ 1 w 2930931"/>
              <a:gd name="connsiteY4" fmla="*/ 0 h 806612"/>
              <a:gd name="connsiteX0" fmla="*/ 1 w 3204530"/>
              <a:gd name="connsiteY0" fmla="*/ 0 h 944725"/>
              <a:gd name="connsiteX1" fmla="*/ 0 w 3204530"/>
              <a:gd name="connsiteY1" fmla="*/ 75665 h 944725"/>
              <a:gd name="connsiteX2" fmla="*/ 3204530 w 3204530"/>
              <a:gd name="connsiteY2" fmla="*/ 944725 h 944725"/>
              <a:gd name="connsiteX3" fmla="*/ 2930931 w 3204530"/>
              <a:gd name="connsiteY3" fmla="*/ 785765 h 944725"/>
              <a:gd name="connsiteX4" fmla="*/ 1 w 3204530"/>
              <a:gd name="connsiteY4" fmla="*/ 0 h 944725"/>
              <a:gd name="connsiteX0" fmla="*/ 1 w 3426231"/>
              <a:gd name="connsiteY0" fmla="*/ 0 h 944725"/>
              <a:gd name="connsiteX1" fmla="*/ 0 w 3426231"/>
              <a:gd name="connsiteY1" fmla="*/ 75665 h 944725"/>
              <a:gd name="connsiteX2" fmla="*/ 3204530 w 3426231"/>
              <a:gd name="connsiteY2" fmla="*/ 944725 h 944725"/>
              <a:gd name="connsiteX3" fmla="*/ 3426231 w 3426231"/>
              <a:gd name="connsiteY3" fmla="*/ 923877 h 944725"/>
              <a:gd name="connsiteX4" fmla="*/ 1 w 3426231"/>
              <a:gd name="connsiteY4" fmla="*/ 0 h 944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26231" h="944725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3204530" y="944725"/>
                </a:lnTo>
                <a:lnTo>
                  <a:pt x="3426231" y="923877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1C403-2A35-4870-AABA-AD7623B185B7}" type="datetimeFigureOut">
              <a:rPr lang="en-US" smtClean="0"/>
              <a:pPr/>
              <a:t>11/27/2012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B8BA8-7761-4BD2-A38F-5BDFB02536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1C403-2A35-4870-AABA-AD7623B185B7}" type="datetimeFigureOut">
              <a:rPr lang="en-US" smtClean="0"/>
              <a:pPr/>
              <a:t>11/27/2012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B8BA8-7761-4BD2-A38F-5BDFB025362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4572000" y="609600"/>
            <a:ext cx="3886200" cy="4191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676274" y="1527048"/>
            <a:ext cx="3383280" cy="329184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0" y="609600"/>
            <a:ext cx="3886200" cy="4190999"/>
          </a:xfrm>
          <a:ln w="79375">
            <a:solidFill>
              <a:schemeClr val="tx1"/>
            </a:solidFill>
            <a:miter lim="800000"/>
          </a:ln>
          <a:effectLst>
            <a:outerShdw blurRad="50800" dist="38100" dir="5400000" algn="ctr" rotWithShape="0">
              <a:srgbClr val="000000">
                <a:alpha val="42000"/>
              </a:srgb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5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1C403-2A35-4870-AABA-AD7623B185B7}" type="datetimeFigureOut">
              <a:rPr lang="en-US" smtClean="0"/>
              <a:pPr/>
              <a:t>11/27/2012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B8BA8-7761-4BD2-A38F-5BDFB025362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676656" y="1524000"/>
            <a:ext cx="3381375" cy="329565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13" cstate="print">
              <a:alphaModFix amt="15000"/>
            </a:blip>
            <a:srcRect/>
            <a:tile tx="0" ty="0" sx="76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7772400" cy="11430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600200"/>
            <a:ext cx="7772400" cy="452596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0" y="6416675"/>
            <a:ext cx="1981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lang="en-US" sz="900" kern="1200" cap="all" spc="110" baseline="0" smtClean="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BA1C403-2A35-4870-AABA-AD7623B185B7}" type="datetimeFigureOut">
              <a:rPr lang="en-US" smtClean="0"/>
              <a:pPr/>
              <a:t>11/27/2012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600" y="6416675"/>
            <a:ext cx="28956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l">
              <a:defRPr sz="900" cap="all" spc="110" baseline="0">
                <a:solidFill>
                  <a:srgbClr val="4D4D4D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416675"/>
            <a:ext cx="457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sz="1100" b="1" baseline="0">
                <a:solidFill>
                  <a:srgbClr val="4D4D4D"/>
                </a:solidFill>
              </a:defRPr>
            </a:lvl1pPr>
          </a:lstStyle>
          <a:p>
            <a:fld id="{AB6B8BA8-7761-4BD2-A38F-5BDFB0253626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Picture 8" descr="judas-iscariot-.jpg"/>
          <p:cNvPicPr>
            <a:picLocks noChangeAspect="1"/>
          </p:cNvPicPr>
          <p:nvPr userDrawn="1"/>
        </p:nvPicPr>
        <p:blipFill>
          <a:blip r:embed="rId14" cstate="print"/>
          <a:stretch>
            <a:fillRect/>
          </a:stretch>
        </p:blipFill>
        <p:spPr>
          <a:xfrm>
            <a:off x="381000" y="228600"/>
            <a:ext cx="2057400" cy="2200428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0" y="274638"/>
            <a:ext cx="5715000" cy="1143000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Judas Iscariot</a:t>
            </a:r>
            <a:endParaRPr lang="en-US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7772400" cy="4495800"/>
          </a:xfrm>
        </p:spPr>
        <p:txBody>
          <a:bodyPr>
            <a:normAutofit/>
          </a:bodyPr>
          <a:lstStyle/>
          <a:p>
            <a:pPr marL="2005013" indent="-58738" algn="ctr">
              <a:buFontTx/>
              <a:buNone/>
            </a:pPr>
            <a:r>
              <a:rPr lang="en-US" altLang="en-US" sz="4000" b="1" i="1" dirty="0" smtClean="0">
                <a:solidFill>
                  <a:schemeClr val="tx1">
                    <a:lumMod val="95000"/>
                  </a:schemeClr>
                </a:solidFill>
                <a:latin typeface="Minstrel"/>
              </a:rPr>
              <a:t>I.  His Character.</a:t>
            </a:r>
          </a:p>
          <a:p>
            <a:pPr marL="627063" lvl="2" indent="-273050">
              <a:buFontTx/>
              <a:buNone/>
            </a:pPr>
            <a:r>
              <a:rPr lang="en-US" altLang="en-US" sz="2800" b="1" dirty="0" smtClean="0">
                <a:latin typeface="Fritz"/>
              </a:rPr>
              <a:t>A.  A Follower of Christ.</a:t>
            </a:r>
          </a:p>
          <a:p>
            <a:pPr marL="627063" lvl="2" indent="-273050">
              <a:buFontTx/>
              <a:buNone/>
            </a:pPr>
            <a:r>
              <a:rPr lang="en-US" altLang="en-US" sz="2800" b="1" dirty="0" smtClean="0">
                <a:latin typeface="Fritz"/>
              </a:rPr>
              <a:t>B.  An Apostle of Christ.  (Luke 6:13, Matthew 10:1-14, Matthew 28:16-20, Mark 13:11, Matthew 10:8, Ephesians 2:19-22).</a:t>
            </a:r>
          </a:p>
          <a:p>
            <a:pPr marL="627063" lvl="2" indent="-273050">
              <a:buFontTx/>
              <a:buNone/>
            </a:pPr>
            <a:r>
              <a:rPr lang="en-US" altLang="en-US" sz="2800" b="1" dirty="0" smtClean="0">
                <a:latin typeface="Fritz"/>
              </a:rPr>
              <a:t>C.  A Hypocrite (John 12:3-7, Matthew 26:21-25).</a:t>
            </a:r>
            <a:endParaRPr lang="en-US" altLang="en-US" sz="2800" dirty="0" smtClean="0">
              <a:latin typeface="Fritz"/>
            </a:endParaRPr>
          </a:p>
          <a:p>
            <a:pPr marL="627063" indent="-273050"/>
            <a:endParaRPr lang="en-US" sz="24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0" y="274638"/>
            <a:ext cx="5715000" cy="1143000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Judas Iscariot</a:t>
            </a:r>
            <a:endParaRPr lang="en-US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7772400" cy="4495800"/>
          </a:xfrm>
        </p:spPr>
        <p:txBody>
          <a:bodyPr>
            <a:normAutofit/>
          </a:bodyPr>
          <a:lstStyle/>
          <a:p>
            <a:pPr marL="2005013" indent="-58738" algn="ctr">
              <a:buFontTx/>
              <a:buNone/>
            </a:pPr>
            <a:r>
              <a:rPr lang="en-US" altLang="en-US" sz="4000" b="1" i="1" dirty="0" smtClean="0">
                <a:solidFill>
                  <a:schemeClr val="tx1">
                    <a:lumMod val="95000"/>
                  </a:schemeClr>
                </a:solidFill>
                <a:latin typeface="Minstrel"/>
              </a:rPr>
              <a:t>II.  His Crime.</a:t>
            </a:r>
          </a:p>
          <a:p>
            <a:pPr marL="914400" lvl="2" indent="-560388">
              <a:spcAft>
                <a:spcPts val="1200"/>
              </a:spcAft>
              <a:buFontTx/>
              <a:buNone/>
            </a:pPr>
            <a:r>
              <a:rPr lang="en-US" altLang="en-US" sz="3200" b="1" dirty="0" smtClean="0">
                <a:latin typeface="Fritz"/>
              </a:rPr>
              <a:t>A.  Of Great Treachery (Luke 22:1-6).  </a:t>
            </a:r>
          </a:p>
          <a:p>
            <a:pPr marL="914400" lvl="2" indent="-560388">
              <a:spcAft>
                <a:spcPts val="1200"/>
              </a:spcAft>
              <a:buFontTx/>
              <a:buNone/>
            </a:pPr>
            <a:r>
              <a:rPr lang="en-US" altLang="en-US" sz="3200" b="1" dirty="0" smtClean="0">
                <a:latin typeface="Fritz"/>
              </a:rPr>
              <a:t>B.  Of Grave Wickedness (Matthew 26:48, Luke 22:47,48).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0" y="274638"/>
            <a:ext cx="5715000" cy="1143000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Judas Iscariot</a:t>
            </a:r>
            <a:endParaRPr lang="en-US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7772400" cy="4495800"/>
          </a:xfrm>
        </p:spPr>
        <p:txBody>
          <a:bodyPr>
            <a:normAutofit/>
          </a:bodyPr>
          <a:lstStyle/>
          <a:p>
            <a:pPr marL="2005013" indent="-58738" algn="ctr">
              <a:buFontTx/>
              <a:buNone/>
            </a:pPr>
            <a:r>
              <a:rPr lang="en-US" altLang="en-US" sz="4000" b="1" i="1" dirty="0" smtClean="0">
                <a:solidFill>
                  <a:schemeClr val="tx1">
                    <a:lumMod val="95000"/>
                  </a:schemeClr>
                </a:solidFill>
                <a:latin typeface="Minstrel"/>
              </a:rPr>
              <a:t>III.  His Repentance</a:t>
            </a:r>
          </a:p>
          <a:p>
            <a:pPr marL="914400" lvl="2" indent="-560388">
              <a:buFontTx/>
              <a:buNone/>
            </a:pPr>
            <a:r>
              <a:rPr lang="en-US" altLang="en-US" sz="3200" b="1" dirty="0" smtClean="0">
                <a:latin typeface="Fritz"/>
              </a:rPr>
              <a:t>(Matthew 27:3  KJV “repented himself”  Also Matthew 21:29 &amp; 32)</a:t>
            </a:r>
          </a:p>
          <a:p>
            <a:pPr marL="914400" lvl="2" indent="-560388">
              <a:buFontTx/>
              <a:buNone/>
            </a:pPr>
            <a:r>
              <a:rPr lang="en-US" altLang="en-US" sz="3200" b="1" dirty="0" smtClean="0">
                <a:latin typeface="Fritz"/>
              </a:rPr>
              <a:t>A.  The Time (Matthew 27:3).</a:t>
            </a:r>
          </a:p>
          <a:p>
            <a:pPr marL="914400" lvl="2" indent="-560388">
              <a:buFontTx/>
              <a:buNone/>
            </a:pPr>
            <a:r>
              <a:rPr lang="en-US" altLang="en-US" sz="3200" b="1" dirty="0" smtClean="0">
                <a:latin typeface="Fritz"/>
              </a:rPr>
              <a:t>B.  His Sincerity (Matthew 27:3).</a:t>
            </a:r>
          </a:p>
          <a:p>
            <a:pPr marL="914400" lvl="2" indent="-560388">
              <a:buFontTx/>
              <a:buNone/>
            </a:pPr>
            <a:r>
              <a:rPr lang="en-US" altLang="en-US" sz="3200" b="1" dirty="0" smtClean="0">
                <a:latin typeface="Fritz"/>
              </a:rPr>
              <a:t>C.  His Confession (Matthew 27:4).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0" y="274638"/>
            <a:ext cx="5715000" cy="1143000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Judas Iscariot</a:t>
            </a:r>
            <a:endParaRPr lang="en-US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7772400" cy="4495800"/>
          </a:xfrm>
        </p:spPr>
        <p:txBody>
          <a:bodyPr>
            <a:normAutofit/>
          </a:bodyPr>
          <a:lstStyle/>
          <a:p>
            <a:pPr marL="2005013" indent="-58738" algn="ctr">
              <a:buFontTx/>
              <a:buNone/>
            </a:pPr>
            <a:r>
              <a:rPr lang="en-US" altLang="en-US" sz="4000" b="1" i="1" dirty="0" smtClean="0">
                <a:solidFill>
                  <a:schemeClr val="tx1">
                    <a:lumMod val="95000"/>
                  </a:schemeClr>
                </a:solidFill>
                <a:latin typeface="Minstrel"/>
              </a:rPr>
              <a:t>III.  His Repentance</a:t>
            </a:r>
          </a:p>
          <a:p>
            <a:pPr marL="914400" lvl="2" indent="-560388">
              <a:buFontTx/>
              <a:buNone/>
            </a:pPr>
            <a:r>
              <a:rPr lang="en-US" altLang="en-US" sz="3200" b="1" dirty="0" smtClean="0">
                <a:latin typeface="Fritz"/>
              </a:rPr>
              <a:t>D.  His Restitution  (Matthew 27:5a).</a:t>
            </a:r>
          </a:p>
          <a:p>
            <a:pPr marL="914400" lvl="2" indent="-560388">
              <a:buFontTx/>
              <a:buNone/>
            </a:pPr>
            <a:r>
              <a:rPr lang="en-US" altLang="en-US" sz="3200" b="1" dirty="0" smtClean="0">
                <a:latin typeface="Fritz"/>
              </a:rPr>
              <a:t>E.  Yet His Was Not Repentance unto Salvation! (Acts 2:37,38 &amp; 41, 26:19,20).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0" y="274638"/>
            <a:ext cx="5715000" cy="1143000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Judas Iscariot</a:t>
            </a:r>
            <a:endParaRPr lang="en-US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7772400" cy="4495800"/>
          </a:xfrm>
        </p:spPr>
        <p:txBody>
          <a:bodyPr>
            <a:normAutofit/>
          </a:bodyPr>
          <a:lstStyle/>
          <a:p>
            <a:pPr marL="2005013" indent="-58738" algn="ctr">
              <a:buFontTx/>
              <a:buNone/>
            </a:pPr>
            <a:r>
              <a:rPr lang="en-US" altLang="en-US" sz="4000" b="1" i="1" dirty="0" smtClean="0">
                <a:solidFill>
                  <a:schemeClr val="tx1">
                    <a:lumMod val="95000"/>
                  </a:schemeClr>
                </a:solidFill>
                <a:latin typeface="Minstrel"/>
              </a:rPr>
              <a:t>IV.  His End</a:t>
            </a:r>
          </a:p>
          <a:p>
            <a:pPr marL="914400" lvl="2" indent="-560388">
              <a:buFontTx/>
              <a:buNone/>
            </a:pPr>
            <a:r>
              <a:rPr lang="en-US" altLang="en-US" sz="3000" b="1" dirty="0" smtClean="0">
                <a:latin typeface="Fritz"/>
              </a:rPr>
              <a:t>A.  Was Self-Imposed (Matthew 27:5b,  Acts 1:18,19).</a:t>
            </a:r>
          </a:p>
          <a:p>
            <a:pPr marL="914400" lvl="2" indent="-560388">
              <a:buFontTx/>
              <a:buNone/>
            </a:pPr>
            <a:r>
              <a:rPr lang="en-US" altLang="en-US" sz="3000" b="1" dirty="0" smtClean="0">
                <a:latin typeface="Fritz"/>
              </a:rPr>
              <a:t>B.  Was Without Hope (Acts 1:25, John 17:12).</a:t>
            </a:r>
          </a:p>
          <a:p>
            <a:pPr marL="914400" lvl="2" indent="-560388">
              <a:buFontTx/>
              <a:buNone/>
            </a:pPr>
            <a:r>
              <a:rPr lang="en-US" altLang="en-US" sz="3000" b="1" dirty="0" smtClean="0">
                <a:latin typeface="Fritz"/>
              </a:rPr>
              <a:t>C.  Was an Example (Hebrews 10:26-29,  II Cor. 7:8-11).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Urban Pop">
  <a:themeElements>
    <a:clrScheme name="Urban Pop">
      <a:dk1>
        <a:srgbClr val="000000"/>
      </a:dk1>
      <a:lt1>
        <a:srgbClr val="FFFFFF"/>
      </a:lt1>
      <a:dk2>
        <a:srgbClr val="282828"/>
      </a:dk2>
      <a:lt2>
        <a:srgbClr val="D4D4D4"/>
      </a:lt2>
      <a:accent1>
        <a:srgbClr val="86CE24"/>
      </a:accent1>
      <a:accent2>
        <a:srgbClr val="00A2E6"/>
      </a:accent2>
      <a:accent3>
        <a:srgbClr val="FAC810"/>
      </a:accent3>
      <a:accent4>
        <a:srgbClr val="7D8F8C"/>
      </a:accent4>
      <a:accent5>
        <a:srgbClr val="D06B20"/>
      </a:accent5>
      <a:accent6>
        <a:srgbClr val="958B8B"/>
      </a:accent6>
      <a:hlink>
        <a:srgbClr val="FF9900"/>
      </a:hlink>
      <a:folHlink>
        <a:srgbClr val="969696"/>
      </a:folHlink>
    </a:clrScheme>
    <a:fontScheme name="Urban Pop">
      <a:maj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Urban Pop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58000"/>
              </a:srgbClr>
            </a:outerShdw>
          </a:effectLst>
          <a:scene3d>
            <a:camera prst="orthographicFront">
              <a:rot lat="0" lon="0" rev="0"/>
            </a:camera>
            <a:lightRig rig="flat" dir="t"/>
          </a:scene3d>
          <a:sp3d contourW="15875">
            <a:bevelT w="95250" h="1270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hade val="100000"/>
                <a:alpha val="100000"/>
                <a:satMod val="100000"/>
                <a:lumMod val="100000"/>
              </a:schemeClr>
            </a:gs>
            <a:gs pos="9000">
              <a:schemeClr val="phClr">
                <a:tint val="90000"/>
                <a:shade val="100000"/>
                <a:alpha val="100000"/>
                <a:satMod val="100000"/>
                <a:lumMod val="100000"/>
              </a:schemeClr>
            </a:gs>
            <a:gs pos="34000">
              <a:schemeClr val="phClr">
                <a:tint val="83000"/>
                <a:shade val="100000"/>
                <a:alpha val="100000"/>
                <a:satMod val="100000"/>
                <a:lumMod val="100000"/>
              </a:schemeClr>
            </a:gs>
            <a:gs pos="62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  <a:gs pos="90000">
              <a:schemeClr val="phClr">
                <a:tint val="92000"/>
                <a:shade val="100000"/>
                <a:alpha val="100000"/>
                <a:satMod val="100000"/>
                <a:lumMod val="90000"/>
              </a:schemeClr>
            </a:gs>
            <a:gs pos="100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8000"/>
              </a:schemeClr>
            </a:gs>
            <a:gs pos="100000">
              <a:schemeClr val="phClr">
                <a:tint val="95000"/>
                <a:shade val="98000"/>
                <a:lumMod val="80000"/>
              </a:schemeClr>
            </a:gs>
          </a:gsLst>
          <a:path path="circle">
            <a:fillToRect l="50000" t="100000" r="10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TS101859862</Template>
  <TotalTime>344</TotalTime>
  <Words>198</Words>
  <Application>Microsoft Office PowerPoint</Application>
  <PresentationFormat>On-screen Show (4:3)</PresentationFormat>
  <Paragraphs>24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Urban Pop</vt:lpstr>
      <vt:lpstr>Judas Iscariot</vt:lpstr>
      <vt:lpstr>Judas Iscariot</vt:lpstr>
      <vt:lpstr>Judas Iscariot</vt:lpstr>
      <vt:lpstr>Judas Iscariot</vt:lpstr>
      <vt:lpstr>Judas Iscariot</vt:lpstr>
    </vt:vector>
  </TitlesOfParts>
  <Company>Olsen Park church of Christ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Judas Iscariot</dc:title>
  <dc:creator>OlsenParkLaptop</dc:creator>
  <cp:lastModifiedBy>OlsenParkLaptop</cp:lastModifiedBy>
  <cp:revision>3</cp:revision>
  <dcterms:created xsi:type="dcterms:W3CDTF">2012-11-25T07:08:28Z</dcterms:created>
  <dcterms:modified xsi:type="dcterms:W3CDTF">2012-11-27T20:16:03Z</dcterms:modified>
</cp:coreProperties>
</file>