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0" r:id="rId1"/>
  </p:sldMasterIdLst>
  <p:sldIdLst>
    <p:sldId id="257" r:id="rId2"/>
    <p:sldId id="258" r:id="rId3"/>
    <p:sldId id="264" r:id="rId4"/>
    <p:sldId id="266" r:id="rId5"/>
    <p:sldId id="267" r:id="rId6"/>
    <p:sldId id="268" r:id="rId7"/>
    <p:sldId id="270" r:id="rId8"/>
    <p:sldId id="271" r:id="rId9"/>
    <p:sldId id="272" r:id="rId10"/>
    <p:sldId id="273" r:id="rId11"/>
    <p:sldId id="274" r:id="rId12"/>
    <p:sldId id="275" r:id="rId13"/>
    <p:sldId id="276" r:id="rId1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02284-D3A5-4BC2-9806-D76F43E984B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B7E7D-9FAF-4170-9EE7-389AB94FA80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B2F5B-986A-4C01-B7ED-AFAC02BEF2D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BD740-A19F-4471-A019-7585D6EA147F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C23CC-B08C-4497-BB65-E9664269BA4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CF05F-896A-495E-81A7-3F78C2F43E40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59A00-9210-45CC-92EA-50960BA4AE2C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930C9-45F5-4F27-BEFB-9EAF135B724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64296-6807-4331-9737-23B96A02E49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11AE8-DA5B-4454-8744-835A57492BA5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B2A4ABD-5C1A-478F-B719-B6283CF3D360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B83E45D-03BB-409B-9547-17ABEC4C04A8}" type="slidenum">
              <a:rPr lang="en-US" altLang="en-US" smtClean="0"/>
              <a:pPr/>
              <a:t>‹#›</a:t>
            </a:fld>
            <a:endParaRPr lang="en-US" alt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rgbClr val="000000"/>
                </a:solidFill>
              </a:rPr>
              <a:t>  </a:t>
            </a:r>
            <a:r>
              <a:rPr lang="en-US" altLang="en-US" b="1" dirty="0">
                <a:solidFill>
                  <a:srgbClr val="000000"/>
                </a:solidFill>
              </a:rPr>
              <a:t>Isaiah 28:16</a:t>
            </a:r>
            <a:r>
              <a:rPr lang="en-US" altLang="en-US" dirty="0">
                <a:solidFill>
                  <a:srgbClr val="000000"/>
                </a:solidFill>
              </a:rPr>
              <a:t>  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2438400"/>
            <a:ext cx="7772400" cy="3048000"/>
          </a:xfrm>
          <a:gradFill>
            <a:gsLst>
              <a:gs pos="0">
                <a:schemeClr val="accent1">
                  <a:tint val="66000"/>
                  <a:satMod val="160000"/>
                  <a:alpha val="17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anchor="ctr">
            <a:normAutofit/>
          </a:bodyPr>
          <a:lstStyle/>
          <a:p>
            <a:pPr indent="-1588">
              <a:buFontTx/>
              <a:buNone/>
            </a:pPr>
            <a:r>
              <a:rPr lang="en-US" altLang="en-US" sz="3200" b="1" dirty="0">
                <a:solidFill>
                  <a:srgbClr val="000000"/>
                </a:solidFill>
              </a:rPr>
              <a:t>“Therefore thus says the Lord GOD: ‘Behold, I lay in Zion a stone for a foundation, A tried stone, a precious cornerstone, a sure foundation; Whoever believes will not act hastily.’”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09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>
                <a:solidFill>
                  <a:srgbClr val="000000"/>
                </a:solidFill>
              </a:rPr>
              <a:t>Seven Men in a Hurry</a:t>
            </a: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133600"/>
            <a:ext cx="8229600" cy="4191000"/>
          </a:xfrm>
          <a:gradFill>
            <a:gsLst>
              <a:gs pos="0">
                <a:schemeClr val="accent1">
                  <a:tint val="66000"/>
                  <a:satMod val="160000"/>
                  <a:alpha val="17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anchor="t">
            <a:normAutofit/>
          </a:bodyPr>
          <a:lstStyle/>
          <a:p>
            <a:pPr marL="457200" indent="-220663">
              <a:spcBef>
                <a:spcPts val="1200"/>
              </a:spcBef>
              <a:buFontTx/>
              <a:buNone/>
            </a:pPr>
            <a:endParaRPr lang="en-US" altLang="en-US" sz="4000" b="1" dirty="0" smtClean="0">
              <a:solidFill>
                <a:srgbClr val="000000"/>
              </a:solidFill>
            </a:endParaRPr>
          </a:p>
          <a:p>
            <a:pPr marL="457200" indent="-220663">
              <a:spcBef>
                <a:spcPts val="0"/>
              </a:spcBef>
              <a:buFontTx/>
              <a:buNone/>
            </a:pPr>
            <a:r>
              <a:rPr lang="en-US" altLang="en-US" sz="4400" b="1" dirty="0" smtClean="0">
                <a:solidFill>
                  <a:srgbClr val="000000"/>
                </a:solidFill>
              </a:rPr>
              <a:t>V. The Loving Father </a:t>
            </a:r>
            <a:r>
              <a:rPr lang="en-US" altLang="en-US" sz="4400" dirty="0" smtClean="0">
                <a:solidFill>
                  <a:srgbClr val="000000"/>
                </a:solidFill>
              </a:rPr>
              <a:t>(Luke 15:17-20).</a:t>
            </a:r>
            <a:endParaRPr lang="en-US" altLang="en-US" sz="6000" dirty="0" smtClean="0">
              <a:solidFill>
                <a:srgbClr val="000000"/>
              </a:solidFill>
            </a:endParaRPr>
          </a:p>
          <a:p>
            <a:pPr algn="ctr">
              <a:buFontTx/>
              <a:buNone/>
            </a:pPr>
            <a:r>
              <a:rPr lang="en-US" altLang="en-US" sz="4000" b="1" i="1" dirty="0" smtClean="0">
                <a:solidFill>
                  <a:srgbClr val="000000"/>
                </a:solidFill>
              </a:rPr>
              <a:t>Quick to Forgive</a:t>
            </a:r>
            <a:endParaRPr lang="en-US" altLang="en-US" sz="40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>
                <a:solidFill>
                  <a:srgbClr val="000000"/>
                </a:solidFill>
              </a:rPr>
              <a:t>Seven Men in a Hurry</a:t>
            </a: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133600"/>
            <a:ext cx="8229600" cy="4191000"/>
          </a:xfrm>
          <a:gradFill>
            <a:gsLst>
              <a:gs pos="0">
                <a:schemeClr val="accent1">
                  <a:tint val="66000"/>
                  <a:satMod val="160000"/>
                  <a:alpha val="17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anchor="ctr">
            <a:normAutofit/>
          </a:bodyPr>
          <a:lstStyle/>
          <a:p>
            <a:pPr marL="457200" indent="-220663">
              <a:spcBef>
                <a:spcPts val="0"/>
              </a:spcBef>
              <a:buNone/>
            </a:pPr>
            <a:r>
              <a:rPr lang="en-US" altLang="en-US" sz="4400" b="1" dirty="0" smtClean="0">
                <a:solidFill>
                  <a:srgbClr val="000000"/>
                </a:solidFill>
              </a:rPr>
              <a:t>VI. The Curious Disciples </a:t>
            </a:r>
            <a:r>
              <a:rPr lang="en-US" altLang="en-US" sz="4400" dirty="0" smtClean="0">
                <a:solidFill>
                  <a:srgbClr val="000000"/>
                </a:solidFill>
              </a:rPr>
              <a:t>(John 20:1-8).</a:t>
            </a:r>
            <a:endParaRPr lang="en-US" altLang="en-US" sz="6000" dirty="0" smtClean="0">
              <a:solidFill>
                <a:srgbClr val="000000"/>
              </a:solidFill>
            </a:endParaRPr>
          </a:p>
          <a:p>
            <a:pPr algn="ctr">
              <a:buFontTx/>
              <a:buNone/>
            </a:pPr>
            <a:r>
              <a:rPr lang="en-US" altLang="en-US" sz="4000" dirty="0" smtClean="0">
                <a:solidFill>
                  <a:srgbClr val="000000"/>
                </a:solidFill>
              </a:rPr>
              <a:t>“Curiosity may lead to inquiry, inquiry to faith, faith to love, and love to work.” </a:t>
            </a:r>
            <a:endParaRPr lang="en-US" altLang="en-US" sz="40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>
                <a:solidFill>
                  <a:srgbClr val="000000"/>
                </a:solidFill>
              </a:rPr>
              <a:t>Seven Men in a Hurry</a:t>
            </a: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133600"/>
            <a:ext cx="8229600" cy="4191000"/>
          </a:xfrm>
          <a:gradFill>
            <a:gsLst>
              <a:gs pos="0">
                <a:schemeClr val="accent1">
                  <a:tint val="66000"/>
                  <a:satMod val="160000"/>
                  <a:alpha val="17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anchor="ctr">
            <a:normAutofit/>
          </a:bodyPr>
          <a:lstStyle/>
          <a:p>
            <a:pPr marL="457200" indent="-220663">
              <a:spcBef>
                <a:spcPts val="0"/>
              </a:spcBef>
              <a:buNone/>
            </a:pPr>
            <a:r>
              <a:rPr lang="en-US" altLang="en-US" sz="4400" b="1" dirty="0" smtClean="0">
                <a:solidFill>
                  <a:srgbClr val="000000"/>
                </a:solidFill>
              </a:rPr>
              <a:t>VI. The Curious Disciples </a:t>
            </a:r>
            <a:r>
              <a:rPr lang="en-US" altLang="en-US" sz="4400" dirty="0" smtClean="0">
                <a:solidFill>
                  <a:srgbClr val="000000"/>
                </a:solidFill>
              </a:rPr>
              <a:t>(John 20:1-8).</a:t>
            </a:r>
            <a:endParaRPr lang="en-US" altLang="en-US" sz="6000" dirty="0" smtClean="0">
              <a:solidFill>
                <a:srgbClr val="000000"/>
              </a:solidFill>
            </a:endParaRPr>
          </a:p>
          <a:p>
            <a:pPr marL="0" indent="0" algn="ctr">
              <a:buFontTx/>
              <a:buNone/>
            </a:pPr>
            <a:r>
              <a:rPr lang="en-US" altLang="en-US" sz="3600" b="1" i="1" dirty="0" smtClean="0">
                <a:solidFill>
                  <a:srgbClr val="000000"/>
                </a:solidFill>
              </a:rPr>
              <a:t>Swift to Test All Things</a:t>
            </a:r>
            <a:endParaRPr lang="en-US" altLang="en-US" sz="3600" dirty="0" smtClean="0">
              <a:solidFill>
                <a:srgbClr val="000000"/>
              </a:solidFill>
            </a:endParaRPr>
          </a:p>
          <a:p>
            <a:pPr marL="0" indent="0" algn="ctr">
              <a:buFontTx/>
              <a:buNone/>
            </a:pPr>
            <a:r>
              <a:rPr lang="en-US" altLang="en-US" sz="3600" b="1" i="1" dirty="0" smtClean="0">
                <a:solidFill>
                  <a:srgbClr val="000000"/>
                </a:solidFill>
              </a:rPr>
              <a:t>Swift to Accept What We                               Find to Be True</a:t>
            </a:r>
            <a:endParaRPr lang="en-US" altLang="en-US" sz="36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>
                <a:solidFill>
                  <a:srgbClr val="000000"/>
                </a:solidFill>
              </a:rPr>
              <a:t>Seven Men in a Hurry</a:t>
            </a: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133600"/>
            <a:ext cx="8229600" cy="4191000"/>
          </a:xfrm>
          <a:gradFill>
            <a:gsLst>
              <a:gs pos="0">
                <a:schemeClr val="accent1">
                  <a:tint val="66000"/>
                  <a:satMod val="160000"/>
                  <a:alpha val="17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anchor="ctr">
            <a:normAutofit/>
          </a:bodyPr>
          <a:lstStyle/>
          <a:p>
            <a:pPr marL="457200" indent="-220663">
              <a:spcBef>
                <a:spcPts val="0"/>
              </a:spcBef>
              <a:buNone/>
            </a:pPr>
            <a:r>
              <a:rPr lang="en-US" altLang="en-US" sz="4400" b="1" dirty="0" smtClean="0">
                <a:solidFill>
                  <a:srgbClr val="000000"/>
                </a:solidFill>
              </a:rPr>
              <a:t>VII. A Diligent Servant </a:t>
            </a:r>
            <a:r>
              <a:rPr lang="en-US" altLang="en-US" sz="4400" dirty="0" smtClean="0">
                <a:solidFill>
                  <a:srgbClr val="000000"/>
                </a:solidFill>
              </a:rPr>
              <a:t>(Acts 8:26-30). </a:t>
            </a:r>
            <a:endParaRPr lang="en-US" altLang="en-US" sz="6000" dirty="0" smtClean="0">
              <a:solidFill>
                <a:srgbClr val="000000"/>
              </a:solidFill>
            </a:endParaRPr>
          </a:p>
          <a:p>
            <a:pPr marL="0" indent="0" algn="ctr">
              <a:buFontTx/>
              <a:buNone/>
            </a:pPr>
            <a:r>
              <a:rPr lang="en-US" altLang="en-US" sz="3600" b="1" i="1" dirty="0" smtClean="0">
                <a:solidFill>
                  <a:srgbClr val="000000"/>
                </a:solidFill>
              </a:rPr>
              <a:t>Swift to Share the Truth With                       Those Who Are Lost</a:t>
            </a:r>
            <a:endParaRPr lang="en-US" altLang="en-US" sz="36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04088"/>
            <a:ext cx="8001000" cy="1048512"/>
          </a:xfrm>
        </p:spPr>
        <p:txBody>
          <a:bodyPr/>
          <a:lstStyle/>
          <a:p>
            <a:r>
              <a:rPr lang="en-US" altLang="en-US" b="1" dirty="0">
                <a:solidFill>
                  <a:srgbClr val="000000"/>
                </a:solidFill>
              </a:rPr>
              <a:t>Luke 19:5-6</a:t>
            </a:r>
            <a:endParaRPr lang="en-US" altLang="en-US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2133600"/>
            <a:ext cx="7772400" cy="3733800"/>
          </a:xfrm>
          <a:gradFill>
            <a:gsLst>
              <a:gs pos="0">
                <a:schemeClr val="accent1">
                  <a:tint val="66000"/>
                  <a:satMod val="160000"/>
                  <a:alpha val="17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anchor="ctr">
            <a:normAutofit/>
          </a:bodyPr>
          <a:lstStyle/>
          <a:p>
            <a:pPr marL="236538" indent="0">
              <a:buFontTx/>
              <a:buNone/>
            </a:pPr>
            <a:r>
              <a:rPr lang="en-US" altLang="en-US" sz="3200" b="1" dirty="0">
                <a:solidFill>
                  <a:srgbClr val="000000"/>
                </a:solidFill>
              </a:rPr>
              <a:t>“And when Jesus came to the place, He looked up and saw him, and said to him, “</a:t>
            </a:r>
            <a:r>
              <a:rPr lang="en-US" altLang="en-US" sz="3200" b="1" dirty="0" err="1">
                <a:solidFill>
                  <a:srgbClr val="000000"/>
                </a:solidFill>
              </a:rPr>
              <a:t>Zacchaeus</a:t>
            </a:r>
            <a:r>
              <a:rPr lang="en-US" altLang="en-US" sz="3200" b="1" dirty="0">
                <a:solidFill>
                  <a:srgbClr val="000000"/>
                </a:solidFill>
              </a:rPr>
              <a:t>, make haste and come down, for today I must stay at your house. So he made haste and came down, and received Him joyfully.”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12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  <p:bldP spid="5123" grpId="0" uiExpand="1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>
                <a:solidFill>
                  <a:srgbClr val="000000"/>
                </a:solidFill>
              </a:rPr>
              <a:t>Seven Men in a Hurry</a:t>
            </a: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133600"/>
            <a:ext cx="8229600" cy="4191000"/>
          </a:xfrm>
          <a:gradFill>
            <a:gsLst>
              <a:gs pos="0">
                <a:schemeClr val="accent1">
                  <a:tint val="66000"/>
                  <a:satMod val="160000"/>
                  <a:alpha val="17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anchor="t">
            <a:normAutofit/>
          </a:bodyPr>
          <a:lstStyle/>
          <a:p>
            <a:pPr marL="457200" indent="-220663">
              <a:spcBef>
                <a:spcPts val="1200"/>
              </a:spcBef>
              <a:buFontTx/>
              <a:buNone/>
            </a:pPr>
            <a:endParaRPr lang="en-US" altLang="en-US" sz="4000" b="1" dirty="0" smtClean="0">
              <a:solidFill>
                <a:srgbClr val="000000"/>
              </a:solidFill>
            </a:endParaRPr>
          </a:p>
          <a:p>
            <a:pPr marL="457200" indent="-220663">
              <a:spcBef>
                <a:spcPts val="1200"/>
              </a:spcBef>
              <a:buFontTx/>
              <a:buNone/>
            </a:pPr>
            <a:r>
              <a:rPr lang="en-US" altLang="en-US" sz="4000" b="1" dirty="0" smtClean="0">
                <a:solidFill>
                  <a:srgbClr val="000000"/>
                </a:solidFill>
              </a:rPr>
              <a:t>I</a:t>
            </a:r>
            <a:r>
              <a:rPr lang="en-US" altLang="en-US" sz="4000" b="1" dirty="0">
                <a:solidFill>
                  <a:srgbClr val="000000"/>
                </a:solidFill>
              </a:rPr>
              <a:t>.   A Worshipping Demoniac </a:t>
            </a:r>
            <a:r>
              <a:rPr lang="en-US" altLang="en-US" sz="4000" dirty="0">
                <a:solidFill>
                  <a:srgbClr val="000000"/>
                </a:solidFill>
              </a:rPr>
              <a:t>(Mark 5:1-8).</a:t>
            </a:r>
          </a:p>
          <a:p>
            <a:pPr algn="ctr">
              <a:spcBef>
                <a:spcPts val="3000"/>
              </a:spcBef>
              <a:spcAft>
                <a:spcPts val="3000"/>
              </a:spcAft>
              <a:buFontTx/>
              <a:buNone/>
            </a:pPr>
            <a:r>
              <a:rPr lang="en-US" altLang="en-US" sz="3200" b="1" i="1" dirty="0">
                <a:solidFill>
                  <a:srgbClr val="000000"/>
                </a:solidFill>
              </a:rPr>
              <a:t>Make Haste to Worship </a:t>
            </a:r>
            <a:r>
              <a:rPr lang="en-US" altLang="en-US" sz="3200" b="1" i="1" dirty="0" smtClean="0">
                <a:solidFill>
                  <a:srgbClr val="000000"/>
                </a:solidFill>
              </a:rPr>
              <a:t>God</a:t>
            </a:r>
            <a:endParaRPr lang="en-US" alt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717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  <p:bldP spid="7171" grpId="0" uiExpand="1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>
                <a:solidFill>
                  <a:srgbClr val="000000"/>
                </a:solidFill>
              </a:rPr>
              <a:t>Seven Men in a Hurry</a:t>
            </a: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133600"/>
            <a:ext cx="8229600" cy="4191000"/>
          </a:xfrm>
          <a:gradFill>
            <a:gsLst>
              <a:gs pos="0">
                <a:schemeClr val="accent1">
                  <a:tint val="66000"/>
                  <a:satMod val="160000"/>
                  <a:alpha val="17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anchor="t">
            <a:normAutofit/>
          </a:bodyPr>
          <a:lstStyle/>
          <a:p>
            <a:pPr marL="457200" indent="-220663">
              <a:spcBef>
                <a:spcPts val="1200"/>
              </a:spcBef>
              <a:buFontTx/>
              <a:buNone/>
            </a:pPr>
            <a:endParaRPr lang="en-US" altLang="en-US" sz="4000" b="1" dirty="0" smtClean="0">
              <a:solidFill>
                <a:srgbClr val="000000"/>
              </a:solidFill>
            </a:endParaRPr>
          </a:p>
          <a:p>
            <a:pPr marL="457200" indent="-220663">
              <a:spcBef>
                <a:spcPts val="0"/>
              </a:spcBef>
              <a:buFontTx/>
              <a:buNone/>
            </a:pPr>
            <a:r>
              <a:rPr lang="en-US" altLang="en-US" sz="4000" b="1" dirty="0" smtClean="0">
                <a:solidFill>
                  <a:srgbClr val="000000"/>
                </a:solidFill>
              </a:rPr>
              <a:t>II. An Enthusiastic Questioner </a:t>
            </a:r>
            <a:r>
              <a:rPr lang="en-US" altLang="en-US" sz="4000" dirty="0" smtClean="0">
                <a:solidFill>
                  <a:srgbClr val="000000"/>
                </a:solidFill>
              </a:rPr>
              <a:t>(Mark 10:17-22). </a:t>
            </a:r>
            <a:endParaRPr lang="en-US" altLang="en-US" sz="4000" dirty="0">
              <a:solidFill>
                <a:srgbClr val="000000"/>
              </a:solidFill>
            </a:endParaRPr>
          </a:p>
          <a:p>
            <a:pPr algn="ctr">
              <a:spcBef>
                <a:spcPts val="1200"/>
              </a:spcBef>
              <a:buFontTx/>
              <a:buNone/>
            </a:pPr>
            <a:r>
              <a:rPr lang="en-US" altLang="en-US" sz="3600" b="1" i="1" dirty="0" smtClean="0">
                <a:solidFill>
                  <a:srgbClr val="000000"/>
                </a:solidFill>
              </a:rPr>
              <a:t>Swift to Seek Divine Answers</a:t>
            </a:r>
            <a:endParaRPr lang="en-US" altLang="en-US" sz="3600" dirty="0" smtClean="0">
              <a:solidFill>
                <a:srgbClr val="000000"/>
              </a:solidFill>
            </a:endParaRPr>
          </a:p>
          <a:p>
            <a:pPr algn="ctr">
              <a:spcBef>
                <a:spcPts val="1200"/>
              </a:spcBef>
              <a:buFontTx/>
              <a:buNone/>
            </a:pPr>
            <a:r>
              <a:rPr lang="en-US" altLang="en-US" sz="3600" b="1" i="1" dirty="0" smtClean="0">
                <a:solidFill>
                  <a:srgbClr val="000000"/>
                </a:solidFill>
              </a:rPr>
              <a:t>Swift to Obey</a:t>
            </a:r>
            <a:endParaRPr lang="en-US" altLang="en-US" sz="36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>
                <a:solidFill>
                  <a:srgbClr val="000000"/>
                </a:solidFill>
              </a:rPr>
              <a:t>Seven Men in a Hurry</a:t>
            </a: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133600"/>
            <a:ext cx="8229600" cy="4191000"/>
          </a:xfrm>
          <a:gradFill>
            <a:gsLst>
              <a:gs pos="0">
                <a:schemeClr val="accent1">
                  <a:tint val="66000"/>
                  <a:satMod val="160000"/>
                  <a:alpha val="17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anchor="t">
            <a:normAutofit/>
          </a:bodyPr>
          <a:lstStyle/>
          <a:p>
            <a:pPr marL="457200" indent="-220663">
              <a:spcBef>
                <a:spcPts val="1200"/>
              </a:spcBef>
              <a:buFontTx/>
              <a:buNone/>
            </a:pPr>
            <a:endParaRPr lang="en-US" altLang="en-US" sz="4000" b="1" dirty="0" smtClean="0">
              <a:solidFill>
                <a:srgbClr val="000000"/>
              </a:solidFill>
            </a:endParaRPr>
          </a:p>
          <a:p>
            <a:pPr marL="457200" indent="-220663">
              <a:spcBef>
                <a:spcPts val="0"/>
              </a:spcBef>
              <a:buFontTx/>
              <a:buNone/>
            </a:pPr>
            <a:r>
              <a:rPr lang="en-US" altLang="en-US" sz="4800" b="1" dirty="0" smtClean="0">
                <a:solidFill>
                  <a:srgbClr val="000000"/>
                </a:solidFill>
              </a:rPr>
              <a:t>III. An Earnest Seeker </a:t>
            </a:r>
            <a:r>
              <a:rPr lang="en-US" altLang="en-US" sz="4800" dirty="0" smtClean="0">
                <a:solidFill>
                  <a:srgbClr val="000000"/>
                </a:solidFill>
              </a:rPr>
              <a:t>(Luke 19:1-6).</a:t>
            </a:r>
            <a:endParaRPr lang="en-US" altLang="en-US" sz="4800" dirty="0">
              <a:solidFill>
                <a:srgbClr val="000000"/>
              </a:solidFill>
            </a:endParaRPr>
          </a:p>
          <a:p>
            <a:pPr algn="ctr">
              <a:spcBef>
                <a:spcPts val="1200"/>
              </a:spcBef>
              <a:buFontTx/>
              <a:buNone/>
            </a:pPr>
            <a:r>
              <a:rPr lang="en-US" altLang="en-US" sz="3600" b="1" i="1" dirty="0" smtClean="0">
                <a:solidFill>
                  <a:srgbClr val="000000"/>
                </a:solidFill>
              </a:rPr>
              <a:t>Swift to Overcome Obstacles to Serving God</a:t>
            </a:r>
            <a:endParaRPr lang="en-US" altLang="en-US" sz="3600" b="1" i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>
                <a:solidFill>
                  <a:srgbClr val="000000"/>
                </a:solidFill>
              </a:rPr>
              <a:t>Seven Men in a Hurry</a:t>
            </a: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133600"/>
            <a:ext cx="8229600" cy="4191000"/>
          </a:xfrm>
          <a:gradFill>
            <a:gsLst>
              <a:gs pos="0">
                <a:schemeClr val="accent1">
                  <a:tint val="66000"/>
                  <a:satMod val="160000"/>
                  <a:alpha val="17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anchor="t">
            <a:normAutofit/>
          </a:bodyPr>
          <a:lstStyle/>
          <a:p>
            <a:pPr marL="457200" indent="-220663">
              <a:spcBef>
                <a:spcPts val="1200"/>
              </a:spcBef>
              <a:buFontTx/>
              <a:buNone/>
            </a:pPr>
            <a:endParaRPr lang="en-US" altLang="en-US" sz="4000" b="1" dirty="0" smtClean="0">
              <a:solidFill>
                <a:srgbClr val="000000"/>
              </a:solidFill>
            </a:endParaRPr>
          </a:p>
          <a:p>
            <a:pPr marL="457200" indent="-220663">
              <a:spcBef>
                <a:spcPts val="0"/>
              </a:spcBef>
              <a:buFontTx/>
              <a:buNone/>
            </a:pPr>
            <a:r>
              <a:rPr lang="en-US" altLang="en-US" sz="4400" b="1" dirty="0" smtClean="0">
                <a:solidFill>
                  <a:srgbClr val="000000"/>
                </a:solidFill>
              </a:rPr>
              <a:t>IV. A Considerate Man </a:t>
            </a:r>
            <a:r>
              <a:rPr lang="en-US" altLang="en-US" sz="4400" dirty="0" smtClean="0">
                <a:solidFill>
                  <a:srgbClr val="000000"/>
                </a:solidFill>
              </a:rPr>
              <a:t>(John 19:28-30). </a:t>
            </a:r>
            <a:endParaRPr lang="en-US" altLang="en-US" sz="4400" dirty="0">
              <a:solidFill>
                <a:srgbClr val="000000"/>
              </a:solidFill>
            </a:endParaRPr>
          </a:p>
          <a:p>
            <a:pPr lvl="1"/>
            <a:r>
              <a:rPr lang="en-US" altLang="en-US" sz="3200" dirty="0" smtClean="0">
                <a:solidFill>
                  <a:srgbClr val="000000"/>
                </a:solidFill>
              </a:rPr>
              <a:t>Mark 15:36  –  “Then </a:t>
            </a:r>
            <a:r>
              <a:rPr lang="en-US" altLang="en-US" sz="3200" b="1" dirty="0" smtClean="0">
                <a:solidFill>
                  <a:srgbClr val="000000"/>
                </a:solidFill>
              </a:rPr>
              <a:t>someone ran</a:t>
            </a:r>
            <a:r>
              <a:rPr lang="en-US" altLang="en-US" sz="3200" dirty="0" smtClean="0">
                <a:solidFill>
                  <a:srgbClr val="000000"/>
                </a:solidFill>
              </a:rPr>
              <a:t> and filled a sponge full of sour wine, put </a:t>
            </a:r>
            <a:r>
              <a:rPr lang="en-US" altLang="en-US" sz="3200" i="1" dirty="0" smtClean="0">
                <a:solidFill>
                  <a:srgbClr val="000000"/>
                </a:solidFill>
              </a:rPr>
              <a:t>it</a:t>
            </a:r>
            <a:r>
              <a:rPr lang="en-US" altLang="en-US" sz="3200" dirty="0" smtClean="0">
                <a:solidFill>
                  <a:srgbClr val="000000"/>
                </a:solidFill>
              </a:rPr>
              <a:t> on a reed, and offered </a:t>
            </a:r>
            <a:r>
              <a:rPr lang="en-US" altLang="en-US" sz="3200" i="1" dirty="0" smtClean="0">
                <a:solidFill>
                  <a:srgbClr val="000000"/>
                </a:solidFill>
              </a:rPr>
              <a:t>it</a:t>
            </a:r>
            <a:r>
              <a:rPr lang="en-US" altLang="en-US" sz="3200" dirty="0" smtClean="0">
                <a:solidFill>
                  <a:srgbClr val="000000"/>
                </a:solidFill>
              </a:rPr>
              <a:t> to Him to drink…”</a:t>
            </a:r>
            <a:endParaRPr lang="en-US" altLang="en-US" sz="32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>
                <a:solidFill>
                  <a:srgbClr val="000000"/>
                </a:solidFill>
              </a:rPr>
              <a:t>Seven Men in a Hurry</a:t>
            </a: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133600"/>
            <a:ext cx="8229600" cy="4191000"/>
          </a:xfrm>
          <a:gradFill>
            <a:gsLst>
              <a:gs pos="0">
                <a:schemeClr val="accent1">
                  <a:tint val="66000"/>
                  <a:satMod val="160000"/>
                  <a:alpha val="17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anchor="t">
            <a:normAutofit/>
          </a:bodyPr>
          <a:lstStyle/>
          <a:p>
            <a:pPr marL="457200" indent="-220663">
              <a:spcBef>
                <a:spcPts val="1200"/>
              </a:spcBef>
              <a:buFontTx/>
              <a:buNone/>
            </a:pPr>
            <a:endParaRPr lang="en-US" altLang="en-US" sz="4000" b="1" dirty="0" smtClean="0">
              <a:solidFill>
                <a:srgbClr val="000000"/>
              </a:solidFill>
            </a:endParaRPr>
          </a:p>
          <a:p>
            <a:pPr marL="457200" indent="-220663">
              <a:spcBef>
                <a:spcPts val="0"/>
              </a:spcBef>
              <a:buFontTx/>
              <a:buNone/>
            </a:pPr>
            <a:r>
              <a:rPr lang="en-US" altLang="en-US" sz="4400" b="1" dirty="0" smtClean="0">
                <a:solidFill>
                  <a:srgbClr val="000000"/>
                </a:solidFill>
              </a:rPr>
              <a:t>IV. A Considerate Man </a:t>
            </a:r>
            <a:r>
              <a:rPr lang="en-US" altLang="en-US" sz="4400" dirty="0" smtClean="0">
                <a:solidFill>
                  <a:srgbClr val="000000"/>
                </a:solidFill>
              </a:rPr>
              <a:t>(John 19:28-30). </a:t>
            </a:r>
            <a:endParaRPr lang="en-US" altLang="en-US" sz="4400" dirty="0">
              <a:solidFill>
                <a:srgbClr val="000000"/>
              </a:solidFill>
            </a:endParaRPr>
          </a:p>
          <a:p>
            <a:pPr lvl="1"/>
            <a:r>
              <a:rPr lang="en-US" altLang="en-US" sz="3200" dirty="0" smtClean="0">
                <a:solidFill>
                  <a:srgbClr val="000000"/>
                </a:solidFill>
              </a:rPr>
              <a:t>Matthew 27:34 “they gave Him sour wine mingled with gall to drink. But when He had tasted </a:t>
            </a:r>
            <a:r>
              <a:rPr lang="en-US" altLang="en-US" sz="3200" i="1" dirty="0" smtClean="0">
                <a:solidFill>
                  <a:srgbClr val="000000"/>
                </a:solidFill>
              </a:rPr>
              <a:t>it</a:t>
            </a:r>
            <a:r>
              <a:rPr lang="en-US" altLang="en-US" sz="3200" dirty="0" smtClean="0">
                <a:solidFill>
                  <a:srgbClr val="000000"/>
                </a:solidFill>
              </a:rPr>
              <a:t>, He would not drink.”    </a:t>
            </a:r>
            <a:endParaRPr lang="en-US" altLang="en-US" sz="32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>
                <a:solidFill>
                  <a:srgbClr val="000000"/>
                </a:solidFill>
              </a:rPr>
              <a:t>Seven Men in a Hurry</a:t>
            </a: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133600"/>
            <a:ext cx="8229600" cy="4191000"/>
          </a:xfrm>
          <a:gradFill>
            <a:gsLst>
              <a:gs pos="0">
                <a:schemeClr val="accent1">
                  <a:tint val="66000"/>
                  <a:satMod val="160000"/>
                  <a:alpha val="17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anchor="t">
            <a:normAutofit/>
          </a:bodyPr>
          <a:lstStyle/>
          <a:p>
            <a:pPr marL="457200" indent="-220663">
              <a:spcBef>
                <a:spcPts val="1200"/>
              </a:spcBef>
              <a:buFontTx/>
              <a:buNone/>
            </a:pPr>
            <a:endParaRPr lang="en-US" altLang="en-US" sz="4000" b="1" dirty="0" smtClean="0">
              <a:solidFill>
                <a:srgbClr val="000000"/>
              </a:solidFill>
            </a:endParaRPr>
          </a:p>
          <a:p>
            <a:pPr marL="457200" indent="-220663">
              <a:spcBef>
                <a:spcPts val="0"/>
              </a:spcBef>
              <a:buFontTx/>
              <a:buNone/>
            </a:pPr>
            <a:r>
              <a:rPr lang="en-US" altLang="en-US" sz="4400" b="1" dirty="0" smtClean="0">
                <a:solidFill>
                  <a:srgbClr val="000000"/>
                </a:solidFill>
              </a:rPr>
              <a:t>IV. A Considerate Man </a:t>
            </a:r>
            <a:r>
              <a:rPr lang="en-US" altLang="en-US" sz="4400" dirty="0" smtClean="0">
                <a:solidFill>
                  <a:srgbClr val="000000"/>
                </a:solidFill>
              </a:rPr>
              <a:t>(John 19:28-30). </a:t>
            </a:r>
            <a:endParaRPr lang="en-US" altLang="en-US" sz="4400" dirty="0">
              <a:solidFill>
                <a:srgbClr val="000000"/>
              </a:solidFill>
            </a:endParaRPr>
          </a:p>
          <a:p>
            <a:pPr lvl="1"/>
            <a:r>
              <a:rPr lang="en-US" altLang="en-US" sz="3200" dirty="0" smtClean="0">
                <a:solidFill>
                  <a:srgbClr val="000000"/>
                </a:solidFill>
              </a:rPr>
              <a:t>Luke 23:36 “The soldiers also mocked Him, coming and offering Him sour wine.”</a:t>
            </a:r>
            <a:endParaRPr lang="en-US" altLang="en-US" sz="32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>
                <a:solidFill>
                  <a:srgbClr val="000000"/>
                </a:solidFill>
              </a:rPr>
              <a:t>Seven Men in a Hurry</a:t>
            </a: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133600"/>
            <a:ext cx="8229600" cy="4191000"/>
          </a:xfrm>
          <a:gradFill>
            <a:gsLst>
              <a:gs pos="0">
                <a:schemeClr val="accent1">
                  <a:tint val="66000"/>
                  <a:satMod val="160000"/>
                  <a:alpha val="17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anchor="t">
            <a:normAutofit/>
          </a:bodyPr>
          <a:lstStyle/>
          <a:p>
            <a:pPr marL="457200" indent="-220663">
              <a:spcBef>
                <a:spcPts val="1200"/>
              </a:spcBef>
              <a:buFontTx/>
              <a:buNone/>
            </a:pPr>
            <a:endParaRPr lang="en-US" altLang="en-US" sz="4000" b="1" dirty="0" smtClean="0">
              <a:solidFill>
                <a:srgbClr val="000000"/>
              </a:solidFill>
            </a:endParaRPr>
          </a:p>
          <a:p>
            <a:pPr marL="457200" indent="-220663">
              <a:spcBef>
                <a:spcPts val="0"/>
              </a:spcBef>
              <a:buFontTx/>
              <a:buNone/>
            </a:pPr>
            <a:r>
              <a:rPr lang="en-US" altLang="en-US" sz="4400" b="1" dirty="0" smtClean="0">
                <a:solidFill>
                  <a:srgbClr val="000000"/>
                </a:solidFill>
              </a:rPr>
              <a:t>IV. A Considerate Man </a:t>
            </a:r>
            <a:r>
              <a:rPr lang="en-US" altLang="en-US" sz="4400" dirty="0" smtClean="0">
                <a:solidFill>
                  <a:srgbClr val="000000"/>
                </a:solidFill>
              </a:rPr>
              <a:t>(John 19:28-30). </a:t>
            </a:r>
            <a:endParaRPr lang="en-US" altLang="en-US" sz="6000" dirty="0" smtClean="0">
              <a:solidFill>
                <a:srgbClr val="000000"/>
              </a:solidFill>
            </a:endParaRPr>
          </a:p>
          <a:p>
            <a:pPr algn="ctr">
              <a:spcBef>
                <a:spcPts val="1200"/>
              </a:spcBef>
              <a:buFontTx/>
              <a:buNone/>
            </a:pPr>
            <a:r>
              <a:rPr lang="en-US" altLang="en-US" sz="4000" b="1" i="1" dirty="0" smtClean="0">
                <a:solidFill>
                  <a:srgbClr val="000000"/>
                </a:solidFill>
              </a:rPr>
              <a:t>Swift to Comfort Others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146</TotalTime>
  <Words>394</Words>
  <Application>Microsoft Office PowerPoint</Application>
  <PresentationFormat>On-screen Show (4:3)</PresentationFormat>
  <Paragraphs>47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Flow</vt:lpstr>
      <vt:lpstr>  Isaiah 28:16  </vt:lpstr>
      <vt:lpstr>Luke 19:5-6</vt:lpstr>
      <vt:lpstr>Seven Men in a Hurry</vt:lpstr>
      <vt:lpstr>Seven Men in a Hurry</vt:lpstr>
      <vt:lpstr>Seven Men in a Hurry</vt:lpstr>
      <vt:lpstr>Seven Men in a Hurry</vt:lpstr>
      <vt:lpstr>Seven Men in a Hurry</vt:lpstr>
      <vt:lpstr>Seven Men in a Hurry</vt:lpstr>
      <vt:lpstr>Seven Men in a Hurry</vt:lpstr>
      <vt:lpstr>Seven Men in a Hurry</vt:lpstr>
      <vt:lpstr>Seven Men in a Hurry</vt:lpstr>
      <vt:lpstr>Seven Men in a Hurry</vt:lpstr>
      <vt:lpstr>Seven Men in a Hurry</vt:lpstr>
    </vt:vector>
  </TitlesOfParts>
  <Company>d3,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Isaiah 28:16  </dc:title>
  <dc:creator>Spike Bachman</dc:creator>
  <cp:lastModifiedBy>OlsenParkLaptop</cp:lastModifiedBy>
  <cp:revision>9</cp:revision>
  <dcterms:created xsi:type="dcterms:W3CDTF">2012-01-05T21:55:45Z</dcterms:created>
  <dcterms:modified xsi:type="dcterms:W3CDTF">2012-01-08T21:01:56Z</dcterms:modified>
</cp:coreProperties>
</file>