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75" r:id="rId3"/>
    <p:sldId id="276" r:id="rId4"/>
    <p:sldId id="277" r:id="rId5"/>
    <p:sldId id="280" r:id="rId6"/>
    <p:sldId id="281" r:id="rId7"/>
    <p:sldId id="283" r:id="rId8"/>
    <p:sldId id="285" r:id="rId9"/>
    <p:sldId id="286" r:id="rId10"/>
    <p:sldId id="282" r:id="rId11"/>
    <p:sldId id="278" r:id="rId12"/>
    <p:sldId id="279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CC66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pPr/>
              <a:t>10/9/2012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pPr/>
              <a:t>10/9/2012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436" y="1524000"/>
            <a:ext cx="6631128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437" y="4876800"/>
            <a:ext cx="53734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8870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46082" y="0"/>
            <a:ext cx="509791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114680" y="0"/>
            <a:ext cx="5029319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8" y="685800"/>
            <a:ext cx="3201234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8" y="4724400"/>
            <a:ext cx="3201234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10/9/2012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3953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10/9/2012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489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750" y="685801"/>
            <a:ext cx="914639" cy="54864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3" y="685800"/>
            <a:ext cx="611664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10/9/2012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2720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10/9/2012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08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3429000"/>
            <a:ext cx="7202776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685800"/>
            <a:ext cx="5659324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10/9/2012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788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3" y="1828800"/>
            <a:ext cx="3487057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828801"/>
            <a:ext cx="348706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10/9/2012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1387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485690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3" y="2438400"/>
            <a:ext cx="3487057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30" y="1676400"/>
            <a:ext cx="3487059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30" y="2438400"/>
            <a:ext cx="348705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10/9/2012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9569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10/9/2012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2131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10/9/2012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3663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685800"/>
            <a:ext cx="4114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10/9/2012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1957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10/9/2012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193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1828800"/>
            <a:ext cx="72027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10/9/2012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613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429000" cy="2819400"/>
          </a:xfr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Shall We Dance?</a:t>
            </a:r>
            <a:endParaRPr lang="en-US" sz="54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57200"/>
            <a:ext cx="4419599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spc="-100" dirty="0" smtClean="0"/>
              <a:t>I. Dancing in the Bible.</a:t>
            </a:r>
          </a:p>
          <a:p>
            <a:pPr marL="804863" lvl="1" indent="-439738">
              <a:buNone/>
            </a:pPr>
            <a:r>
              <a:rPr lang="en-US" sz="2800" b="1" spc="-100" dirty="0" smtClean="0"/>
              <a:t>A. There is dancing that is not sinful.</a:t>
            </a:r>
          </a:p>
          <a:p>
            <a:pPr marL="1170623" lvl="2" indent="-439738">
              <a:buNone/>
            </a:pPr>
            <a:r>
              <a:rPr lang="en-US" sz="2600" b="1" spc="-100" dirty="0" smtClean="0"/>
              <a:t>1.  It was a sign of joy.</a:t>
            </a:r>
          </a:p>
          <a:p>
            <a:pPr marL="1309688" lvl="2" indent="-415925"/>
            <a:r>
              <a:rPr lang="en-US" sz="2600" b="1" spc="-100" dirty="0" smtClean="0"/>
              <a:t>Job 21:11-12</a:t>
            </a:r>
          </a:p>
          <a:p>
            <a:pPr marL="1309688" lvl="2" indent="-415925"/>
            <a:r>
              <a:rPr lang="en-US" sz="2600" b="1" spc="-100" dirty="0" smtClean="0"/>
              <a:t>Ps. 30:11</a:t>
            </a:r>
          </a:p>
          <a:p>
            <a:pPr marL="1309688" lvl="2" indent="-415925"/>
            <a:r>
              <a:rPr lang="en-US" sz="2600" b="1" spc="-100" dirty="0" smtClean="0"/>
              <a:t>Eccl. 3:4</a:t>
            </a:r>
          </a:p>
          <a:p>
            <a:pPr marL="1309688" lvl="2" indent="-415925"/>
            <a:r>
              <a:rPr lang="en-US" sz="2600" b="1" spc="-100" dirty="0" smtClean="0"/>
              <a:t>Matt. 11:16-19</a:t>
            </a:r>
            <a:endParaRPr lang="en-US" sz="2600" b="1" spc="-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819400"/>
            <a:ext cx="2971800" cy="3306764"/>
          </a:xfrm>
        </p:spPr>
        <p:txBody>
          <a:bodyPr anchor="ctr">
            <a:norm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Dancing in the Bible.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Dancing in Our World.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“But What’s the Harm?”</a:t>
            </a:r>
            <a:endParaRPr lang="en-US" sz="3200" b="1" i="1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5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429000" cy="2819400"/>
          </a:xfr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Shall We Dance?</a:t>
            </a:r>
            <a:endParaRPr lang="en-US" sz="54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57200"/>
            <a:ext cx="4419599" cy="6096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spc="-190" dirty="0" smtClean="0"/>
              <a:t>II. Dancing in Our World.</a:t>
            </a:r>
          </a:p>
          <a:p>
            <a:pPr marL="804863" lvl="1" indent="-43973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spc="-100" dirty="0" smtClean="0"/>
              <a:t>A.	Adult opportunities to dance.</a:t>
            </a:r>
          </a:p>
          <a:p>
            <a:pPr marL="1170623" lvl="2" indent="-43973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spc="-100" dirty="0" smtClean="0"/>
              <a:t>1.	Bars, ballrooms,  weddings. </a:t>
            </a:r>
          </a:p>
          <a:p>
            <a:pPr marL="1170623" lvl="2" indent="-43973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spc="-100" dirty="0" smtClean="0"/>
              <a:t>2.	Usually associated with drinking, immodest clothing, and sexually provocative movements.</a:t>
            </a:r>
          </a:p>
          <a:p>
            <a:pPr marL="804863" lvl="1" indent="-43973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spc="-100" dirty="0" smtClean="0"/>
              <a:t>B.	Opportunities for young people to dance.</a:t>
            </a:r>
          </a:p>
          <a:p>
            <a:pPr marL="1245235" lvl="2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2600" b="1" spc="-100" dirty="0" smtClean="0"/>
              <a:t>School dances, parties., banquets.</a:t>
            </a:r>
          </a:p>
          <a:p>
            <a:pPr marL="1245235" lvl="2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2600" b="1" spc="-100" dirty="0" smtClean="0"/>
              <a:t>Also, usually associated with drinking, immodest clothing, and sexually provocative movements.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819400"/>
            <a:ext cx="2971800" cy="3306764"/>
          </a:xfrm>
        </p:spPr>
        <p:txBody>
          <a:bodyPr anchor="ctr">
            <a:norm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Dancing in the Bible.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Dancing in Our World.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“But What’s the Harm?”</a:t>
            </a:r>
            <a:endParaRPr lang="en-US" sz="3200" b="1" i="1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5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429000" cy="2819400"/>
          </a:xfr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Shall We Dance?</a:t>
            </a:r>
            <a:endParaRPr lang="en-US" sz="54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57200"/>
            <a:ext cx="4419599" cy="6096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spc="-190" dirty="0" smtClean="0"/>
              <a:t>II. Dancing in Our World.</a:t>
            </a:r>
          </a:p>
          <a:p>
            <a:pPr marL="804863" lvl="1" indent="-43973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spc="-100" dirty="0" smtClean="0"/>
              <a:t>C.	How are these not </a:t>
            </a:r>
            <a:r>
              <a:rPr lang="en-US" sz="2800" b="1" i="1" spc="-100" dirty="0" err="1" smtClean="0"/>
              <a:t>komos</a:t>
            </a:r>
            <a:r>
              <a:rPr lang="en-US" sz="2800" b="1" i="1" spc="-100" dirty="0" smtClean="0"/>
              <a:t>-</a:t>
            </a:r>
            <a:r>
              <a:rPr lang="en-US" sz="2800" b="1" spc="-100" dirty="0" smtClean="0"/>
              <a:t>type  revelries?</a:t>
            </a:r>
          </a:p>
          <a:p>
            <a:pPr marL="1170623" lvl="2" indent="-43973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spc="-100" dirty="0" smtClean="0"/>
              <a:t>1.	If so, Christians are commanded not to participate in them (Rom. 13:13).</a:t>
            </a:r>
          </a:p>
          <a:p>
            <a:pPr marL="1245235" lvl="2" indent="-5143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en-US" sz="2600" b="1" spc="-100" dirty="0" smtClean="0"/>
              <a:t>If so, Christians are not to spend time in them (1 Pet. 4:3).</a:t>
            </a:r>
          </a:p>
          <a:p>
            <a:pPr marL="1245235" lvl="2" indent="-5143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en-US" sz="2600" b="1" spc="-100" dirty="0" smtClean="0"/>
              <a:t>If so, we cannot  participate in them and inherit the kingdom of heaven (Gal. 5:21).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819400"/>
            <a:ext cx="2971800" cy="3306764"/>
          </a:xfrm>
        </p:spPr>
        <p:txBody>
          <a:bodyPr anchor="ctr">
            <a:norm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Dancing in the Bible.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Dancing in Our World.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“But What’s the Harm?”</a:t>
            </a:r>
            <a:endParaRPr lang="en-US" sz="3200" b="1" i="1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5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429000" cy="2819400"/>
          </a:xfr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Shall We Dance?</a:t>
            </a:r>
            <a:endParaRPr lang="en-US" sz="54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52600"/>
            <a:ext cx="4572000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spc="-190" dirty="0" smtClean="0"/>
              <a:t>III. </a:t>
            </a:r>
            <a:r>
              <a:rPr lang="en-US" sz="3000" b="1" i="1" spc="-190" dirty="0" smtClean="0"/>
              <a:t>“But What’s the Harm?”</a:t>
            </a:r>
          </a:p>
          <a:p>
            <a:pPr marL="804863" lvl="1" indent="-43973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spc="-100" dirty="0" smtClean="0"/>
              <a:t>A.	You might be led into sin (Prov. 6:27-29).</a:t>
            </a:r>
          </a:p>
          <a:p>
            <a:pPr marL="804863" lvl="1" indent="-43973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spc="-100" dirty="0" smtClean="0"/>
              <a:t>B.	You might lead others to sin (Matt. 5:27-28).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819400"/>
            <a:ext cx="2971800" cy="3306764"/>
          </a:xfrm>
        </p:spPr>
        <p:txBody>
          <a:bodyPr anchor="ctr">
            <a:norm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Dancing in the Bible.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Dancing in Our World.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i="1" dirty="0" smtClean="0">
                <a:latin typeface="Calibri" pitchFamily="34" charset="0"/>
              </a:rPr>
              <a:t>“But What’s the Harm?”</a:t>
            </a:r>
            <a:endParaRPr lang="en-US" sz="3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5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429000" cy="2819400"/>
          </a:xfr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Shall We Dance?</a:t>
            </a:r>
            <a:endParaRPr lang="en-US" sz="54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57200"/>
            <a:ext cx="4419599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spc="-100" dirty="0" smtClean="0"/>
              <a:t>I. Dancing in the Bible.</a:t>
            </a:r>
          </a:p>
          <a:p>
            <a:pPr marL="804863" lvl="1" indent="-439738">
              <a:buNone/>
            </a:pPr>
            <a:r>
              <a:rPr lang="en-US" sz="2800" b="1" spc="-100" dirty="0" smtClean="0"/>
              <a:t>A. There is dancing that is not sinful.</a:t>
            </a:r>
          </a:p>
          <a:p>
            <a:pPr marL="1170623" lvl="2" indent="-439738">
              <a:buNone/>
            </a:pPr>
            <a:r>
              <a:rPr lang="en-US" sz="2600" b="1" spc="-100" dirty="0" smtClean="0"/>
              <a:t>1.  It was a sign of joy.</a:t>
            </a:r>
          </a:p>
          <a:p>
            <a:pPr marL="1170623" lvl="2" indent="-439738">
              <a:buNone/>
            </a:pPr>
            <a:r>
              <a:rPr lang="en-US" sz="2600" b="1" spc="-100" dirty="0" smtClean="0"/>
              <a:t>2.  It was connected with celebration.</a:t>
            </a:r>
          </a:p>
          <a:p>
            <a:pPr marL="1309688" lvl="2" indent="-415925"/>
            <a:r>
              <a:rPr lang="en-US" sz="2600" b="1" spc="-100" dirty="0" smtClean="0"/>
              <a:t>Judg. 11:34</a:t>
            </a:r>
          </a:p>
          <a:p>
            <a:pPr marL="1309688" lvl="2" indent="-415925"/>
            <a:r>
              <a:rPr lang="en-US" sz="2600" b="1" spc="-100" dirty="0" smtClean="0"/>
              <a:t>1 Sam. 18:6-7</a:t>
            </a:r>
          </a:p>
          <a:p>
            <a:pPr marL="1309688" lvl="2" indent="-415925"/>
            <a:r>
              <a:rPr lang="en-US" sz="2600" b="1" spc="-100" dirty="0" smtClean="0"/>
              <a:t>1 Sam. 30:16</a:t>
            </a:r>
          </a:p>
          <a:p>
            <a:pPr marL="1309688" lvl="2" indent="-415925"/>
            <a:r>
              <a:rPr lang="en-US" sz="2600" b="1" spc="-100" dirty="0" smtClean="0"/>
              <a:t>Luke 15:25</a:t>
            </a:r>
            <a:endParaRPr lang="en-US" sz="2600" b="1" spc="-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819400"/>
            <a:ext cx="2971800" cy="3306764"/>
          </a:xfrm>
        </p:spPr>
        <p:txBody>
          <a:bodyPr anchor="ctr">
            <a:norm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Dancing in the Bible.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Dancing in Our World.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“But What’s the Harm?”</a:t>
            </a:r>
            <a:endParaRPr lang="en-US" sz="3200" b="1" i="1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5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429000" cy="2819400"/>
          </a:xfr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Shall We Dance?</a:t>
            </a:r>
            <a:endParaRPr lang="en-US" sz="54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57200"/>
            <a:ext cx="4419599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spc="-100" dirty="0" smtClean="0"/>
              <a:t>I. Dancing in the Bible.</a:t>
            </a:r>
          </a:p>
          <a:p>
            <a:pPr marL="804863" lvl="1" indent="-439738">
              <a:buNone/>
            </a:pPr>
            <a:r>
              <a:rPr lang="en-US" sz="2800" b="1" spc="-100" dirty="0" smtClean="0"/>
              <a:t>A. There is dancing that is not sinful.</a:t>
            </a:r>
          </a:p>
          <a:p>
            <a:pPr marL="1170623" lvl="2" indent="-439738">
              <a:buNone/>
            </a:pPr>
            <a:r>
              <a:rPr lang="en-US" sz="2600" b="1" spc="-100" dirty="0" smtClean="0"/>
              <a:t>1.  It was a sign of joy.</a:t>
            </a:r>
          </a:p>
          <a:p>
            <a:pPr marL="1170623" lvl="2" indent="-439738">
              <a:buNone/>
            </a:pPr>
            <a:r>
              <a:rPr lang="en-US" sz="2600" b="1" spc="-100" dirty="0" smtClean="0"/>
              <a:t>2.  It was connected with celebration.</a:t>
            </a:r>
          </a:p>
          <a:p>
            <a:pPr marL="1170623" lvl="2" indent="-439738">
              <a:buNone/>
            </a:pPr>
            <a:r>
              <a:rPr lang="en-US" sz="2600" b="1" spc="-100" dirty="0" smtClean="0"/>
              <a:t>3. It was an element of Old Testament  worship.</a:t>
            </a:r>
          </a:p>
          <a:p>
            <a:pPr marL="1309688" lvl="2" indent="-415925"/>
            <a:r>
              <a:rPr lang="en-US" sz="2600" b="1" spc="-100" dirty="0" smtClean="0"/>
              <a:t>Exod. 15:20-21</a:t>
            </a:r>
          </a:p>
          <a:p>
            <a:pPr marL="1309688" lvl="2" indent="-415925"/>
            <a:r>
              <a:rPr lang="en-US" sz="2600" b="1" spc="-100" dirty="0" smtClean="0"/>
              <a:t>2 Sam. 6:13-15</a:t>
            </a:r>
          </a:p>
          <a:p>
            <a:pPr marL="1309688" lvl="2" indent="-415925"/>
            <a:r>
              <a:rPr lang="en-US" sz="2600" b="1" spc="-100" dirty="0" smtClean="0"/>
              <a:t>Ps. 149:2-4</a:t>
            </a:r>
          </a:p>
          <a:p>
            <a:pPr marL="1309688" lvl="2" indent="-415925"/>
            <a:r>
              <a:rPr lang="en-US" sz="2600" b="1" spc="-100" dirty="0" smtClean="0"/>
              <a:t>Ps. 150:3-6</a:t>
            </a:r>
            <a:endParaRPr lang="en-US" sz="2600" b="1" spc="-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819400"/>
            <a:ext cx="2971800" cy="3306764"/>
          </a:xfrm>
        </p:spPr>
        <p:txBody>
          <a:bodyPr anchor="ctr">
            <a:norm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Dancing in the Bible.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Dancing in Our World.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“But What’s the Harm?”</a:t>
            </a:r>
            <a:endParaRPr lang="en-US" sz="3200" b="1" i="1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5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429000" cy="2819400"/>
          </a:xfr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Shall We Dance?</a:t>
            </a:r>
            <a:endParaRPr lang="en-US" sz="54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57200"/>
            <a:ext cx="4419599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spc="-100" dirty="0" smtClean="0"/>
              <a:t>I. Dancing in the Bible.</a:t>
            </a:r>
          </a:p>
          <a:p>
            <a:pPr marL="804863" lvl="1" indent="-439738">
              <a:buNone/>
            </a:pPr>
            <a:r>
              <a:rPr lang="en-US" sz="2800" b="1" spc="-100" dirty="0" smtClean="0"/>
              <a:t>B. There is dancing that is sinful.</a:t>
            </a:r>
          </a:p>
          <a:p>
            <a:pPr marL="1245235" lvl="2" indent="-514350">
              <a:buAutoNum type="arabicPeriod"/>
            </a:pPr>
            <a:r>
              <a:rPr lang="en-US" sz="2600" b="1" spc="-100" dirty="0" smtClean="0"/>
              <a:t>It was connected with idolatry (Exod. 32:17-19).</a:t>
            </a:r>
          </a:p>
          <a:p>
            <a:pPr marL="1377950" lvl="3" indent="-282575">
              <a:buFont typeface="Arial" pitchFamily="34" charset="0"/>
              <a:buChar char="•"/>
            </a:pPr>
            <a:r>
              <a:rPr lang="en-US" sz="2400" b="1" spc="-100" dirty="0" smtClean="0"/>
              <a:t>It was never  practiced as an act of worship in the New Testament.</a:t>
            </a:r>
          </a:p>
          <a:p>
            <a:pPr marL="1170623" lvl="2" indent="-439738">
              <a:buNone/>
            </a:pPr>
            <a:r>
              <a:rPr lang="en-US" sz="2600" b="1" spc="-100" dirty="0" smtClean="0"/>
              <a:t>2. It was connected with sinful behavior (Matt. 14:6-8).</a:t>
            </a:r>
            <a:endParaRPr lang="en-US" sz="2600" b="1" spc="-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819400"/>
            <a:ext cx="2971800" cy="3306764"/>
          </a:xfrm>
        </p:spPr>
        <p:txBody>
          <a:bodyPr anchor="ctr">
            <a:norm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Dancing in the Bible.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Dancing in Our World.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“But What’s the Harm?”</a:t>
            </a:r>
            <a:endParaRPr lang="en-US" sz="3200" b="1" i="1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5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429000" cy="2819400"/>
          </a:xfr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Shall We Dance?</a:t>
            </a:r>
            <a:endParaRPr lang="en-US" sz="54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57200"/>
            <a:ext cx="4419599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spc="-100" dirty="0" smtClean="0"/>
              <a:t>I. Dancing in the Bible.</a:t>
            </a:r>
          </a:p>
          <a:p>
            <a:pPr marL="804863" lvl="1" indent="-439738">
              <a:buNone/>
            </a:pPr>
            <a:r>
              <a:rPr lang="en-US" sz="2800" b="1" spc="-100" dirty="0" smtClean="0"/>
              <a:t>B. There is dancing that is sinful.</a:t>
            </a:r>
          </a:p>
          <a:p>
            <a:pPr marL="1170623" lvl="2" indent="-439738">
              <a:buNone/>
            </a:pPr>
            <a:r>
              <a:rPr lang="en-US" sz="2600" b="1" spc="-100" dirty="0" smtClean="0"/>
              <a:t>3.  It was connected with “revelries.”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819400"/>
            <a:ext cx="2971800" cy="3306764"/>
          </a:xfrm>
        </p:spPr>
        <p:txBody>
          <a:bodyPr anchor="ctr">
            <a:norm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Dancing in the Bible.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Dancing in Our World.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“But What’s the Harm?”</a:t>
            </a:r>
            <a:endParaRPr lang="en-US" sz="3200" b="1" i="1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5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429000" cy="2819400"/>
          </a:xfr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Shall We Dance?</a:t>
            </a:r>
            <a:endParaRPr lang="en-US" sz="54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57200"/>
            <a:ext cx="4419599" cy="609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spc="-100" dirty="0" smtClean="0"/>
              <a:t>“Revelries” </a:t>
            </a:r>
          </a:p>
          <a:p>
            <a:pPr algn="ctr">
              <a:buNone/>
            </a:pPr>
            <a:r>
              <a:rPr lang="en-US" sz="3200" b="1" spc="-100" dirty="0" smtClean="0"/>
              <a:t>Gr. </a:t>
            </a:r>
            <a:r>
              <a:rPr lang="en-US" sz="3200" b="1" i="1" spc="-100" dirty="0" err="1" smtClean="0"/>
              <a:t>komos</a:t>
            </a:r>
            <a:endParaRPr lang="en-US" sz="3200" b="1" i="1" spc="-100" dirty="0" smtClean="0"/>
          </a:p>
          <a:p>
            <a:pPr algn="ctr">
              <a:spcBef>
                <a:spcPts val="3600"/>
              </a:spcBef>
              <a:buNone/>
            </a:pPr>
            <a:r>
              <a:rPr lang="en-US" sz="2600" b="1" spc="-100" dirty="0" smtClean="0"/>
              <a:t>“Properly a village festival: a revel, carousal, merry-making… it ended in the party parading the streets crowned, bearing torches, singing, dancing, and playing frolics” (Liddell &amp; Scott, </a:t>
            </a:r>
            <a:r>
              <a:rPr lang="en-US" sz="2600" b="1" i="1" spc="-100" dirty="0" smtClean="0"/>
              <a:t>Intermediate Greek-English  Lexicon).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819400"/>
            <a:ext cx="2971800" cy="3306764"/>
          </a:xfrm>
        </p:spPr>
        <p:txBody>
          <a:bodyPr anchor="ctr">
            <a:norm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Dancing in the Bible.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Dancing in Our World.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“But What’s the Harm?”</a:t>
            </a:r>
            <a:endParaRPr lang="en-US" sz="3200" b="1" i="1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502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429000" cy="2819400"/>
          </a:xfr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Shall We Dance?</a:t>
            </a:r>
            <a:endParaRPr lang="en-US" sz="54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57200"/>
            <a:ext cx="4419599" cy="6096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spc="-100" dirty="0" smtClean="0"/>
              <a:t>“Revelries” </a:t>
            </a:r>
          </a:p>
          <a:p>
            <a:pPr algn="ctr">
              <a:buNone/>
            </a:pPr>
            <a:r>
              <a:rPr lang="en-US" sz="3200" b="1" spc="-100" dirty="0" smtClean="0"/>
              <a:t>Gr. </a:t>
            </a:r>
            <a:r>
              <a:rPr lang="en-US" sz="3200" b="1" i="1" spc="-100" dirty="0" err="1" smtClean="0"/>
              <a:t>komos</a:t>
            </a:r>
            <a:endParaRPr lang="en-US" sz="3200" b="1" i="1" spc="-100" dirty="0" smtClean="0"/>
          </a:p>
          <a:p>
            <a:pPr algn="ctr">
              <a:spcBef>
                <a:spcPts val="1800"/>
              </a:spcBef>
              <a:buNone/>
            </a:pPr>
            <a:r>
              <a:rPr lang="en-US" sz="2300" b="1" spc="-100" dirty="0" smtClean="0"/>
              <a:t>“A nocturnal and riotous procession of half drunken and frolicsome fellows who after supper parade through the streets with torches and music in </a:t>
            </a:r>
            <a:r>
              <a:rPr lang="en-US" sz="2300" b="1" spc="-100" dirty="0" err="1" smtClean="0"/>
              <a:t>honour</a:t>
            </a:r>
            <a:r>
              <a:rPr lang="en-US" sz="2300" b="1" spc="-100" dirty="0" smtClean="0"/>
              <a:t> of Bacchus or some other deity, and sing and play before houses of male and female friends; hence used generally of feasts and drinking parties that are protracted till late at night and indulge in revelry” (Thayer, </a:t>
            </a:r>
            <a:r>
              <a:rPr lang="en-US" sz="2300" b="1" i="1" spc="-100" dirty="0" smtClean="0"/>
              <a:t>Greek-English Lexicon of the New Testament).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819400"/>
            <a:ext cx="2971800" cy="3306764"/>
          </a:xfrm>
        </p:spPr>
        <p:txBody>
          <a:bodyPr anchor="ctr">
            <a:norm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Dancing in the Bible.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Dancing in Our World.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“But What’s the Harm?”</a:t>
            </a:r>
            <a:endParaRPr lang="en-US" sz="3200" b="1" i="1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5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429000" cy="2819400"/>
          </a:xfr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Shall We Dance?</a:t>
            </a:r>
            <a:endParaRPr lang="en-US" sz="54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57200"/>
            <a:ext cx="4419599" cy="609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spc="-100" dirty="0" smtClean="0"/>
              <a:t>“Revelries” </a:t>
            </a:r>
          </a:p>
          <a:p>
            <a:pPr algn="ctr">
              <a:buNone/>
            </a:pPr>
            <a:r>
              <a:rPr lang="en-US" sz="3200" b="1" spc="-100" dirty="0" smtClean="0"/>
              <a:t>Gr. </a:t>
            </a:r>
            <a:r>
              <a:rPr lang="en-US" sz="3200" b="1" i="1" spc="-100" dirty="0" err="1" smtClean="0"/>
              <a:t>komos</a:t>
            </a:r>
            <a:endParaRPr lang="en-US" sz="3200" b="1" i="1" spc="-100" dirty="0" smtClean="0"/>
          </a:p>
          <a:p>
            <a:pPr algn="ctr">
              <a:spcBef>
                <a:spcPts val="4800"/>
              </a:spcBef>
              <a:buNone/>
            </a:pPr>
            <a:r>
              <a:rPr lang="en-US" sz="3200" b="1" spc="-100" dirty="0" smtClean="0"/>
              <a:t>Usually involved :</a:t>
            </a:r>
          </a:p>
          <a:p>
            <a:pPr algn="ctr">
              <a:spcBef>
                <a:spcPts val="3600"/>
              </a:spcBef>
            </a:pPr>
            <a:r>
              <a:rPr lang="en-US" sz="3200" b="1" spc="-100" dirty="0" smtClean="0"/>
              <a:t>Drinking</a:t>
            </a:r>
          </a:p>
          <a:p>
            <a:pPr algn="ctr">
              <a:spcBef>
                <a:spcPts val="1800"/>
              </a:spcBef>
            </a:pPr>
            <a:r>
              <a:rPr lang="en-US" sz="3200" b="1" spc="-100" dirty="0" smtClean="0"/>
              <a:t>Dancing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819400"/>
            <a:ext cx="2971800" cy="3306764"/>
          </a:xfrm>
        </p:spPr>
        <p:txBody>
          <a:bodyPr anchor="ctr">
            <a:norm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Dancing in the Bible.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Dancing in Our World.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“But What’s the Harm?”</a:t>
            </a:r>
            <a:endParaRPr lang="en-US" sz="3200" b="1" i="1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5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429000" cy="2819400"/>
          </a:xfr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Shall We Dance?</a:t>
            </a:r>
            <a:endParaRPr lang="en-US" sz="54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57200"/>
            <a:ext cx="4419599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spc="-100" dirty="0" smtClean="0"/>
              <a:t>I. Dancing in the Bible.</a:t>
            </a:r>
          </a:p>
          <a:p>
            <a:pPr marL="804863" lvl="1" indent="-439738">
              <a:buNone/>
            </a:pPr>
            <a:r>
              <a:rPr lang="en-US" sz="2800" b="1" spc="-100" dirty="0" smtClean="0"/>
              <a:t>B. There is dancing that is sinful.</a:t>
            </a:r>
          </a:p>
          <a:p>
            <a:pPr marL="1170623" lvl="2" indent="-439738">
              <a:buNone/>
            </a:pPr>
            <a:r>
              <a:rPr lang="en-US" sz="2600" b="1" spc="-100" dirty="0" smtClean="0"/>
              <a:t>3.  It was connected with “revelries.” </a:t>
            </a:r>
          </a:p>
          <a:p>
            <a:pPr marL="1309688" lvl="2" indent="-415925"/>
            <a:r>
              <a:rPr lang="en-US" sz="2600" b="1" spc="-100" dirty="0" smtClean="0"/>
              <a:t>Rom. 13:13-14</a:t>
            </a:r>
          </a:p>
          <a:p>
            <a:pPr marL="1309688" lvl="2" indent="-415925"/>
            <a:r>
              <a:rPr lang="en-US" sz="2600" b="1" spc="-100" dirty="0" smtClean="0"/>
              <a:t>1 Pet. 4:3-5</a:t>
            </a:r>
          </a:p>
          <a:p>
            <a:pPr marL="1309688" lvl="2" indent="-415925"/>
            <a:r>
              <a:rPr lang="en-US" sz="2600" b="1" spc="-100" dirty="0" smtClean="0"/>
              <a:t>Gal. 5:21</a:t>
            </a:r>
            <a:endParaRPr lang="en-US" sz="2600" b="1" spc="-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819400"/>
            <a:ext cx="2971800" cy="3306764"/>
          </a:xfrm>
        </p:spPr>
        <p:txBody>
          <a:bodyPr anchor="ctr">
            <a:norm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Dancing in the Bible.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Dancing in Our World.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“But What’s the Harm?”</a:t>
            </a:r>
            <a:endParaRPr lang="en-US" sz="3200" b="1" i="1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5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663</Words>
  <Application>Microsoft Office PowerPoint</Application>
  <PresentationFormat>On-screen Show (4:3)</PresentationFormat>
  <Paragraphs>112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Woodgrain 16x9</vt:lpstr>
      <vt:lpstr>Shall We Dance?</vt:lpstr>
      <vt:lpstr>Shall We Dance?</vt:lpstr>
      <vt:lpstr>Shall We Dance?</vt:lpstr>
      <vt:lpstr>Shall We Dance?</vt:lpstr>
      <vt:lpstr>Shall We Dance?</vt:lpstr>
      <vt:lpstr>Shall We Dance?</vt:lpstr>
      <vt:lpstr>Shall We Dance?</vt:lpstr>
      <vt:lpstr>Shall We Dance?</vt:lpstr>
      <vt:lpstr>Shall We Dance?</vt:lpstr>
      <vt:lpstr>Shall We Dance?</vt:lpstr>
      <vt:lpstr>Shall We Dance?</vt:lpstr>
      <vt:lpstr>Shall We Dance?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2012-10-09T19:14:38Z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