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63000">
              <a:srgbClr val="0A128C"/>
            </a:gs>
            <a:gs pos="70000">
              <a:srgbClr val="181CC7"/>
            </a:gs>
            <a:gs pos="88000">
              <a:srgbClr val="7005D4"/>
            </a:gs>
          </a:gsLst>
          <a:lin ang="14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0" y="0"/>
            <a:ext cx="9144000" cy="2286000"/>
            <a:chOff x="0" y="0"/>
            <a:chExt cx="9144000" cy="2286000"/>
          </a:xfrm>
        </p:grpSpPr>
        <p:sp>
          <p:nvSpPr>
            <p:cNvPr id="8" name="Flowchart: Document 7"/>
            <p:cNvSpPr/>
            <p:nvPr userDrawn="1"/>
          </p:nvSpPr>
          <p:spPr>
            <a:xfrm>
              <a:off x="2438400" y="0"/>
              <a:ext cx="6705600" cy="1981200"/>
            </a:xfrm>
            <a:prstGeom prst="flowChartDocument">
              <a:avLst/>
            </a:prstGeom>
            <a:gradFill>
              <a:gsLst>
                <a:gs pos="14000">
                  <a:schemeClr val="bg1"/>
                </a:gs>
                <a:gs pos="64999">
                  <a:schemeClr val="accent1">
                    <a:lumMod val="75000"/>
                    <a:alpha val="82000"/>
                  </a:schemeClr>
                </a:gs>
              </a:gsLst>
              <a:lin ang="1800000" scaled="0"/>
            </a:gra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 descr="BF-AA888_Dollar_G_20110429170828.jpg"/>
            <p:cNvPicPr>
              <a:picLocks noChangeAspect="1"/>
            </p:cNvPicPr>
            <p:nvPr userDrawn="1"/>
          </p:nvPicPr>
          <p:blipFill>
            <a:blip r:embed="rId13" cstate="print"/>
            <a:srcRect l="26691"/>
            <a:stretch>
              <a:fillRect/>
            </a:stretch>
          </p:blipFill>
          <p:spPr>
            <a:xfrm>
              <a:off x="0" y="0"/>
              <a:ext cx="2511502" cy="2286000"/>
            </a:xfrm>
            <a:prstGeom prst="flowChartDocumen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3AB70-37A0-4A9F-A476-CBDE9A2BF768}" type="datetimeFigureOut">
              <a:rPr lang="en-US" smtClean="0"/>
              <a:pPr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07852-8D94-4F26-8310-0A69B5DF0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4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36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635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/>
            <a:r>
              <a:rPr lang="en-US" sz="5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Spiritual Devaluation</a:t>
            </a:r>
            <a:endParaRPr lang="en-US" sz="54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038600"/>
          </a:xfrm>
        </p:spPr>
        <p:txBody>
          <a:bodyPr>
            <a:normAutofit fontScale="77500" lnSpcReduction="20000"/>
          </a:bodyPr>
          <a:lstStyle/>
          <a:p>
            <a:pPr marL="914400" indent="-9144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700" dirty="0" smtClean="0"/>
              <a:t>I.  Bible Examples of this Problem.</a:t>
            </a:r>
            <a:endParaRPr lang="en-US" dirty="0" smtClean="0"/>
          </a:p>
          <a:p>
            <a:pPr marL="1314450" lvl="1" indent="-9144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 smtClean="0"/>
              <a:t>A.  No Distinction between holy and unholy  (Ezekiel 22:25,26).</a:t>
            </a:r>
          </a:p>
          <a:p>
            <a:pPr marL="1314450" lvl="1" indent="-9144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 smtClean="0"/>
              <a:t>B.  Confusion of good and evil things  (Isaiah 5:20,21).</a:t>
            </a:r>
          </a:p>
          <a:p>
            <a:pPr marL="1314450" lvl="1" indent="-9144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 smtClean="0"/>
              <a:t>C.  Discontentment leading to covetousness  (Jer.  6:13) 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635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/>
            <a:r>
              <a:rPr lang="en-US" sz="5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Spiritual Devaluation</a:t>
            </a:r>
            <a:endParaRPr lang="en-US" sz="54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038600"/>
          </a:xfrm>
        </p:spPr>
        <p:txBody>
          <a:bodyPr>
            <a:normAutofit fontScale="77500" lnSpcReduction="20000"/>
          </a:bodyPr>
          <a:lstStyle/>
          <a:p>
            <a:pPr marL="914400" indent="-9144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700" dirty="0" smtClean="0"/>
              <a:t>I.  Bible Examples of this Problem.</a:t>
            </a:r>
            <a:endParaRPr lang="en-US" dirty="0" smtClean="0"/>
          </a:p>
          <a:p>
            <a:pPr marL="1314450" lvl="1" indent="-9144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 smtClean="0"/>
              <a:t>D.  False sense of security  (Jeremiah 6:14) .</a:t>
            </a:r>
          </a:p>
          <a:p>
            <a:pPr marL="1314450" lvl="1" indent="-9144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4000" dirty="0" smtClean="0"/>
              <a:t>E.  Failure to feel shame for wrongdoing  (Jeremiah </a:t>
            </a:r>
            <a:r>
              <a:rPr lang="en-US" dirty="0" smtClean="0"/>
              <a:t>6:15) .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635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/>
            <a:r>
              <a:rPr lang="en-US" sz="5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Spiritual Devaluation</a:t>
            </a:r>
            <a:endParaRPr lang="en-US" sz="54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038600"/>
          </a:xfrm>
        </p:spPr>
        <p:txBody>
          <a:bodyPr>
            <a:normAutofit fontScale="77500" lnSpcReduction="20000"/>
          </a:bodyPr>
          <a:lstStyle/>
          <a:p>
            <a:pPr marL="914400" indent="-9144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700" dirty="0" smtClean="0"/>
              <a:t>II. Bible Solutions to the Problem.</a:t>
            </a:r>
            <a:endParaRPr lang="en-US" dirty="0" smtClean="0"/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buAutoNum type="alphaUcPeriod"/>
            </a:pPr>
            <a:r>
              <a:rPr lang="en-US" sz="4000" dirty="0" smtClean="0"/>
              <a:t>“Ask for the Old Paths”  (Jeremiah 6:16).</a:t>
            </a:r>
          </a:p>
          <a:p>
            <a:pPr marL="1195388" lvl="2" indent="-395288">
              <a:lnSpc>
                <a:spcPct val="120000"/>
              </a:lnSpc>
              <a:spcBef>
                <a:spcPts val="600"/>
              </a:spcBef>
              <a:buAutoNum type="arabicPeriod"/>
            </a:pPr>
            <a:r>
              <a:rPr lang="en-US" dirty="0" smtClean="0"/>
              <a:t>Hold God in reverence  (Job 28:28; Psalm 111:10). </a:t>
            </a:r>
          </a:p>
          <a:p>
            <a:pPr marL="1714500" lvl="2" indent="-91440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smtClean="0"/>
              <a:t>2.  Hold the word of God in reverence (Isaiah 66:1,2).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635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/>
            <a:r>
              <a:rPr lang="en-US" sz="5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Spiritual Devaluation</a:t>
            </a:r>
            <a:endParaRPr lang="en-US" sz="54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038600"/>
          </a:xfrm>
        </p:spPr>
        <p:txBody>
          <a:bodyPr>
            <a:normAutofit fontScale="62500" lnSpcReduction="20000"/>
          </a:bodyPr>
          <a:lstStyle/>
          <a:p>
            <a:pPr marL="914400" indent="-9144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7000" dirty="0" smtClean="0"/>
              <a:t>II. Bible Solutions to the Problem.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buAutoNum type="alphaUcPeriod" startAt="2"/>
            </a:pPr>
            <a:r>
              <a:rPr lang="en-US" sz="5100" dirty="0" smtClean="0"/>
              <a:t>Remember that God intends for his people to be “salt” and “light”  (Matt. 5:13-16). We must show…</a:t>
            </a:r>
            <a:endParaRPr lang="en-US" sz="4000" dirty="0" smtClean="0"/>
          </a:p>
          <a:p>
            <a:pPr marL="1138238" lvl="2" indent="-338138">
              <a:lnSpc>
                <a:spcPct val="120000"/>
              </a:lnSpc>
              <a:spcBef>
                <a:spcPts val="600"/>
              </a:spcBef>
              <a:buAutoNum type="arabicPeriod"/>
            </a:pPr>
            <a:r>
              <a:rPr lang="en-US" sz="4000" dirty="0" smtClean="0"/>
              <a:t> </a:t>
            </a:r>
            <a:r>
              <a:rPr lang="en-US" sz="4400" dirty="0" smtClean="0"/>
              <a:t>The value of the soul (Mark 8:35-37).</a:t>
            </a:r>
          </a:p>
          <a:p>
            <a:pPr marL="1093788" lvl="2" indent="-293688">
              <a:lnSpc>
                <a:spcPct val="120000"/>
              </a:lnSpc>
              <a:spcBef>
                <a:spcPts val="600"/>
              </a:spcBef>
              <a:buAutoNum type="arabicPeriod"/>
            </a:pPr>
            <a:r>
              <a:rPr lang="en-US" sz="4400" dirty="0" smtClean="0"/>
              <a:t> The value of the gospel  (1 Cor. 15:1-2).</a:t>
            </a:r>
          </a:p>
          <a:p>
            <a:pPr marL="1543050" lvl="2" indent="-74295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600" dirty="0" smtClean="0"/>
              <a:t>3.  The value of truth (Prov. 23:23).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50800" dist="63500" dir="8100000" algn="tr" rotWithShape="0">
              <a:prstClr val="black">
                <a:alpha val="40000"/>
              </a:prstClr>
            </a:outerShdw>
          </a:effectLst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r"/>
            <a:r>
              <a:rPr lang="en-US" sz="54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Spiritual Devaluation</a:t>
            </a:r>
            <a:endParaRPr lang="en-US" sz="540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4038600"/>
          </a:xfrm>
        </p:spPr>
        <p:txBody>
          <a:bodyPr>
            <a:normAutofit fontScale="70000" lnSpcReduction="20000"/>
          </a:bodyPr>
          <a:lstStyle/>
          <a:p>
            <a:pPr marL="914400" indent="-9144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6300" dirty="0" smtClean="0"/>
              <a:t>II. Bible Solutions to the Problem.</a:t>
            </a:r>
          </a:p>
          <a:p>
            <a:pPr marL="914400" lvl="1" indent="-514350">
              <a:lnSpc>
                <a:spcPct val="120000"/>
              </a:lnSpc>
              <a:spcBef>
                <a:spcPts val="600"/>
              </a:spcBef>
              <a:buAutoNum type="alphaUcPeriod" startAt="2"/>
            </a:pPr>
            <a:r>
              <a:rPr lang="en-US" sz="4600" dirty="0" smtClean="0"/>
              <a:t>Remember that God intends for his people to be “salt” and “light”  (Matt. 5:13-16). We must show…</a:t>
            </a:r>
            <a:endParaRPr lang="en-US" sz="4000" dirty="0" smtClean="0"/>
          </a:p>
          <a:p>
            <a:pPr marL="1196975" lvl="2" indent="-396875">
              <a:lnSpc>
                <a:spcPct val="120000"/>
              </a:lnSpc>
              <a:spcBef>
                <a:spcPts val="600"/>
              </a:spcBef>
              <a:buAutoNum type="arabicPeriod" startAt="4"/>
            </a:pPr>
            <a:r>
              <a:rPr lang="en-US" sz="4000" dirty="0" smtClean="0"/>
              <a:t>The value of the church  (Acts 20:28).</a:t>
            </a:r>
          </a:p>
          <a:p>
            <a:pPr marL="1543050" lvl="2" indent="-74295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4000" dirty="0" smtClean="0"/>
              <a:t>5.  The value of salvation (Heb.  2:2,3).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248</Words>
  <Application>Microsoft Office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Spiritual Devaluation</vt:lpstr>
      <vt:lpstr>Spiritual Devaluation</vt:lpstr>
      <vt:lpstr>Spiritual Devaluation</vt:lpstr>
      <vt:lpstr>Spiritual Devaluation</vt:lpstr>
      <vt:lpstr>Spiritual Devaluation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 Devaluation</dc:title>
  <dc:creator>OlsenParkLaptop</dc:creator>
  <cp:lastModifiedBy>OlsenParkLaptop</cp:lastModifiedBy>
  <cp:revision>4</cp:revision>
  <dcterms:created xsi:type="dcterms:W3CDTF">2012-09-14T20:44:00Z</dcterms:created>
  <dcterms:modified xsi:type="dcterms:W3CDTF">2012-09-22T20:20:59Z</dcterms:modified>
</cp:coreProperties>
</file>