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/>
              <a:pPr/>
              <a:t>9/21/2012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/>
              <a:pPr/>
              <a:t>9/21/2012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828456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316" y="1828456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172" y="2465294"/>
            <a:ext cx="4042421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9172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0251" y="466344"/>
            <a:ext cx="8843749" cy="136211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2 Timothy 3:10-12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4967" y="2251881"/>
            <a:ext cx="8120418" cy="4176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“But you have carefully followed my doctrine, manner of life, purpose, faith, longsuffering, love, perseverance, persecutions, afflictions, which happened to me at Antioch, at </a:t>
            </a:r>
            <a:r>
              <a:rPr lang="en-US" sz="3200" b="1" dirty="0" err="1" smtClean="0"/>
              <a:t>Iconium</a:t>
            </a:r>
            <a:r>
              <a:rPr lang="en-US" sz="3200" b="1" dirty="0" smtClean="0"/>
              <a:t>, at </a:t>
            </a:r>
            <a:r>
              <a:rPr lang="en-US" sz="3200" b="1" dirty="0" err="1" smtClean="0"/>
              <a:t>Lystra</a:t>
            </a:r>
            <a:r>
              <a:rPr lang="en-US" sz="3200" b="1" dirty="0" smtClean="0"/>
              <a:t>--what persecutions I endured. And out of them all the Lord delivered me. Yes, and all who desire to live godly in Christ Jesus will suffer persecution” (NKJV). </a:t>
            </a:r>
          </a:p>
        </p:txBody>
      </p:sp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0251" y="466344"/>
            <a:ext cx="8843749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“All Who Desire to Live Godly in Christ Jesus Will Suffer Persecution”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4967" y="2251881"/>
            <a:ext cx="8120418" cy="4176215"/>
          </a:xfrm>
        </p:spPr>
        <p:txBody>
          <a:bodyPr>
            <a:noAutofit/>
          </a:bodyPr>
          <a:lstStyle/>
          <a:p>
            <a:pPr marL="395288" indent="-395288"/>
            <a:r>
              <a:rPr lang="en-US" sz="3200" b="1" dirty="0" smtClean="0"/>
              <a:t>Paul’s suffering (2 Cor. 11:22-27).</a:t>
            </a:r>
          </a:p>
          <a:p>
            <a:pPr marL="395288" indent="-395288"/>
            <a:r>
              <a:rPr lang="en-US" sz="3200" b="1" dirty="0" smtClean="0"/>
              <a:t>Jesus’ teaching (Matt. 10:16-19, 21, 34-39).</a:t>
            </a:r>
          </a:p>
          <a:p>
            <a:pPr marL="395288" indent="-395288"/>
            <a:r>
              <a:rPr lang="en-US" sz="3200" b="1" dirty="0" smtClean="0"/>
              <a:t>Paul’s understanding of this (2 Tim. 3:10-12).</a:t>
            </a:r>
          </a:p>
          <a:p>
            <a:pPr marL="395288" indent="-395288" algn="ctr">
              <a:buNone/>
            </a:pPr>
            <a:r>
              <a:rPr lang="en-US" sz="3200" b="1" i="1" dirty="0" smtClean="0"/>
              <a:t>How Does This Relate to Us?</a:t>
            </a:r>
            <a:endParaRPr lang="en-US" sz="3200" b="1" dirty="0" smtClean="0"/>
          </a:p>
          <a:p>
            <a:pPr marL="395288" indent="-395288" algn="ctr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“Suffer persecution” Gr.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dioko</a:t>
            </a:r>
            <a:endParaRPr lang="en-US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95288" indent="-395288" algn="ctr"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“to pursue”— “to harass, trouble or molest”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0251" y="466344"/>
            <a:ext cx="8843749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“All Who Desire to Live Godly in Christ Jesus Will Suffer Persecution”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4967" y="2115403"/>
            <a:ext cx="8120418" cy="4312693"/>
          </a:xfrm>
        </p:spPr>
        <p:txBody>
          <a:bodyPr>
            <a:noAutofit/>
          </a:bodyPr>
          <a:lstStyle/>
          <a:p>
            <a:pPr marL="395288" indent="-395288">
              <a:buNone/>
            </a:pPr>
            <a:r>
              <a:rPr lang="en-US" sz="4000" b="1" dirty="0" smtClean="0"/>
              <a:t>I. Family.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From non-Christian home.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Financial separation.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Couple (one Christian—one not).</a:t>
            </a:r>
          </a:p>
          <a:p>
            <a:pPr marL="1200150" lvl="1" indent="-742950">
              <a:buAutoNum type="alphaUcPeriod"/>
            </a:pPr>
            <a:r>
              <a:rPr lang="en-US" sz="3600" b="1" dirty="0" smtClean="0"/>
              <a:t>Jesus (John 7:1-5; Mark 3:20-21; Mark 3:35).</a:t>
            </a:r>
          </a:p>
          <a:p>
            <a:pPr marL="1200150" lvl="1" indent="-742950">
              <a:buAutoNum type="alphaUcPeriod"/>
            </a:pPr>
            <a:r>
              <a:rPr lang="en-US" sz="3600" b="1" dirty="0" smtClean="0"/>
              <a:t>Job (Job 2:7-10).</a:t>
            </a:r>
          </a:p>
          <a:p>
            <a:pPr marL="852488" lvl="1" indent="-395288"/>
            <a:endParaRPr lang="en-US" sz="3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0251" y="466344"/>
            <a:ext cx="8843749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“All Who Desire to Live Godly in Christ Jesus Will Suffer Persecution”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1069" y="2115403"/>
            <a:ext cx="8952931" cy="4312693"/>
          </a:xfrm>
        </p:spPr>
        <p:txBody>
          <a:bodyPr>
            <a:noAutofit/>
          </a:bodyPr>
          <a:lstStyle/>
          <a:p>
            <a:pPr marL="395288" indent="-395288">
              <a:buNone/>
            </a:pPr>
            <a:r>
              <a:rPr lang="en-US" sz="4000" b="1" dirty="0" smtClean="0"/>
              <a:t>II. False Religion.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Humanism.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Secularism.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Denominationalism.</a:t>
            </a:r>
          </a:p>
          <a:p>
            <a:pPr marL="914400" lvl="1" indent="-457200">
              <a:buAutoNum type="alphaUcPeriod"/>
            </a:pPr>
            <a:r>
              <a:rPr lang="en-US" sz="3600" b="1" dirty="0" smtClean="0"/>
              <a:t>Paul (Acts 19:17-20; 23-29).</a:t>
            </a:r>
          </a:p>
          <a:p>
            <a:pPr marL="914400" lvl="1" indent="-457200">
              <a:buAutoNum type="alphaUcPeriod"/>
            </a:pPr>
            <a:r>
              <a:rPr lang="en-US" sz="3600" b="1" dirty="0" smtClean="0"/>
              <a:t>Stephen (Acts 7).</a:t>
            </a:r>
          </a:p>
          <a:p>
            <a:pPr marL="914400" lvl="1" indent="-457200">
              <a:buAutoNum type="alphaUcPeriod"/>
            </a:pPr>
            <a:r>
              <a:rPr lang="en-US" sz="3600" b="1" spc="-100" dirty="0" err="1" smtClean="0"/>
              <a:t>Hananiah</a:t>
            </a:r>
            <a:r>
              <a:rPr lang="en-US" sz="3600" b="1" spc="-100" dirty="0" smtClean="0"/>
              <a:t>, </a:t>
            </a:r>
            <a:r>
              <a:rPr lang="en-US" sz="3600" b="1" spc="-100" dirty="0" err="1" smtClean="0"/>
              <a:t>Mishael</a:t>
            </a:r>
            <a:r>
              <a:rPr lang="en-US" sz="3600" b="1" spc="-100" dirty="0" smtClean="0"/>
              <a:t>, </a:t>
            </a:r>
            <a:r>
              <a:rPr lang="en-US" sz="3600" b="1" spc="-100" dirty="0" err="1" smtClean="0"/>
              <a:t>Azariah</a:t>
            </a:r>
            <a:r>
              <a:rPr lang="en-US" sz="3600" b="1" spc="-100" dirty="0" smtClean="0"/>
              <a:t> (Dan. 3:15-18).</a:t>
            </a:r>
          </a:p>
          <a:p>
            <a:pPr marL="852488" lvl="1" indent="-395288"/>
            <a:endParaRPr lang="en-US" sz="3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0251" y="466344"/>
            <a:ext cx="8843749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“All Who Desire to Live Godly in Christ Jesus Will Suffer Persecution”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4967" y="2306472"/>
            <a:ext cx="8120418" cy="4121624"/>
          </a:xfrm>
        </p:spPr>
        <p:txBody>
          <a:bodyPr>
            <a:noAutofit/>
          </a:bodyPr>
          <a:lstStyle/>
          <a:p>
            <a:pPr marL="395288" indent="-395288">
              <a:buNone/>
            </a:pPr>
            <a:r>
              <a:rPr lang="en-US" sz="4000" b="1" dirty="0" smtClean="0"/>
              <a:t>III. Brethren.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Doctrinal division.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Personality conflict.</a:t>
            </a:r>
          </a:p>
          <a:p>
            <a:pPr marL="1200150" lvl="1" indent="-742950">
              <a:buAutoNum type="alphaUcPeriod"/>
            </a:pPr>
            <a:r>
              <a:rPr lang="en-US" sz="3600" b="1" dirty="0" smtClean="0"/>
              <a:t>Paul—Peter (Gal. 2:11-16).</a:t>
            </a:r>
          </a:p>
          <a:p>
            <a:pPr marL="1200150" lvl="1" indent="-742950">
              <a:buAutoNum type="alphaUcPeriod"/>
            </a:pPr>
            <a:r>
              <a:rPr lang="en-US" sz="3600" b="1" dirty="0" smtClean="0"/>
              <a:t>Joshua &amp; Caleb—Israelites (Num. 13:31-33, 34; 14:6-10).</a:t>
            </a:r>
          </a:p>
          <a:p>
            <a:pPr marL="852488" lvl="1" indent="-395288"/>
            <a:endParaRPr lang="en-US" sz="3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0251" y="466344"/>
            <a:ext cx="8843749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“All Who Desire to Live Godly in Christ Jesus Will Suffer Persecution”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4967" y="2538484"/>
            <a:ext cx="8120418" cy="3889612"/>
          </a:xfrm>
        </p:spPr>
        <p:txBody>
          <a:bodyPr>
            <a:noAutofit/>
          </a:bodyPr>
          <a:lstStyle/>
          <a:p>
            <a:pPr marL="395288" indent="-395288">
              <a:buNone/>
            </a:pPr>
            <a:r>
              <a:rPr lang="en-US" sz="4000" b="1" dirty="0" smtClean="0"/>
              <a:t>IV. Government.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New repressive government.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Current government suppress rights.</a:t>
            </a:r>
          </a:p>
          <a:p>
            <a:pPr marL="1200150" lvl="1" indent="-742950">
              <a:buAutoNum type="alphaUcPeriod"/>
            </a:pPr>
            <a:r>
              <a:rPr lang="en-US" sz="3600" b="1" spc="-100" dirty="0" smtClean="0"/>
              <a:t>Daniel (Dan. 6:7-8, 10, 20-22, 25-26).</a:t>
            </a:r>
          </a:p>
          <a:p>
            <a:pPr marL="1200150" lvl="1" indent="-742950">
              <a:buAutoNum type="alphaUcPeriod"/>
            </a:pPr>
            <a:r>
              <a:rPr lang="en-US" sz="3600" b="1" dirty="0" smtClean="0"/>
              <a:t>Mordecai (Esther).</a:t>
            </a:r>
          </a:p>
          <a:p>
            <a:pPr marL="852488" lvl="1" indent="-395288"/>
            <a:endParaRPr lang="en-US" sz="3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0251" y="466344"/>
            <a:ext cx="8843749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“All Who Desire to Live Godly in Christ Jesus Will Suffer Persecution”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4967" y="2634018"/>
            <a:ext cx="8120418" cy="3794078"/>
          </a:xfrm>
        </p:spPr>
        <p:txBody>
          <a:bodyPr>
            <a:noAutofit/>
          </a:bodyPr>
          <a:lstStyle/>
          <a:p>
            <a:pPr marL="395288" indent="-395288" algn="ctr">
              <a:buNone/>
            </a:pPr>
            <a:r>
              <a:rPr lang="en-US" sz="4000" b="1" dirty="0" smtClean="0"/>
              <a:t>Questions We Must Ask Ourselves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Why Does This Happen?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spc="-100" dirty="0" smtClean="0"/>
              <a:t>It produces character (James 1:2-4).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 smtClean="0"/>
              <a:t>Natural result of opposing forces (John 1:1-5; 3:19-21).</a:t>
            </a:r>
          </a:p>
          <a:p>
            <a:pPr marL="852488" lvl="1" indent="-395288">
              <a:buNone/>
            </a:pPr>
            <a:endParaRPr lang="en-US" sz="3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0251" y="466344"/>
            <a:ext cx="8843749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“All Who Desire to Live Godly in Christ Jesus Will Suffer Persecution”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4967" y="2634018"/>
            <a:ext cx="8120418" cy="3794078"/>
          </a:xfrm>
        </p:spPr>
        <p:txBody>
          <a:bodyPr>
            <a:noAutofit/>
          </a:bodyPr>
          <a:lstStyle/>
          <a:p>
            <a:pPr marL="395288" indent="-395288" algn="ctr">
              <a:buNone/>
            </a:pPr>
            <a:r>
              <a:rPr lang="en-US" sz="4000" b="1" dirty="0" smtClean="0"/>
              <a:t>Questions We Must Ask Ourselves</a:t>
            </a:r>
          </a:p>
          <a:p>
            <a:pPr marL="852488" lvl="1" indent="-395288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Why Should We Endure This?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spc="-100" dirty="0" smtClean="0"/>
              <a:t>It is worth it! (Heb. 11:32-40).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spc="-100" dirty="0" smtClean="0"/>
              <a:t>It isn’t worthy to be compared with what awaits us (Rom. 8:18).</a:t>
            </a:r>
            <a:endParaRPr lang="en-US" sz="3600" b="1" dirty="0" smtClean="0"/>
          </a:p>
          <a:p>
            <a:pPr marL="852488" lvl="1" indent="-395288">
              <a:buNone/>
            </a:pPr>
            <a:endParaRPr lang="en-US" sz="3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TS103462902</Template>
  <TotalTime>0</TotalTime>
  <Words>418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TS103462902</vt:lpstr>
      <vt:lpstr>2 Timothy 3:10-12</vt:lpstr>
      <vt:lpstr>“All Who Desire to Live Godly in Christ Jesus Will Suffer Persecution”</vt:lpstr>
      <vt:lpstr>“All Who Desire to Live Godly in Christ Jesus Will Suffer Persecution”</vt:lpstr>
      <vt:lpstr>“All Who Desire to Live Godly in Christ Jesus Will Suffer Persecution”</vt:lpstr>
      <vt:lpstr>“All Who Desire to Live Godly in Christ Jesus Will Suffer Persecution”</vt:lpstr>
      <vt:lpstr>“All Who Desire to Live Godly in Christ Jesus Will Suffer Persecution”</vt:lpstr>
      <vt:lpstr>“All Who Desire to Live Godly in Christ Jesus Will Suffer Persecution”</vt:lpstr>
      <vt:lpstr>“All Who Desire to Live Godly in Christ Jesus Will Suffer Persecution”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2012-11-02T21:57:47Z</dcterms:created>
  <dcterms:modified xsi:type="dcterms:W3CDTF">2012-11-27T20:17:20Z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