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48" r:id="rId2"/>
  </p:sldMasterIdLst>
  <p:notesMasterIdLst>
    <p:notesMasterId r:id="rId17"/>
  </p:notesMasterIdLst>
  <p:handoutMasterIdLst>
    <p:handoutMasterId r:id="rId18"/>
  </p:handoutMasterIdLst>
  <p:sldIdLst>
    <p:sldId id="256" r:id="rId3"/>
    <p:sldId id="261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</p:sldIdLst>
  <p:sldSz cx="12192000" cy="6858000"/>
  <p:notesSz cx="6858000" cy="9144000"/>
  <p:embeddedFontLst>
    <p:embeddedFont>
      <p:font typeface="Arial Black" pitchFamily="34" charset="0"/>
      <p:bold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-40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1" d="100"/>
          <a:sy n="51" d="100"/>
        </p:scale>
        <p:origin x="2352" y="54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EAAF3-9831-450B-8D59-2C09DB96C8FC}" type="datetimeFigureOut">
              <a:rPr/>
              <a:pPr/>
              <a:t>8/30/2012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34459-7356-44BF-850D-8B30C4FB3B6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0CD79-FC16-4410-AB61-17F26E6D3BC8}" type="datetimeFigureOut">
              <a:rPr/>
              <a:pPr/>
              <a:t>8/30/2012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C37BE-C303-496D-B5CD-85F2937540FC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/>
              <a:pPr/>
              <a:t>8/30/2012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/>
              <a:pPr/>
              <a:t>8/30/2012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/>
              <a:pPr/>
              <a:t>8/30/2012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/>
          <a:lstStyle/>
          <a:p>
            <a:r>
              <a:rPr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/>
              <a:pPr/>
              <a:t>8/30/2012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/>
              <a:pPr/>
              <a:t>8/30/2012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/>
              <a:t>Click to edit Master subtitle style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783188" cy="6418391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0" y="228601"/>
            <a:ext cx="12192000" cy="2250830"/>
            <a:chOff x="647402" y="2514600"/>
            <a:chExt cx="10838688" cy="3194035"/>
          </a:xfrm>
        </p:grpSpPr>
        <p:grpSp>
          <p:nvGrpSpPr>
            <p:cNvPr id="9" name="Group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939" y="633052"/>
            <a:ext cx="7666892" cy="1441933"/>
          </a:xfrm>
        </p:spPr>
        <p:txBody>
          <a:bodyPr anchor="ctr">
            <a:normAutofit/>
          </a:bodyPr>
          <a:lstStyle>
            <a:lvl1pPr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dirty="0"/>
              <a:t>Click to edit Master 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/>
              <a:pPr/>
              <a:t>8/30/2012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/>
              <a:pPr/>
              <a:t>8/30/2012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/>
              <a:pPr/>
              <a:t>8/30/2012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/>
              <a:pPr/>
              <a:t>8/30/2012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/>
              <a:pPr/>
              <a:t>8/30/2012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  <a:p>
            <a:pPr lvl="5"/>
            <a:r>
              <a:rPr/>
              <a:t>Sixth level</a:t>
            </a:r>
          </a:p>
          <a:p>
            <a:pPr lvl="6"/>
            <a:r>
              <a:rPr/>
              <a:t>Seventh level</a:t>
            </a:r>
          </a:p>
          <a:p>
            <a:pPr lvl="7"/>
            <a:r>
              <a:rPr/>
              <a:t>Eighth level</a:t>
            </a:r>
          </a:p>
          <a:p>
            <a:pPr lvl="8"/>
            <a:r>
              <a:rPr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402B9795-92DC-40DC-A1CA-9A4B349D7824}" type="datetimeFigureOut">
              <a:rPr/>
              <a:pPr/>
              <a:t>8/30/2012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  <p:grpSp>
        <p:nvGrpSpPr>
          <p:cNvPr id="15" name="Group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Straight Connector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73722" y="2678956"/>
            <a:ext cx="5537689" cy="2219691"/>
          </a:xfrm>
        </p:spPr>
        <p:txBody>
          <a:bodyPr anchor="ctr">
            <a:noAutofit/>
          </a:bodyPr>
          <a:lstStyle/>
          <a:p>
            <a:pPr>
              <a:lnSpc>
                <a:spcPct val="80000"/>
              </a:lnSpc>
            </a:pPr>
            <a:r>
              <a:rPr lang="en-US" sz="6000" b="1" i="1" cap="none" dirty="0" smtClean="0">
                <a:latin typeface="Times New Roman" pitchFamily="18" charset="0"/>
                <a:cs typeface="Times New Roman" pitchFamily="18" charset="0"/>
              </a:rPr>
              <a:t>Does the Bible Show Evidence of Supernatural Influence?</a:t>
            </a:r>
            <a:endParaRPr lang="en-US" sz="6000" b="1" i="1" cap="none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Placeholder 3" descr="Open book on table, blurred shelves of books in background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/>
      </p:pic>
    </p:spTree>
    <p:extLst>
      <p:ext uri="{BB962C8B-B14F-4D97-AF65-F5344CB8AC3E}">
        <p14:creationId xmlns="" xmlns:p14="http://schemas.microsoft.com/office/powerpoint/2010/main" val="165213399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045" y="633052"/>
            <a:ext cx="7332785" cy="1441933"/>
          </a:xfrm>
        </p:spPr>
        <p:txBody>
          <a:bodyPr>
            <a:normAutofit/>
          </a:bodyPr>
          <a:lstStyle/>
          <a:p>
            <a:r>
              <a:rPr lang="en-US" b="1" i="1" cap="none" dirty="0" smtClean="0">
                <a:latin typeface="Times New Roman" pitchFamily="18" charset="0"/>
                <a:cs typeface="Times New Roman" pitchFamily="18" charset="0"/>
              </a:rPr>
              <a:t>Does the Bible Show Evidence  of Supernatural Influence?</a:t>
            </a:r>
            <a:endParaRPr lang="en-US" b="1" i="1" cap="none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Placeholder 3" descr="Open book on table, blurred shelves of books in backgroun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8124094" y="422031"/>
            <a:ext cx="3499338" cy="28262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76400" y="2813538"/>
            <a:ext cx="968326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/>
            <a:r>
              <a:rPr lang="en-US" sz="4000" b="1" spc="-140" dirty="0" smtClean="0">
                <a:latin typeface="Arial Black" pitchFamily="34" charset="0"/>
                <a:cs typeface="Times New Roman" pitchFamily="18" charset="0"/>
              </a:rPr>
              <a:t>IV. Prophetic Foreknow-                 ledge of Historical Events.</a:t>
            </a:r>
          </a:p>
          <a:p>
            <a:pPr marL="914400" lvl="1" indent="-457200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B.	The Persian king Cyrus (Isa. 44:24, 27, 28; 45:1-4).</a:t>
            </a:r>
          </a:p>
          <a:p>
            <a:pPr lvl="2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 Hundreds of years beforehand.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88436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045" y="633052"/>
            <a:ext cx="7332785" cy="1441933"/>
          </a:xfrm>
        </p:spPr>
        <p:txBody>
          <a:bodyPr>
            <a:normAutofit/>
          </a:bodyPr>
          <a:lstStyle/>
          <a:p>
            <a:r>
              <a:rPr lang="en-US" b="1" i="1" cap="none" dirty="0" smtClean="0">
                <a:latin typeface="Times New Roman" pitchFamily="18" charset="0"/>
                <a:cs typeface="Times New Roman" pitchFamily="18" charset="0"/>
              </a:rPr>
              <a:t>Does the Bible Show Evidence  of Supernatural Influence?</a:t>
            </a:r>
            <a:endParaRPr lang="en-US" b="1" i="1" cap="none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Placeholder 3" descr="Open book on table, blurred shelves of books in backgroun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8124094" y="422031"/>
            <a:ext cx="3499338" cy="28262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76400" y="2813538"/>
            <a:ext cx="9829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/>
            <a:r>
              <a:rPr lang="en-US" sz="4000" b="1" spc="-140" dirty="0" smtClean="0">
                <a:latin typeface="Arial Black" pitchFamily="34" charset="0"/>
                <a:cs typeface="Times New Roman" pitchFamily="18" charset="0"/>
              </a:rPr>
              <a:t>IV. Prophetic Foreknow-                 ledge of Historical Events.</a:t>
            </a:r>
          </a:p>
          <a:p>
            <a:pPr marL="914400" lvl="1" indent="-457200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C.	The Destruction of Jerusalem (Matt. 24:1-2).</a:t>
            </a:r>
          </a:p>
          <a:p>
            <a:pPr marL="1371600" lvl="2" indent="-45720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	Only recently completed when Jesus said this.</a:t>
            </a:r>
          </a:p>
          <a:p>
            <a:pPr marL="1371600" lvl="2" indent="-45720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	Herod was a friend of Rome.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88436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045" y="633052"/>
            <a:ext cx="7332785" cy="1441933"/>
          </a:xfrm>
        </p:spPr>
        <p:txBody>
          <a:bodyPr>
            <a:normAutofit/>
          </a:bodyPr>
          <a:lstStyle/>
          <a:p>
            <a:r>
              <a:rPr lang="en-US" b="1" i="1" cap="none" dirty="0" smtClean="0">
                <a:latin typeface="Times New Roman" pitchFamily="18" charset="0"/>
                <a:cs typeface="Times New Roman" pitchFamily="18" charset="0"/>
              </a:rPr>
              <a:t>Does the Bible Show Evidence  of Supernatural Influence?</a:t>
            </a:r>
            <a:endParaRPr lang="en-US" b="1" i="1" cap="none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Placeholder 3" descr="Open book on table, blurred shelves of books in backgroun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8124094" y="422031"/>
            <a:ext cx="3499338" cy="28262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76400" y="2813538"/>
            <a:ext cx="968326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/>
            <a:r>
              <a:rPr lang="en-US" sz="4000" b="1" spc="-140" dirty="0" smtClean="0">
                <a:latin typeface="Arial Black" pitchFamily="34" charset="0"/>
                <a:cs typeface="Times New Roman" pitchFamily="18" charset="0"/>
              </a:rPr>
              <a:t>V. The Life and Impact                         of Jesus Christ.</a:t>
            </a:r>
          </a:p>
          <a:p>
            <a:pPr lvl="1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A.  Messianic prophecy. </a:t>
            </a:r>
          </a:p>
          <a:p>
            <a:pPr lvl="2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 Place of birth (Micah 5:2).</a:t>
            </a:r>
          </a:p>
          <a:p>
            <a:pPr lvl="2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 Tribal ancestry (Gen. 49:10).</a:t>
            </a:r>
          </a:p>
          <a:p>
            <a:pPr lvl="2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3. Circumstances of death (Isa. 53).</a:t>
            </a: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88436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045" y="633052"/>
            <a:ext cx="7332785" cy="1441933"/>
          </a:xfrm>
        </p:spPr>
        <p:txBody>
          <a:bodyPr>
            <a:normAutofit/>
          </a:bodyPr>
          <a:lstStyle/>
          <a:p>
            <a:r>
              <a:rPr lang="en-US" b="1" i="1" cap="none" dirty="0" smtClean="0">
                <a:latin typeface="Times New Roman" pitchFamily="18" charset="0"/>
                <a:cs typeface="Times New Roman" pitchFamily="18" charset="0"/>
              </a:rPr>
              <a:t>Does the Bible Show Evidence  of Supernatural Influence?</a:t>
            </a:r>
            <a:endParaRPr lang="en-US" b="1" i="1" cap="none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Placeholder 3" descr="Open book on table, blurred shelves of books in backgroun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8124094" y="422031"/>
            <a:ext cx="3499338" cy="28262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76400" y="2813538"/>
            <a:ext cx="968326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/>
            <a:r>
              <a:rPr lang="en-US" sz="4000" b="1" spc="-140" dirty="0" smtClean="0">
                <a:latin typeface="Arial Black" pitchFamily="34" charset="0"/>
                <a:cs typeface="Times New Roman" pitchFamily="18" charset="0"/>
              </a:rPr>
              <a:t>V. The Life and Impact                         of Jesus Christ.</a:t>
            </a:r>
          </a:p>
          <a:p>
            <a:pPr lvl="1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B.	Historical witnesses.</a:t>
            </a:r>
          </a:p>
          <a:p>
            <a:pPr marL="1371600" lvl="2" indent="-45720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 Pagan writers confirm his life (Suetonius, Tacitus, Lucian). </a:t>
            </a: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88436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045" y="633052"/>
            <a:ext cx="7332785" cy="1441933"/>
          </a:xfrm>
        </p:spPr>
        <p:txBody>
          <a:bodyPr>
            <a:normAutofit/>
          </a:bodyPr>
          <a:lstStyle/>
          <a:p>
            <a:r>
              <a:rPr lang="en-US" b="1" i="1" cap="none" dirty="0" smtClean="0">
                <a:latin typeface="Times New Roman" pitchFamily="18" charset="0"/>
                <a:cs typeface="Times New Roman" pitchFamily="18" charset="0"/>
              </a:rPr>
              <a:t>Does the Bible Show Evidence  of Supernatural Influence?</a:t>
            </a:r>
            <a:endParaRPr lang="en-US" b="1" i="1" cap="none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Placeholder 3" descr="Open book on table, blurred shelves of books in backgroun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8124094" y="422031"/>
            <a:ext cx="3499338" cy="28262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76400" y="2813538"/>
            <a:ext cx="968326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/>
            <a:r>
              <a:rPr lang="en-US" sz="4000" b="1" spc="-140" dirty="0" smtClean="0">
                <a:latin typeface="Arial Black" pitchFamily="34" charset="0"/>
                <a:cs typeface="Times New Roman" pitchFamily="18" charset="0"/>
              </a:rPr>
              <a:t>V. The Life and Impact                         of Jesus Christ.</a:t>
            </a:r>
          </a:p>
          <a:p>
            <a:pPr lvl="1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C.	Witnesses of the Resurrection.</a:t>
            </a:r>
          </a:p>
          <a:p>
            <a:pPr marL="1314450" lvl="2" indent="-4000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 Over 500 people saw Him alive                              (1 Cor. 15:1-6).</a:t>
            </a: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88436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045" y="633052"/>
            <a:ext cx="7332785" cy="1441933"/>
          </a:xfrm>
        </p:spPr>
        <p:txBody>
          <a:bodyPr>
            <a:normAutofit/>
          </a:bodyPr>
          <a:lstStyle/>
          <a:p>
            <a:r>
              <a:rPr lang="en-US" b="1" i="1" cap="none" dirty="0" smtClean="0">
                <a:latin typeface="Times New Roman" pitchFamily="18" charset="0"/>
                <a:cs typeface="Times New Roman" pitchFamily="18" charset="0"/>
              </a:rPr>
              <a:t>Does the Bible Show Evidence  of Supernatural Influence?</a:t>
            </a:r>
            <a:endParaRPr lang="en-US" b="1" i="1" cap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1104899" y="2369956"/>
            <a:ext cx="10071099" cy="509750"/>
          </a:xfrm>
        </p:spPr>
        <p:txBody>
          <a:bodyPr>
            <a:normAutofit/>
          </a:bodyPr>
          <a:lstStyle/>
          <a:p>
            <a:endParaRPr lang="en-US"/>
          </a:p>
        </p:txBody>
      </p:sp>
      <p:pic>
        <p:nvPicPr>
          <p:cNvPr id="4" name="Picture Placeholder 3" descr="Open book on table, blurred shelves of books in backgroun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8124094" y="422031"/>
            <a:ext cx="3499338" cy="28262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76046" y="2813538"/>
            <a:ext cx="958361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Arial Black" pitchFamily="34" charset="0"/>
                <a:cs typeface="Times New Roman" pitchFamily="18" charset="0"/>
              </a:rPr>
              <a:t>I. The Bible Itself.</a:t>
            </a:r>
          </a:p>
          <a:p>
            <a:pPr lvl="1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A.	Unlike any other religious text. </a:t>
            </a:r>
          </a:p>
          <a:p>
            <a:pPr lvl="2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 Dates to earliest stage of written history.</a:t>
            </a:r>
          </a:p>
          <a:p>
            <a:pPr marL="1319213" lvl="2" indent="-404813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 Claims to be the revelation of Deity’s plan for the salvation of man spanning ages (Eph. 3:8-11).</a:t>
            </a: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88436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045" y="633052"/>
            <a:ext cx="7332785" cy="1441933"/>
          </a:xfrm>
        </p:spPr>
        <p:txBody>
          <a:bodyPr>
            <a:normAutofit/>
          </a:bodyPr>
          <a:lstStyle/>
          <a:p>
            <a:r>
              <a:rPr lang="en-US" b="1" i="1" cap="none" dirty="0" smtClean="0">
                <a:latin typeface="Times New Roman" pitchFamily="18" charset="0"/>
                <a:cs typeface="Times New Roman" pitchFamily="18" charset="0"/>
              </a:rPr>
              <a:t>Does the Bible Show Evidence  of Supernatural Influence?</a:t>
            </a:r>
            <a:endParaRPr lang="en-US" b="1" i="1" cap="none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Placeholder 3" descr="Open book on table, blurred shelves of books in backgroun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8124094" y="422031"/>
            <a:ext cx="3499338" cy="28262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76046" y="2813538"/>
            <a:ext cx="958361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Arial Black" pitchFamily="34" charset="0"/>
                <a:cs typeface="Times New Roman" pitchFamily="18" charset="0"/>
              </a:rPr>
              <a:t>I. The Bible Itself.</a:t>
            </a:r>
          </a:p>
          <a:p>
            <a:pPr lvl="1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B.	Uniformity of thought.</a:t>
            </a:r>
          </a:p>
          <a:p>
            <a:pPr marL="1371600" lvl="2" indent="-45720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 Spanning 1500 years - 40 different writers, (different backgrounds, nations, education). </a:t>
            </a:r>
          </a:p>
          <a:p>
            <a:pPr marL="1371600" lvl="2" indent="-45720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	Yet, it contains a uniformity of thought and purpose (1 Pet. 1:10-11).</a:t>
            </a: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88436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045" y="633052"/>
            <a:ext cx="7332785" cy="1441933"/>
          </a:xfrm>
        </p:spPr>
        <p:txBody>
          <a:bodyPr>
            <a:normAutofit/>
          </a:bodyPr>
          <a:lstStyle/>
          <a:p>
            <a:r>
              <a:rPr lang="en-US" b="1" i="1" cap="none" dirty="0" smtClean="0">
                <a:latin typeface="Times New Roman" pitchFamily="18" charset="0"/>
                <a:cs typeface="Times New Roman" pitchFamily="18" charset="0"/>
              </a:rPr>
              <a:t>Does the Bible Show Evidence  of Supernatural Influence?</a:t>
            </a:r>
            <a:endParaRPr lang="en-US" b="1" i="1" cap="none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Placeholder 3" descr="Open book on table, blurred shelves of books in backgroun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8124094" y="422031"/>
            <a:ext cx="3499338" cy="28262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76046" y="2813538"/>
            <a:ext cx="9583616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Arial Black" pitchFamily="34" charset="0"/>
                <a:cs typeface="Times New Roman" pitchFamily="18" charset="0"/>
              </a:rPr>
              <a:t>I. The Bible Itself.</a:t>
            </a:r>
          </a:p>
          <a:p>
            <a:pPr lvl="1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C.	 Preservation through opposition.</a:t>
            </a:r>
          </a:p>
          <a:p>
            <a:pPr marL="1371600" lvl="2" indent="-457200"/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1.	Many times in history man has opposed the Bible and sought to destroy it—</a:t>
            </a:r>
          </a:p>
          <a:p>
            <a:pPr marL="1371600" lvl="2" indent="-457200"/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2.	Yet, it has survived with more manuscript attestation than virtually any other ancient text (1 Pet. 23-25). </a:t>
            </a: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88436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045" y="633052"/>
            <a:ext cx="7332785" cy="1441933"/>
          </a:xfrm>
        </p:spPr>
        <p:txBody>
          <a:bodyPr>
            <a:normAutofit/>
          </a:bodyPr>
          <a:lstStyle/>
          <a:p>
            <a:r>
              <a:rPr lang="en-US" b="1" i="1" cap="none" dirty="0" smtClean="0">
                <a:latin typeface="Times New Roman" pitchFamily="18" charset="0"/>
                <a:cs typeface="Times New Roman" pitchFamily="18" charset="0"/>
              </a:rPr>
              <a:t>Does the Bible Show Evidence  of Supernatural Influence?</a:t>
            </a:r>
            <a:endParaRPr lang="en-US" b="1" i="1" cap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1104899" y="2369956"/>
            <a:ext cx="10071099" cy="509750"/>
          </a:xfrm>
        </p:spPr>
        <p:txBody>
          <a:bodyPr>
            <a:normAutofit/>
          </a:bodyPr>
          <a:lstStyle/>
          <a:p>
            <a:endParaRPr lang="en-US"/>
          </a:p>
        </p:txBody>
      </p:sp>
      <p:pic>
        <p:nvPicPr>
          <p:cNvPr id="4" name="Picture Placeholder 3" descr="Open book on table, blurred shelves of books in backgroun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8124094" y="422031"/>
            <a:ext cx="3499338" cy="28262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76046" y="2813538"/>
            <a:ext cx="958361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pc="-100" dirty="0" smtClean="0">
                <a:latin typeface="Arial Black" pitchFamily="34" charset="0"/>
                <a:cs typeface="Times New Roman" pitchFamily="18" charset="0"/>
              </a:rPr>
              <a:t>II. Historical Accuracy.</a:t>
            </a:r>
          </a:p>
          <a:p>
            <a:pPr lvl="1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A.	 Set in Real Places and Historical Settings. </a:t>
            </a:r>
          </a:p>
          <a:p>
            <a:pPr marL="1423988" lvl="2" indent="-509588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	Not in a fairy tale land with imaginary people.</a:t>
            </a:r>
          </a:p>
          <a:p>
            <a:pPr marL="1423988" lvl="2" indent="-509588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	Connected with historical places and people (Luke 3:1-2).</a:t>
            </a: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88436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045" y="633052"/>
            <a:ext cx="7332785" cy="1441933"/>
          </a:xfrm>
        </p:spPr>
        <p:txBody>
          <a:bodyPr>
            <a:normAutofit/>
          </a:bodyPr>
          <a:lstStyle/>
          <a:p>
            <a:r>
              <a:rPr lang="en-US" b="1" i="1" cap="none" dirty="0" smtClean="0">
                <a:latin typeface="Times New Roman" pitchFamily="18" charset="0"/>
                <a:cs typeface="Times New Roman" pitchFamily="18" charset="0"/>
              </a:rPr>
              <a:t>Does the Bible Show Evidence  of Supernatural Influence?</a:t>
            </a:r>
            <a:endParaRPr lang="en-US" b="1" i="1" cap="none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Placeholder 3" descr="Open book on table, blurred shelves of books in backgroun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8124094" y="422031"/>
            <a:ext cx="3499338" cy="28262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76046" y="2813538"/>
            <a:ext cx="958361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pc="-100" dirty="0" smtClean="0">
                <a:latin typeface="Arial Black" pitchFamily="34" charset="0"/>
                <a:cs typeface="Times New Roman" pitchFamily="18" charset="0"/>
              </a:rPr>
              <a:t>II. Historical Accuracy.</a:t>
            </a:r>
          </a:p>
          <a:p>
            <a:pPr lvl="1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B.	A Witness to Historically Confirmed Facts. </a:t>
            </a:r>
          </a:p>
          <a:p>
            <a:pPr marL="1423988" lvl="2" indent="-509588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	The Bible is one of our best sources of some elements of history.</a:t>
            </a:r>
          </a:p>
          <a:p>
            <a:pPr marL="1423988" lvl="2" indent="-509588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	Cyrus Cylinder: Annals of Sennacherib;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Mesha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Inscription – Echo Scripture.</a:t>
            </a: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88436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045" y="633052"/>
            <a:ext cx="7332785" cy="1441933"/>
          </a:xfrm>
        </p:spPr>
        <p:txBody>
          <a:bodyPr>
            <a:normAutofit/>
          </a:bodyPr>
          <a:lstStyle/>
          <a:p>
            <a:r>
              <a:rPr lang="en-US" b="1" i="1" cap="none" dirty="0" smtClean="0">
                <a:latin typeface="Times New Roman" pitchFamily="18" charset="0"/>
                <a:cs typeface="Times New Roman" pitchFamily="18" charset="0"/>
              </a:rPr>
              <a:t>Does the Bible Show Evidence  of Supernatural Influence?</a:t>
            </a:r>
            <a:endParaRPr lang="en-US" b="1" i="1" cap="none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Placeholder 3" descr="Open book on table, blurred shelves of books in backgroun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8124094" y="422031"/>
            <a:ext cx="3499338" cy="28262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76046" y="2813538"/>
            <a:ext cx="9583616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pc="-100" dirty="0" smtClean="0">
                <a:latin typeface="Arial Black" pitchFamily="34" charset="0"/>
                <a:cs typeface="Times New Roman" pitchFamily="18" charset="0"/>
              </a:rPr>
              <a:t>III. Scientific Accuracy.</a:t>
            </a:r>
          </a:p>
          <a:p>
            <a:pPr lvl="1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A.	 Round Earth (Isa. 40:22).</a:t>
            </a:r>
          </a:p>
          <a:p>
            <a:pPr lvl="2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 Hanging on nothing (Job 26:7).</a:t>
            </a:r>
          </a:p>
          <a:p>
            <a:pPr lvl="1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B.	 Paths of the Sea (Ps. 8:8).</a:t>
            </a:r>
          </a:p>
          <a:p>
            <a:pPr lvl="2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 Mountains of the Ocean (Jonah 2:5-6).</a:t>
            </a: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88436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045" y="633052"/>
            <a:ext cx="7332785" cy="1441933"/>
          </a:xfrm>
        </p:spPr>
        <p:txBody>
          <a:bodyPr>
            <a:normAutofit/>
          </a:bodyPr>
          <a:lstStyle/>
          <a:p>
            <a:r>
              <a:rPr lang="en-US" b="1" i="1" cap="none" dirty="0" smtClean="0">
                <a:latin typeface="Times New Roman" pitchFamily="18" charset="0"/>
                <a:cs typeface="Times New Roman" pitchFamily="18" charset="0"/>
              </a:rPr>
              <a:t>Does the Bible Show Evidence  of Supernatural Influence?</a:t>
            </a:r>
            <a:endParaRPr lang="en-US" b="1" i="1" cap="none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Placeholder 3" descr="Open book on table, blurred shelves of books in backgroun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8124094" y="422031"/>
            <a:ext cx="3499338" cy="28262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76046" y="2813538"/>
            <a:ext cx="9583616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pc="-100" dirty="0" smtClean="0">
                <a:latin typeface="Arial Black" pitchFamily="34" charset="0"/>
                <a:cs typeface="Times New Roman" pitchFamily="18" charset="0"/>
              </a:rPr>
              <a:t>III. Scientific Accuracy.</a:t>
            </a:r>
          </a:p>
          <a:p>
            <a:pPr marL="971550" lvl="1" indent="-514350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C.	Microbiology and disease (Exod. 22:31; Lev. 22:8).</a:t>
            </a:r>
          </a:p>
          <a:p>
            <a:pPr lvl="2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 Quarantine (Lev. 13:45-46; Num. 5:1-4).</a:t>
            </a:r>
          </a:p>
          <a:p>
            <a:pPr lvl="2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 Cleanliness (Lev. 11:28).</a:t>
            </a: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88436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045" y="633052"/>
            <a:ext cx="7332785" cy="1441933"/>
          </a:xfrm>
        </p:spPr>
        <p:txBody>
          <a:bodyPr>
            <a:normAutofit/>
          </a:bodyPr>
          <a:lstStyle/>
          <a:p>
            <a:r>
              <a:rPr lang="en-US" b="1" i="1" cap="none" dirty="0" smtClean="0">
                <a:latin typeface="Times New Roman" pitchFamily="18" charset="0"/>
                <a:cs typeface="Times New Roman" pitchFamily="18" charset="0"/>
              </a:rPr>
              <a:t>Does the Bible Show Evidence  of Supernatural Influence?</a:t>
            </a:r>
            <a:endParaRPr lang="en-US" b="1" i="1" cap="none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Placeholder 3" descr="Open book on table, blurred shelves of books in backgroun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8124094" y="422031"/>
            <a:ext cx="3499338" cy="28262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76400" y="2813538"/>
            <a:ext cx="968326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/>
            <a:r>
              <a:rPr lang="en-US" sz="4000" b="1" spc="-140" dirty="0" smtClean="0">
                <a:latin typeface="Arial Black" pitchFamily="34" charset="0"/>
                <a:cs typeface="Times New Roman" pitchFamily="18" charset="0"/>
              </a:rPr>
              <a:t>IV. Prophetic Foreknow-                 ledge of Historical Events.</a:t>
            </a:r>
          </a:p>
          <a:p>
            <a:pPr lvl="1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A.  Persia, Greece, and Rome.</a:t>
            </a:r>
          </a:p>
          <a:p>
            <a:pPr marL="1433513" lvl="2" indent="-519113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	During Babylonian kingdom, three others predicted (Dan. 2:36-44).</a:t>
            </a:r>
          </a:p>
          <a:p>
            <a:pPr marL="1433513" lvl="2" indent="-519113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	Timing of Christ’s coming (Dan. 9:25-26).</a:t>
            </a: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88436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cademic Literature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287</Words>
  <Application>Microsoft Office PowerPoint</Application>
  <PresentationFormat>Custom</PresentationFormat>
  <Paragraphs>65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Times New Roman</vt:lpstr>
      <vt:lpstr>Euphemia</vt:lpstr>
      <vt:lpstr>Wingdings</vt:lpstr>
      <vt:lpstr>Arial Black</vt:lpstr>
      <vt:lpstr>Plantagenet Cherokee</vt:lpstr>
      <vt:lpstr>Academic Literature 16x9</vt:lpstr>
      <vt:lpstr>Does the Bible Show Evidence of Supernatural Influence?</vt:lpstr>
      <vt:lpstr>Does the Bible Show Evidence  of Supernatural Influence?</vt:lpstr>
      <vt:lpstr>Does the Bible Show Evidence  of Supernatural Influence?</vt:lpstr>
      <vt:lpstr>Does the Bible Show Evidence  of Supernatural Influence?</vt:lpstr>
      <vt:lpstr>Does the Bible Show Evidence  of Supernatural Influence?</vt:lpstr>
      <vt:lpstr>Does the Bible Show Evidence  of Supernatural Influence?</vt:lpstr>
      <vt:lpstr>Does the Bible Show Evidence  of Supernatural Influence?</vt:lpstr>
      <vt:lpstr>Does the Bible Show Evidence  of Supernatural Influence?</vt:lpstr>
      <vt:lpstr>Does the Bible Show Evidence  of Supernatural Influence?</vt:lpstr>
      <vt:lpstr>Does the Bible Show Evidence  of Supernatural Influence?</vt:lpstr>
      <vt:lpstr>Does the Bible Show Evidence  of Supernatural Influence?</vt:lpstr>
      <vt:lpstr>Does the Bible Show Evidence  of Supernatural Influence?</vt:lpstr>
      <vt:lpstr>Does the Bible Show Evidence  of Supernatural Influence?</vt:lpstr>
      <vt:lpstr>Does the Bible Show Evidence  of Supernatural Influence?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modified xsi:type="dcterms:W3CDTF">2012-09-22T20:15:47Z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TC034313809991</vt:lpwstr>
  </property>
</Properties>
</file>