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2787"/>
    <p:restoredTop sz="90941" autoAdjust="0"/>
  </p:normalViewPr>
  <p:slideViewPr>
    <p:cSldViewPr>
      <p:cViewPr varScale="1">
        <p:scale>
          <a:sx n="70" d="100"/>
          <a:sy n="70" d="100"/>
        </p:scale>
        <p:origin x="-8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79CECC2E-EEE0-498F-AE93-A8AB2C4FF2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C4FCCFA7-0B7F-47C6-BACC-7D1829C98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E3F2C3D9-6ADA-4268-A8C7-8B31BAE1DD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FACE0-0EEA-4207-9BCF-FCCAF8CF12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BFBA-D91B-4B12-9C6B-253A5E6505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5A6C7D2D-AB35-4062-A50F-DF95599A8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B2C06E24-8CE7-4C12-8C73-9080ACE644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A451EF7B-5125-4988-BF60-204F25BCCE1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F4EC7-2E02-4508-9212-300D57A8C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6CDB-D411-40F0-8F9D-8D882B12B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5A23E3F7-EE3A-46B6-9CF2-52E490F2CD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25B7A242-86F9-415B-898D-50365137B5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6FEFACE0-0EEA-4207-9BCF-FCCAF8CF12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The Called</a:t>
            </a:r>
            <a:endParaRPr lang="en-US" sz="5400" b="1" dirty="0">
              <a:effectLst>
                <a:glow rad="101600">
                  <a:schemeClr val="bg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>
              <a:buFontTx/>
              <a:buNone/>
            </a:pPr>
            <a:r>
              <a:rPr lang="en-US" sz="4800" b="1" noProof="1"/>
              <a:t>I. Who Calls?</a:t>
            </a:r>
            <a:endParaRPr lang="en-US" sz="4000" b="1" noProof="1"/>
          </a:p>
          <a:p>
            <a:pPr lvl="1">
              <a:buFontTx/>
              <a:buNone/>
            </a:pPr>
            <a:r>
              <a:rPr lang="en-US" sz="3600" b="1" noProof="1">
                <a:solidFill>
                  <a:schemeClr val="tx2">
                    <a:lumMod val="75000"/>
                  </a:schemeClr>
                </a:solidFill>
                <a:latin typeface="Symbol" charset="2"/>
                <a:cs typeface="Times New Roman" charset="0"/>
                <a:sym typeface="Symbol" charset="2"/>
              </a:rPr>
              <a:t>	</a:t>
            </a:r>
            <a:r>
              <a:rPr lang="en-US" sz="3600" b="1" i="1" noProof="1">
                <a:solidFill>
                  <a:schemeClr val="tx2">
                    <a:lumMod val="75000"/>
                  </a:schemeClr>
                </a:solidFill>
              </a:rPr>
              <a:t>God</a:t>
            </a:r>
            <a:r>
              <a:rPr lang="en-US" sz="3600" b="1" noProof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b="1" noProof="1" smtClean="0">
                <a:solidFill>
                  <a:schemeClr val="tx2">
                    <a:lumMod val="75000"/>
                  </a:schemeClr>
                </a:solidFill>
              </a:rPr>
              <a:t> (</a:t>
            </a:r>
            <a:r>
              <a:rPr lang="en-US" sz="3600" b="1" noProof="1">
                <a:solidFill>
                  <a:schemeClr val="tx2">
                    <a:lumMod val="75000"/>
                  </a:schemeClr>
                </a:solidFill>
              </a:rPr>
              <a:t>1 Thessalonians 4:7).</a:t>
            </a:r>
          </a:p>
          <a:p>
            <a:pPr lvl="1">
              <a:buFontTx/>
              <a:buNone/>
            </a:pPr>
            <a:r>
              <a:rPr lang="en-US" sz="3600" b="1" noProof="1">
                <a:solidFill>
                  <a:schemeClr val="tx2">
                    <a:lumMod val="75000"/>
                  </a:schemeClr>
                </a:solidFill>
                <a:latin typeface="Symbol" charset="2"/>
                <a:cs typeface="Times New Roman" charset="0"/>
                <a:sym typeface="Symbol" charset="2"/>
              </a:rPr>
              <a:t>	</a:t>
            </a:r>
            <a:r>
              <a:rPr lang="en-US" sz="3600" b="1" i="1" noProof="1">
                <a:solidFill>
                  <a:schemeClr val="tx2">
                    <a:lumMod val="75000"/>
                  </a:schemeClr>
                </a:solidFill>
              </a:rPr>
              <a:t>Jesus </a:t>
            </a:r>
            <a:r>
              <a:rPr lang="en-US" sz="3600" b="1" i="1" noProof="1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b="1" noProof="1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en-US" sz="3600" b="1" noProof="1">
                <a:solidFill>
                  <a:schemeClr val="tx2">
                    <a:lumMod val="75000"/>
                  </a:schemeClr>
                </a:solidFill>
              </a:rPr>
              <a:t>Romans 1:6).</a:t>
            </a:r>
          </a:p>
          <a:p>
            <a:pPr lvl="1">
              <a:buFontTx/>
              <a:buNone/>
            </a:pPr>
            <a:r>
              <a:rPr lang="en-US" sz="3600" b="1" noProof="1">
                <a:solidFill>
                  <a:schemeClr val="tx2">
                    <a:lumMod val="75000"/>
                  </a:schemeClr>
                </a:solidFill>
                <a:latin typeface="Symbol" charset="2"/>
                <a:cs typeface="Times New Roman" charset="0"/>
                <a:sym typeface="Symbol" charset="2"/>
              </a:rPr>
              <a:t>	</a:t>
            </a:r>
            <a:r>
              <a:rPr lang="en-US" sz="3600" b="1" i="1" noProof="1">
                <a:solidFill>
                  <a:schemeClr val="tx2">
                    <a:lumMod val="75000"/>
                  </a:schemeClr>
                </a:solidFill>
              </a:rPr>
              <a:t>God by Jesus </a:t>
            </a:r>
            <a:r>
              <a:rPr lang="en-US" sz="3600" b="1" i="1" noProof="1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b="1" noProof="1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en-US" sz="3600" b="1" noProof="1">
                <a:solidFill>
                  <a:schemeClr val="tx2">
                    <a:lumMod val="75000"/>
                  </a:schemeClr>
                </a:solidFill>
              </a:rPr>
              <a:t>1 Peter 5:10).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The Called</a:t>
            </a:r>
            <a:endParaRPr lang="en-US" sz="5400" b="1" dirty="0">
              <a:effectLst>
                <a:glow rad="101600">
                  <a:schemeClr val="bg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66696" y="2133600"/>
            <a:ext cx="8248708" cy="4152921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400" b="1" noProof="1"/>
              <a:t>II. Who are Called?</a:t>
            </a:r>
            <a:endParaRPr lang="en-US" sz="4000" noProof="1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3600" b="1" noProof="1">
                <a:solidFill>
                  <a:schemeClr val="tx2">
                    <a:lumMod val="75000"/>
                  </a:schemeClr>
                </a:solidFill>
                <a:latin typeface="Symbol" charset="2"/>
                <a:cs typeface="Times New Roman" charset="0"/>
                <a:sym typeface="Symbol" charset="2"/>
              </a:rPr>
              <a:t>	</a:t>
            </a:r>
            <a:r>
              <a:rPr lang="en-US" sz="3600" b="1" i="1" noProof="1">
                <a:solidFill>
                  <a:schemeClr val="tx2">
                    <a:lumMod val="75000"/>
                  </a:schemeClr>
                </a:solidFill>
              </a:rPr>
              <a:t>Sinners to Repentance </a:t>
            </a:r>
            <a:r>
              <a:rPr lang="en-US" sz="3600" b="1" i="1" noProof="1" smtClean="0">
                <a:solidFill>
                  <a:schemeClr val="tx2">
                    <a:lumMod val="75000"/>
                  </a:schemeClr>
                </a:solidFill>
              </a:rPr>
              <a:t>                        </a:t>
            </a:r>
            <a:r>
              <a:rPr lang="en-US" sz="3600" b="1" noProof="1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en-US" sz="3600" b="1" noProof="1">
                <a:solidFill>
                  <a:schemeClr val="tx2">
                    <a:lumMod val="75000"/>
                  </a:schemeClr>
                </a:solidFill>
              </a:rPr>
              <a:t>Matt. 9:10-13).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3600" b="1" noProof="1">
                <a:solidFill>
                  <a:schemeClr val="tx2">
                    <a:lumMod val="75000"/>
                  </a:schemeClr>
                </a:solidFill>
                <a:latin typeface="Symbol" charset="2"/>
                <a:cs typeface="Times New Roman" charset="0"/>
                <a:sym typeface="Symbol" charset="2"/>
              </a:rPr>
              <a:t>	</a:t>
            </a:r>
            <a:r>
              <a:rPr lang="en-US" sz="3600" b="1" i="1" noProof="1">
                <a:solidFill>
                  <a:schemeClr val="tx2">
                    <a:lumMod val="75000"/>
                  </a:schemeClr>
                </a:solidFill>
              </a:rPr>
              <a:t>All are Under Sin </a:t>
            </a:r>
            <a:r>
              <a:rPr lang="en-US" sz="3600" b="1" noProof="1">
                <a:solidFill>
                  <a:schemeClr val="tx2">
                    <a:lumMod val="75000"/>
                  </a:schemeClr>
                </a:solidFill>
              </a:rPr>
              <a:t>(Gal. 3:22).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3600" b="1" noProof="1">
                <a:solidFill>
                  <a:schemeClr val="tx2">
                    <a:lumMod val="75000"/>
                  </a:schemeClr>
                </a:solidFill>
                <a:latin typeface="Symbol" charset="2"/>
                <a:cs typeface="Times New Roman" charset="0"/>
                <a:sym typeface="Symbol" charset="2"/>
              </a:rPr>
              <a:t>	</a:t>
            </a:r>
            <a:r>
              <a:rPr lang="en-US" sz="3600" b="1" i="1" noProof="1">
                <a:solidFill>
                  <a:schemeClr val="tx2">
                    <a:lumMod val="75000"/>
                  </a:schemeClr>
                </a:solidFill>
              </a:rPr>
              <a:t>Jews and Gentiles </a:t>
            </a:r>
            <a:r>
              <a:rPr lang="en-US" sz="3600" b="1" noProof="1">
                <a:solidFill>
                  <a:schemeClr val="tx2">
                    <a:lumMod val="75000"/>
                  </a:schemeClr>
                </a:solidFill>
              </a:rPr>
              <a:t>(1 Cor. 1:22-24).</a:t>
            </a: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The Called</a:t>
            </a:r>
            <a:endParaRPr lang="en-US" sz="5400" b="1" dirty="0">
              <a:effectLst>
                <a:glow rad="101600">
                  <a:schemeClr val="bg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000" b="1" noProof="1"/>
              <a:t>III. To What are They Called?</a:t>
            </a:r>
            <a:endParaRPr lang="en-US" sz="3600" b="1" noProof="1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3200" b="1" noProof="1">
                <a:solidFill>
                  <a:schemeClr val="tx2">
                    <a:lumMod val="75000"/>
                  </a:schemeClr>
                </a:solidFill>
              </a:rPr>
              <a:t>A. To be saints (Rom. 1:7; Acts 26:10).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3200" b="1" noProof="1">
                <a:solidFill>
                  <a:schemeClr val="tx2">
                    <a:lumMod val="75000"/>
                  </a:schemeClr>
                </a:solidFill>
              </a:rPr>
              <a:t>B. To fellowship (1 Cor. 1:9).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3200" b="1" noProof="1">
                <a:solidFill>
                  <a:schemeClr val="tx2">
                    <a:lumMod val="75000"/>
                  </a:schemeClr>
                </a:solidFill>
              </a:rPr>
              <a:t>C. To liberty (Gal. 5:13; 5:1).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3200" b="1" noProof="1">
                <a:solidFill>
                  <a:schemeClr val="tx2">
                    <a:lumMod val="75000"/>
                  </a:schemeClr>
                </a:solidFill>
              </a:rPr>
              <a:t>D. Into the kingdom (1 Thess. 2:10-12).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3200" b="1" noProof="1">
                <a:solidFill>
                  <a:schemeClr val="tx2">
                    <a:lumMod val="75000"/>
                  </a:schemeClr>
                </a:solidFill>
              </a:rPr>
              <a:t>E. Into one body (Col. 3:14-15).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3200" b="1" noProof="1">
                <a:solidFill>
                  <a:schemeClr val="tx2">
                    <a:lumMod val="75000"/>
                  </a:schemeClr>
                </a:solidFill>
              </a:rPr>
              <a:t>F. Into eternal glory (1 Peter 5:10).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The Called</a:t>
            </a:r>
            <a:endParaRPr lang="en-US" sz="5400" b="1" dirty="0">
              <a:effectLst>
                <a:glow rad="101600">
                  <a:schemeClr val="bg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4800" b="1" noProof="1"/>
              <a:t>IV. How </a:t>
            </a:r>
            <a:r>
              <a:rPr lang="en-US" sz="4800" b="1" noProof="1" smtClean="0"/>
              <a:t>Are  They </a:t>
            </a:r>
            <a:r>
              <a:rPr lang="en-US" sz="4800" b="1" noProof="1"/>
              <a:t>Called?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4000" b="1" noProof="1">
                <a:solidFill>
                  <a:schemeClr val="tx2">
                    <a:lumMod val="75000"/>
                  </a:schemeClr>
                </a:solidFill>
              </a:rPr>
              <a:t>A. By the Gospel (2 Thess. 2:13-14, Rom. 1:16; 1 Pet. 1:22-23).</a:t>
            </a:r>
            <a:endParaRPr lang="en-US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64</TotalTime>
  <Words>121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Brooklet</vt:lpstr>
      <vt:lpstr>The Called</vt:lpstr>
      <vt:lpstr>The Called</vt:lpstr>
      <vt:lpstr>The Called</vt:lpstr>
      <vt:lpstr>The Called</vt:lpstr>
    </vt:vector>
  </TitlesOfParts>
  <Company>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Called</dc:title>
  <dc:creator>ESC</dc:creator>
  <cp:lastModifiedBy>OlsenParkLaptop</cp:lastModifiedBy>
  <cp:revision>8</cp:revision>
  <dcterms:created xsi:type="dcterms:W3CDTF">2012-05-27T04:37:59Z</dcterms:created>
  <dcterms:modified xsi:type="dcterms:W3CDTF">2012-06-03T04:41:22Z</dcterms:modified>
</cp:coreProperties>
</file>