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F5461D-060E-4E24-B739-5E16C2CE0A7B}"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7DCDE-B200-4A17-9785-12A12E5C0A3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F5461D-060E-4E24-B739-5E16C2CE0A7B}"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7DCDE-B200-4A17-9785-12A12E5C0A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F5461D-060E-4E24-B739-5E16C2CE0A7B}"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7DCDE-B200-4A17-9785-12A12E5C0A3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F5461D-060E-4E24-B739-5E16C2CE0A7B}"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7DCDE-B200-4A17-9785-12A12E5C0A3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F5461D-060E-4E24-B739-5E16C2CE0A7B}"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7DCDE-B200-4A17-9785-12A12E5C0A3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F5461D-060E-4E24-B739-5E16C2CE0A7B}" type="datetimeFigureOut">
              <a:rPr lang="en-US" smtClean="0"/>
              <a:pPr/>
              <a:t>11/27/2012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17DCDE-B200-4A17-9785-12A12E5C0A3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F5461D-060E-4E24-B739-5E16C2CE0A7B}" type="datetimeFigureOut">
              <a:rPr lang="en-US" smtClean="0"/>
              <a:pPr/>
              <a:t>11/27/2012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17DCDE-B200-4A17-9785-12A12E5C0A3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F5461D-060E-4E24-B739-5E16C2CE0A7B}" type="datetimeFigureOut">
              <a:rPr lang="en-US" smtClean="0"/>
              <a:pPr/>
              <a:t>11/27/2012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17DCDE-B200-4A17-9785-12A12E5C0A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F5461D-060E-4E24-B739-5E16C2CE0A7B}" type="datetimeFigureOut">
              <a:rPr lang="en-US" smtClean="0"/>
              <a:pPr/>
              <a:t>11/27/2012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17DCDE-B200-4A17-9785-12A12E5C0A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F5461D-060E-4E24-B739-5E16C2CE0A7B}" type="datetimeFigureOut">
              <a:rPr lang="en-US" smtClean="0"/>
              <a:pPr/>
              <a:t>11/27/2012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17DCDE-B200-4A17-9785-12A12E5C0A3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F5461D-060E-4E24-B739-5E16C2CE0A7B}" type="datetimeFigureOut">
              <a:rPr lang="en-US" smtClean="0"/>
              <a:pPr/>
              <a:t>11/27/2012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17DCDE-B200-4A17-9785-12A12E5C0A3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Content Placeholder 3" descr="IMG_1141.JPG"/>
          <p:cNvPicPr>
            <a:picLocks noChangeAspect="1"/>
          </p:cNvPicPr>
          <p:nvPr userDrawn="1"/>
        </p:nvPicPr>
        <p:blipFill>
          <a:blip r:embed="rId13" cstate="print">
            <a:lum bright="40000" contrast="-40000"/>
          </a:blip>
          <a:stretch>
            <a:fillRect/>
          </a:stretch>
        </p:blipFill>
        <p:spPr>
          <a:xfrm>
            <a:off x="0" y="0"/>
            <a:ext cx="9144000" cy="6858000"/>
          </a:xfrm>
          <a:prstGeom prst="rect">
            <a:avLst/>
          </a:prstGeom>
        </p:spPr>
      </p:pic>
      <p:sp>
        <p:nvSpPr>
          <p:cNvPr id="8" name="Rectangle 7"/>
          <p:cNvSpPr/>
          <p:nvPr userDrawn="1"/>
        </p:nvSpPr>
        <p:spPr>
          <a:xfrm>
            <a:off x="0" y="0"/>
            <a:ext cx="9144000" cy="6858000"/>
          </a:xfrm>
          <a:prstGeom prst="rect">
            <a:avLst/>
          </a:prstGeom>
          <a:gradFill flip="none" rotWithShape="1">
            <a:gsLst>
              <a:gs pos="60000">
                <a:schemeClr val="bg1"/>
              </a:gs>
              <a:gs pos="100000">
                <a:schemeClr val="bg1">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362200" y="274638"/>
            <a:ext cx="6324600" cy="1143000"/>
          </a:xfrm>
          <a:prstGeom prst="rect">
            <a:avLst/>
          </a:prstGeom>
        </p:spPr>
        <p:txBody>
          <a:bodyPr vert="horz" lIns="91440" tIns="45720" rIns="91440" bIns="45720" rtlCol="0" anchor="ctr">
            <a:normAutofit/>
            <a:scene3d>
              <a:camera prst="orthographicFront"/>
              <a:lightRig rig="threePt" dir="t"/>
            </a:scene3d>
            <a:sp3d extrusionH="57150">
              <a:bevelT w="69850" h="69850" prst="divot"/>
            </a:sp3d>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5461D-060E-4E24-B739-5E16C2CE0A7B}" type="datetimeFigureOut">
              <a:rPr lang="en-US" smtClean="0"/>
              <a:pPr/>
              <a:t>11/27/2012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17DCDE-B200-4A17-9785-12A12E5C0A37}" type="slidenum">
              <a:rPr lang="en-US" smtClean="0"/>
              <a:pPr/>
              <a:t>‹#›</a:t>
            </a:fld>
            <a:endParaRPr lang="en-US"/>
          </a:p>
        </p:txBody>
      </p:sp>
      <p:pic>
        <p:nvPicPr>
          <p:cNvPr id="9" name="Content Placeholder 5" descr="Broken%20Vessel.jpg"/>
          <p:cNvPicPr>
            <a:picLocks noChangeAspect="1"/>
          </p:cNvPicPr>
          <p:nvPr userDrawn="1"/>
        </p:nvPicPr>
        <p:blipFill>
          <a:blip r:embed="rId14" cstate="print"/>
          <a:stretch>
            <a:fillRect/>
          </a:stretch>
        </p:blipFill>
        <p:spPr>
          <a:xfrm>
            <a:off x="304800" y="228600"/>
            <a:ext cx="2381250" cy="2295525"/>
          </a:xfrm>
          <a:prstGeom prst="rect">
            <a:avLst/>
          </a:prstGeom>
        </p:spPr>
      </p:pic>
      <p:sp>
        <p:nvSpPr>
          <p:cNvPr id="3" name="Text Placeholder 2"/>
          <p:cNvSpPr>
            <a:spLocks noGrp="1"/>
          </p:cNvSpPr>
          <p:nvPr>
            <p:ph type="body" idx="1"/>
          </p:nvPr>
        </p:nvSpPr>
        <p:spPr>
          <a:xfrm>
            <a:off x="457200" y="2209800"/>
            <a:ext cx="8229600" cy="3916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chemeClr val="accent1">
              <a:lumMod val="75000"/>
            </a:schemeClr>
          </a:solidFill>
          <a:effectLst>
            <a:reflection blurRad="6350" stA="55000" endA="300" endPos="45500" dir="5400000" sy="-100000" algn="bl" rotWithShape="0"/>
          </a:effectLst>
          <a:latin typeface="Impact" pitchFamily="34"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b="1" kern="1200">
          <a:solidFill>
            <a:schemeClr val="tx1"/>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800" b="1"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Corinthians 4:5-7</a:t>
            </a:r>
            <a:endParaRPr lang="en-US" dirty="0"/>
          </a:p>
        </p:txBody>
      </p:sp>
      <p:sp>
        <p:nvSpPr>
          <p:cNvPr id="7" name="Content Placeholder 6"/>
          <p:cNvSpPr>
            <a:spLocks noGrp="1"/>
          </p:cNvSpPr>
          <p:nvPr>
            <p:ph idx="1"/>
          </p:nvPr>
        </p:nvSpPr>
        <p:spPr>
          <a:xfrm>
            <a:off x="457200" y="2362200"/>
            <a:ext cx="8229600" cy="4038600"/>
          </a:xfrm>
        </p:spPr>
        <p:txBody>
          <a:bodyPr>
            <a:normAutofit fontScale="85000" lnSpcReduction="10000"/>
          </a:bodyPr>
          <a:lstStyle/>
          <a:p>
            <a:pPr marL="0" indent="0">
              <a:buNone/>
            </a:pPr>
            <a:r>
              <a:rPr lang="en-US" dirty="0" smtClean="0"/>
              <a:t>“For we do not preach ourselves, but Christ Jesus the Lord, and ourselves your bondservants for Jesus' sake. For it is the God who commanded light to shine out of darkness, who has shone in our hearts to give the light of the knowledge of the glory of God in the face of Jesus Christ. But we have this treasure in earthen vessels, that the excellence of the power may be of God and not of us”  (NKJV)</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0"/>
            <a:ext cx="6324600" cy="2286000"/>
          </a:xfrm>
        </p:spPr>
        <p:txBody>
          <a:bodyPr>
            <a:normAutofit/>
          </a:bodyPr>
          <a:lstStyle/>
          <a:p>
            <a:pPr marL="176213" indent="-176213"/>
            <a:r>
              <a:rPr lang="en-US" sz="5400" dirty="0" smtClean="0"/>
              <a:t>“Treasure in </a:t>
            </a:r>
            <a:br>
              <a:rPr lang="en-US" sz="5400" dirty="0" smtClean="0"/>
            </a:br>
            <a:r>
              <a:rPr lang="en-US" sz="5400" dirty="0" smtClean="0"/>
              <a:t>Earthen Vessels”</a:t>
            </a:r>
            <a:endParaRPr lang="en-US" sz="5400" dirty="0"/>
          </a:p>
        </p:txBody>
      </p:sp>
      <p:sp>
        <p:nvSpPr>
          <p:cNvPr id="7" name="Content Placeholder 6"/>
          <p:cNvSpPr>
            <a:spLocks noGrp="1"/>
          </p:cNvSpPr>
          <p:nvPr>
            <p:ph idx="1"/>
          </p:nvPr>
        </p:nvSpPr>
        <p:spPr>
          <a:xfrm>
            <a:off x="457200" y="2514600"/>
            <a:ext cx="8229600" cy="3886200"/>
          </a:xfrm>
        </p:spPr>
        <p:txBody>
          <a:bodyPr>
            <a:normAutofit lnSpcReduction="10000"/>
          </a:bodyPr>
          <a:lstStyle/>
          <a:p>
            <a:pPr marL="0" indent="0">
              <a:buNone/>
            </a:pPr>
            <a:r>
              <a:rPr lang="en-US" sz="3600" dirty="0" smtClean="0"/>
              <a:t>I. What does this mean?</a:t>
            </a:r>
          </a:p>
          <a:p>
            <a:pPr marL="914400" lvl="1" indent="-514350">
              <a:buAutoNum type="alphaUcPeriod"/>
            </a:pPr>
            <a:r>
              <a:rPr lang="en-US" sz="3000" dirty="0" smtClean="0"/>
              <a:t>Vessel = body (1 Thess. 4:3-5;                  Rom. 9:21-23).</a:t>
            </a:r>
          </a:p>
          <a:p>
            <a:pPr marL="914400" lvl="1" indent="-514350">
              <a:buAutoNum type="alphaUcPeriod"/>
            </a:pPr>
            <a:r>
              <a:rPr lang="en-US" sz="3000" dirty="0" smtClean="0"/>
              <a:t>Treasure = knowledge (2 Cor. 4:6).</a:t>
            </a:r>
          </a:p>
          <a:p>
            <a:pPr marL="914400" lvl="1" indent="-514350">
              <a:buAutoNum type="alphaUcPeriod"/>
            </a:pPr>
            <a:r>
              <a:rPr lang="en-US" sz="3000" dirty="0" smtClean="0"/>
              <a:t>Treasure = Holy Spirit (2 Cor. 5:5;             1 Cor. 6:19-20;  3:16-17).</a:t>
            </a:r>
          </a:p>
          <a:p>
            <a:pPr marL="914400" lvl="1" indent="-514350">
              <a:buAutoNum type="alphaUcPeriod"/>
            </a:pPr>
            <a:r>
              <a:rPr lang="en-US" sz="3000" dirty="0" smtClean="0"/>
              <a:t>How does He dwell in us? (Eph. 3:14-19).</a:t>
            </a:r>
            <a:endParaRPr lang="en-US" sz="3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000"/>
                                        <p:tgtEl>
                                          <p:spTgt spid="7">
                                            <p:txEl>
                                              <p:pRg st="2" end="2"/>
                                            </p:txEl>
                                          </p:spTgt>
                                        </p:tgtEl>
                                      </p:cBhvr>
                                    </p:animEffect>
                                    <p:anim calcmode="lin" valueType="num">
                                      <p:cBhvr>
                                        <p:cTn id="2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fade">
                                      <p:cBhvr>
                                        <p:cTn id="35" dur="1000"/>
                                        <p:tgtEl>
                                          <p:spTgt spid="7">
                                            <p:txEl>
                                              <p:pRg st="3" end="3"/>
                                            </p:txEl>
                                          </p:spTgt>
                                        </p:tgtEl>
                                      </p:cBhvr>
                                    </p:animEffect>
                                    <p:anim calcmode="lin" valueType="num">
                                      <p:cBhvr>
                                        <p:cTn id="3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1000"/>
                                        <p:tgtEl>
                                          <p:spTgt spid="7">
                                            <p:txEl>
                                              <p:pRg st="4" end="4"/>
                                            </p:txEl>
                                          </p:spTgt>
                                        </p:tgtEl>
                                      </p:cBhvr>
                                    </p:animEffect>
                                    <p:anim calcmode="lin" valueType="num">
                                      <p:cBhvr>
                                        <p:cTn id="4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0"/>
            <a:ext cx="6324600" cy="2286000"/>
          </a:xfrm>
        </p:spPr>
        <p:txBody>
          <a:bodyPr>
            <a:normAutofit/>
          </a:bodyPr>
          <a:lstStyle/>
          <a:p>
            <a:pPr marL="176213" indent="-176213"/>
            <a:r>
              <a:rPr lang="en-US" sz="5400" dirty="0" smtClean="0"/>
              <a:t>“Treasure in </a:t>
            </a:r>
            <a:br>
              <a:rPr lang="en-US" sz="5400" dirty="0" smtClean="0"/>
            </a:br>
            <a:r>
              <a:rPr lang="en-US" sz="5400" dirty="0" smtClean="0"/>
              <a:t>Earthen Vessels”</a:t>
            </a:r>
            <a:endParaRPr lang="en-US" sz="5400" dirty="0"/>
          </a:p>
        </p:txBody>
      </p:sp>
      <p:sp>
        <p:nvSpPr>
          <p:cNvPr id="7" name="Content Placeholder 6"/>
          <p:cNvSpPr>
            <a:spLocks noGrp="1"/>
          </p:cNvSpPr>
          <p:nvPr>
            <p:ph idx="1"/>
          </p:nvPr>
        </p:nvSpPr>
        <p:spPr>
          <a:xfrm>
            <a:off x="457200" y="2514600"/>
            <a:ext cx="8229600" cy="3886200"/>
          </a:xfrm>
        </p:spPr>
        <p:txBody>
          <a:bodyPr>
            <a:normAutofit/>
          </a:bodyPr>
          <a:lstStyle/>
          <a:p>
            <a:pPr marL="0" indent="0">
              <a:buNone/>
            </a:pPr>
            <a:r>
              <a:rPr lang="en-US" sz="3600" dirty="0" smtClean="0"/>
              <a:t>II. “Is not life more…” </a:t>
            </a:r>
            <a:r>
              <a:rPr lang="en-US" dirty="0" smtClean="0"/>
              <a:t>(Matt. 6:25).</a:t>
            </a:r>
            <a:endParaRPr lang="en-US" sz="3600" dirty="0" smtClean="0"/>
          </a:p>
          <a:p>
            <a:pPr marL="914400" lvl="1" indent="-514350">
              <a:buAutoNum type="alphaUcPeriod"/>
            </a:pPr>
            <a:r>
              <a:rPr lang="en-US" sz="3000" dirty="0" smtClean="0"/>
              <a:t>Is there a difference between the inner man and the body?</a:t>
            </a:r>
          </a:p>
          <a:p>
            <a:pPr marL="914400" lvl="1" indent="-514350">
              <a:buAutoNum type="alphaUcPeriod"/>
            </a:pPr>
            <a:r>
              <a:rPr lang="en-US" sz="3000" dirty="0" smtClean="0"/>
              <a:t>The body without the spirit is dead (James 2:26).</a:t>
            </a:r>
          </a:p>
          <a:p>
            <a:pPr marL="914400" lvl="1" indent="-514350">
              <a:buAutoNum type="alphaUcPeriod"/>
            </a:pPr>
            <a:r>
              <a:rPr lang="en-US" sz="3000" dirty="0" smtClean="0"/>
              <a:t>The spirit returns to God                           (</a:t>
            </a:r>
            <a:r>
              <a:rPr lang="en-US" sz="3000" dirty="0" err="1" smtClean="0"/>
              <a:t>Ecc</a:t>
            </a:r>
            <a:r>
              <a:rPr lang="en-US" sz="3000" dirty="0" smtClean="0"/>
              <a:t>. 12:6-7).</a:t>
            </a:r>
            <a:endParaRPr lang="en-US" sz="3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0"/>
            <a:ext cx="6324600" cy="2286000"/>
          </a:xfrm>
        </p:spPr>
        <p:txBody>
          <a:bodyPr>
            <a:normAutofit/>
          </a:bodyPr>
          <a:lstStyle/>
          <a:p>
            <a:pPr marL="176213" indent="-176213"/>
            <a:r>
              <a:rPr lang="en-US" sz="5400" dirty="0" smtClean="0"/>
              <a:t>“Treasure in </a:t>
            </a:r>
            <a:br>
              <a:rPr lang="en-US" sz="5400" dirty="0" smtClean="0"/>
            </a:br>
            <a:r>
              <a:rPr lang="en-US" sz="5400" dirty="0" smtClean="0"/>
              <a:t>Earthen Vessels”</a:t>
            </a:r>
            <a:endParaRPr lang="en-US" sz="5400" dirty="0"/>
          </a:p>
        </p:txBody>
      </p:sp>
      <p:sp>
        <p:nvSpPr>
          <p:cNvPr id="7" name="Content Placeholder 6"/>
          <p:cNvSpPr>
            <a:spLocks noGrp="1"/>
          </p:cNvSpPr>
          <p:nvPr>
            <p:ph idx="1"/>
          </p:nvPr>
        </p:nvSpPr>
        <p:spPr>
          <a:xfrm>
            <a:off x="457200" y="2514600"/>
            <a:ext cx="8229600" cy="3886200"/>
          </a:xfrm>
        </p:spPr>
        <p:txBody>
          <a:bodyPr>
            <a:normAutofit/>
          </a:bodyPr>
          <a:lstStyle/>
          <a:p>
            <a:pPr marL="860425" indent="-860425">
              <a:buNone/>
            </a:pPr>
            <a:r>
              <a:rPr lang="en-US" sz="3600" dirty="0" smtClean="0"/>
              <a:t>III. Though the body decays, the spirit may not.</a:t>
            </a:r>
          </a:p>
          <a:p>
            <a:pPr marL="914400" lvl="1" indent="-514350">
              <a:buAutoNum type="alphaUcPeriod"/>
            </a:pPr>
            <a:r>
              <a:rPr lang="en-US" sz="3000" dirty="0" smtClean="0"/>
              <a:t>Inward renewal (2 Cor. 4:16; 5:1).</a:t>
            </a:r>
          </a:p>
          <a:p>
            <a:pPr marL="914400" lvl="1" indent="-514350">
              <a:buAutoNum type="alphaUcPeriod"/>
            </a:pPr>
            <a:r>
              <a:rPr lang="en-US" sz="3000" dirty="0" smtClean="0"/>
              <a:t>Spiritual building (1 Pet. 2:4-5).</a:t>
            </a:r>
          </a:p>
          <a:p>
            <a:pPr marL="914400" lvl="1" indent="-514350">
              <a:buAutoNum type="alphaUcPeriod"/>
            </a:pPr>
            <a:r>
              <a:rPr lang="en-US" sz="3000" dirty="0" smtClean="0"/>
              <a:t>Different perspective (Matt. 10:28;  2 Cor. 4:17-18; Rom. 8:18-21;   James 1:2-4).</a:t>
            </a:r>
            <a:endParaRPr lang="en-US" sz="3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0"/>
            <a:ext cx="6324600" cy="2286000"/>
          </a:xfrm>
        </p:spPr>
        <p:txBody>
          <a:bodyPr>
            <a:normAutofit/>
          </a:bodyPr>
          <a:lstStyle/>
          <a:p>
            <a:pPr marL="176213" indent="-176213"/>
            <a:r>
              <a:rPr lang="en-US" sz="5400" dirty="0" smtClean="0"/>
              <a:t>“Treasure in </a:t>
            </a:r>
            <a:br>
              <a:rPr lang="en-US" sz="5400" dirty="0" smtClean="0"/>
            </a:br>
            <a:r>
              <a:rPr lang="en-US" sz="5400" dirty="0" smtClean="0"/>
              <a:t>Earthen Vessels”</a:t>
            </a:r>
            <a:endParaRPr lang="en-US" sz="5400" dirty="0"/>
          </a:p>
        </p:txBody>
      </p:sp>
      <p:sp>
        <p:nvSpPr>
          <p:cNvPr id="7" name="Content Placeholder 6"/>
          <p:cNvSpPr>
            <a:spLocks noGrp="1"/>
          </p:cNvSpPr>
          <p:nvPr>
            <p:ph idx="1"/>
          </p:nvPr>
        </p:nvSpPr>
        <p:spPr>
          <a:xfrm>
            <a:off x="457200" y="2514600"/>
            <a:ext cx="8229600" cy="3886200"/>
          </a:xfrm>
        </p:spPr>
        <p:txBody>
          <a:bodyPr>
            <a:normAutofit/>
          </a:bodyPr>
          <a:lstStyle/>
          <a:p>
            <a:pPr marL="860425" indent="-860425">
              <a:buNone/>
            </a:pPr>
            <a:r>
              <a:rPr lang="en-US" sz="3600" dirty="0" smtClean="0"/>
              <a:t>IV. “Groaning to be clothed”                </a:t>
            </a:r>
            <a:r>
              <a:rPr lang="en-US" sz="2800" dirty="0" smtClean="0"/>
              <a:t>(2 Cor. 5:2-4).</a:t>
            </a:r>
            <a:endParaRPr lang="en-US" sz="3600" dirty="0" smtClean="0"/>
          </a:p>
          <a:p>
            <a:pPr marL="914400" lvl="1" indent="-514350">
              <a:buAutoNum type="alphaUcPeriod"/>
            </a:pPr>
            <a:r>
              <a:rPr lang="en-US" sz="3000" dirty="0" smtClean="0"/>
              <a:t>Like childbirth (Rom. 8:22-23).</a:t>
            </a:r>
          </a:p>
          <a:p>
            <a:pPr marL="914400" lvl="1" indent="-514350">
              <a:buAutoNum type="alphaUcPeriod"/>
            </a:pPr>
            <a:r>
              <a:rPr lang="en-US" sz="3000" dirty="0" smtClean="0"/>
              <a:t>Our bodies like His (Phil. 3:20-21).</a:t>
            </a:r>
          </a:p>
          <a:p>
            <a:pPr marL="914400" lvl="1" indent="-514350">
              <a:buAutoNum type="alphaUcPeriod"/>
            </a:pPr>
            <a:r>
              <a:rPr lang="en-US" sz="3000" dirty="0" smtClean="0"/>
              <a:t>“Not found naked” (2 Cor. 5:3;    Gal. 26-27; Col. 3:1-10).</a:t>
            </a:r>
            <a:endParaRPr lang="en-US" sz="3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Office Theme">
  <a:themeElements>
    <a:clrScheme name="Tailored">
      <a:dk1>
        <a:sysClr val="windowText" lastClr="000000"/>
      </a:dk1>
      <a:lt1>
        <a:sysClr val="window" lastClr="FFFFFF"/>
      </a:lt1>
      <a:dk2>
        <a:srgbClr val="123452"/>
      </a:dk2>
      <a:lt2>
        <a:srgbClr val="E0EDF8"/>
      </a:lt2>
      <a:accent1>
        <a:srgbClr val="2254A6"/>
      </a:accent1>
      <a:accent2>
        <a:srgbClr val="9B6261"/>
      </a:accent2>
      <a:accent3>
        <a:srgbClr val="939070"/>
      </a:accent3>
      <a:accent4>
        <a:srgbClr val="60254D"/>
      </a:accent4>
      <a:accent5>
        <a:srgbClr val="9FC6E9"/>
      </a:accent5>
      <a:accent6>
        <a:srgbClr val="8BA7B3"/>
      </a:accent6>
      <a:hlink>
        <a:srgbClr val="3286D2"/>
      </a:hlink>
      <a:folHlink>
        <a:srgbClr val="D99BBA"/>
      </a:folHlink>
    </a:clrScheme>
    <a:fontScheme name="Prefab">
      <a:majorFont>
        <a:latin typeface="Arial Black"/>
        <a:ea typeface=""/>
        <a:cs typeface=""/>
        <a:font script="Jpan" typeface="ＭＳ Ｐゴシック"/>
        <a:font script="Hang" typeface="HY견고딕"/>
        <a:font script="Hans" typeface="宋体"/>
        <a:font script="Hant" typeface="新細明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refab">
      <a:fillStyleLst>
        <a:solidFill>
          <a:schemeClr val="phClr"/>
        </a:solidFill>
        <a:gradFill rotWithShape="1">
          <a:gsLst>
            <a:gs pos="0">
              <a:schemeClr val="phClr">
                <a:tint val="30000"/>
                <a:satMod val="200000"/>
              </a:schemeClr>
            </a:gs>
            <a:gs pos="30000">
              <a:schemeClr val="phClr">
                <a:tint val="60000"/>
                <a:satMod val="250000"/>
              </a:schemeClr>
            </a:gs>
            <a:gs pos="50000">
              <a:schemeClr val="phClr">
                <a:tint val="57000"/>
                <a:satMod val="250000"/>
              </a:schemeClr>
            </a:gs>
            <a:gs pos="100000">
              <a:schemeClr val="phClr">
                <a:tint val="17000"/>
                <a:satMod val="350000"/>
              </a:schemeClr>
            </a:gs>
          </a:gsLst>
          <a:lin ang="4000000" scaled="1"/>
        </a:gra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90000" algn="ctr" rotWithShape="0">
              <a:srgbClr val="000000">
                <a:alpha val="60000"/>
              </a:srgbClr>
            </a:outerShdw>
          </a:effectLst>
        </a:effectStyle>
        <a:effectStyle>
          <a:effectLst>
            <a:outerShdw blurRad="110000" algn="ctr" rotWithShape="0">
              <a:srgbClr val="000000">
                <a:alpha val="65000"/>
              </a:srgbClr>
            </a:outerShdw>
          </a:effectLst>
        </a:effectStyle>
        <a:effectStyle>
          <a:effectLst>
            <a:outerShdw blurRad="120000" algn="ctr" rotWithShape="0">
              <a:srgbClr val="000000">
                <a:alpha val="70000"/>
              </a:srgbClr>
            </a:outerShdw>
          </a:effectLst>
          <a:scene3d>
            <a:camera prst="orthographicFront"/>
            <a:lightRig rig="glow" dir="t">
              <a:rot lat="0" lon="0" rev="1800000"/>
            </a:lightRig>
          </a:scene3d>
          <a:sp3d contourW="12700" prstMaterial="dkEdge">
            <a:bevelT w="50800" h="44450" prst="angle"/>
            <a:contourClr>
              <a:schemeClr val="phClr">
                <a:shade val="4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306</Words>
  <Application>Microsoft Office PowerPoint</Application>
  <PresentationFormat>On-screen Show (4:3)</PresentationFormat>
  <Paragraphs>23</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2 Corinthians 4:5-7</vt:lpstr>
      <vt:lpstr>“Treasure in  Earthen Vessels”</vt:lpstr>
      <vt:lpstr>“Treasure in  Earthen Vessels”</vt:lpstr>
      <vt:lpstr>“Treasure in  Earthen Vessels”</vt:lpstr>
      <vt:lpstr>“Treasure in  Earthen Vessels”</vt:lpstr>
    </vt:vector>
  </TitlesOfParts>
  <Company>Olsen Park church of Christ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Corinthians 4:5-7</dc:title>
  <dc:creator>OlsenParkLaptop</dc:creator>
  <cp:lastModifiedBy>OlsenParkLaptop</cp:lastModifiedBy>
  <cp:revision>5</cp:revision>
  <dcterms:created xsi:type="dcterms:W3CDTF">2012-11-18T18:42:51Z</dcterms:created>
  <dcterms:modified xsi:type="dcterms:W3CDTF">2012-11-27T20:19:16Z</dcterms:modified>
</cp:coreProperties>
</file>