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1" r:id="rId2"/>
    <p:sldId id="267" r:id="rId3"/>
    <p:sldId id="268" r:id="rId4"/>
    <p:sldId id="269" r:id="rId5"/>
    <p:sldId id="270" r:id="rId6"/>
    <p:sldId id="271" r:id="rId7"/>
    <p:sldId id="272" r:id="rId8"/>
    <p:sldId id="274" r:id="rId9"/>
    <p:sldId id="273" r:id="rId10"/>
  </p:sldIdLst>
  <p:sldSz cx="9144000" cy="6858000" type="screen4x3"/>
  <p:notesSz cx="6858000" cy="9144000"/>
  <p:embeddedFontLst>
    <p:embeddedFont>
      <p:font typeface="Calibri" pitchFamily="34" charset="0"/>
      <p:regular r:id="rId13"/>
      <p:bold r:id="rId14"/>
      <p:italic r:id="rId15"/>
      <p:boldItalic r:id="rId16"/>
    </p:embeddedFont>
  </p:embeddedFont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16" autoAdjust="0"/>
    <p:restoredTop sz="94660" autoAdjust="0"/>
  </p:normalViewPr>
  <p:slideViewPr>
    <p:cSldViewPr>
      <p:cViewPr>
        <p:scale>
          <a:sx n="70" d="100"/>
          <a:sy n="70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4/15/2012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4/15/2012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>
              <a:buFontTx/>
              <a:buNone/>
              <a:defRPr lang="en-US" sz="4800" baseline="0" dirty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date or details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>
              <a:buFontTx/>
              <a:buNone/>
              <a:defRPr sz="2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>
              <a:buFontTx/>
              <a:buNone/>
              <a:defRPr sz="2400" i="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4/15/2012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4/15/2012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lang="en-US" i="0" dirty="0" smtClean="0"/>
              <a:t>Click icon to add full page picture</a:t>
            </a:r>
            <a:endParaRPr lang="en-US" i="0" baseline="0" dirty="0" smtClean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>
              <a:buFontTx/>
              <a:buNone/>
              <a:defRPr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>
              <a:buFontTx/>
              <a:buNone/>
              <a:defRPr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4/15/2012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64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Peter at Jesus’ Arrest.</a:t>
            </a:r>
            <a:endParaRPr lang="en-US" sz="48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6800" y="1752600"/>
            <a:ext cx="70866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569913" marR="0" lvl="0" indent="-5699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5700" algn="l"/>
              </a:tabLst>
            </a:pP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A. Peter draws his sword. (John 18:10). </a:t>
            </a:r>
            <a:endParaRPr kumimoji="0" lang="en-US" sz="1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</a:endParaRPr>
          </a:p>
          <a:p>
            <a:pPr marL="569913" marR="0" lvl="0" indent="-5699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5700" algn="l"/>
              </a:tabLst>
            </a:pP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B. Jesus had something else in mind. </a:t>
            </a:r>
            <a:endParaRPr kumimoji="0" lang="en-US" sz="1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</a:endParaRPr>
          </a:p>
          <a:p>
            <a:pPr marL="1027113" lvl="2" indent="-569913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  <a:tabLst>
                <a:tab pos="1155700" algn="l"/>
              </a:tabLst>
            </a:pP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He told Peter to put his sword back in its sheath (John 18:11) </a:t>
            </a:r>
            <a:endParaRPr kumimoji="0" lang="en-US" sz="11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</a:endParaRPr>
          </a:p>
          <a:p>
            <a:pPr marL="1027113" lvl="2" indent="-569913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  <a:tabLst>
                <a:tab pos="1155700" algn="l"/>
              </a:tabLst>
            </a:pP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He touched the man’s ear and healed him (Luke 22:51). </a:t>
            </a:r>
            <a:endParaRPr kumimoji="0" lang="en-US" sz="11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</a:endParaRPr>
          </a:p>
          <a:p>
            <a:pPr marL="569913" marR="0" lvl="0" indent="-5699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5700" algn="l"/>
              </a:tabLst>
            </a:pP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C. Mark’s record (Mark 14:50). </a:t>
            </a:r>
            <a:endParaRPr kumimoji="0" lang="en-US" sz="1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In the High Priest’s Courtyard.</a:t>
            </a:r>
            <a:endParaRPr lang="en-US" sz="4800" spc="-1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914400" y="1752600"/>
            <a:ext cx="7391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ts val="12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6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A. The first denial. (Matt. 26:69-70).</a:t>
            </a:r>
          </a:p>
          <a:p>
            <a:pPr lvl="1" fontAlgn="base">
              <a:spcBef>
                <a:spcPts val="12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6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1.	Peter’s decline to denial. </a:t>
            </a:r>
          </a:p>
          <a:p>
            <a:pPr lvl="2" fontAlgn="base">
              <a:spcBef>
                <a:spcPts val="1200"/>
              </a:spcBef>
              <a:spcAft>
                <a:spcPct val="0"/>
              </a:spcAft>
              <a:buBlip>
                <a:blip r:embed="rId3"/>
              </a:buBlip>
              <a:tabLst>
                <a:tab pos="1155700" algn="l"/>
              </a:tabLst>
            </a:pPr>
            <a:r>
              <a:rPr lang="en-US" sz="28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Not sin and indulgence.</a:t>
            </a:r>
          </a:p>
          <a:p>
            <a:pPr lvl="2" fontAlgn="base">
              <a:spcBef>
                <a:spcPts val="1200"/>
              </a:spcBef>
              <a:spcAft>
                <a:spcPct val="0"/>
              </a:spcAft>
              <a:buBlip>
                <a:blip r:embed="rId3"/>
              </a:buBlip>
              <a:tabLst>
                <a:tab pos="1155700" algn="l"/>
              </a:tabLst>
            </a:pPr>
            <a:r>
              <a:rPr lang="en-US" sz="28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Refused to identify with the Lord. </a:t>
            </a:r>
          </a:p>
          <a:p>
            <a:pPr marL="1200150" lvl="1" indent="-742950" fontAlgn="base">
              <a:spcBef>
                <a:spcPts val="1200"/>
              </a:spcBef>
              <a:spcAft>
                <a:spcPct val="0"/>
              </a:spcAft>
              <a:buAutoNum type="arabicPeriod" startAt="2"/>
            </a:pPr>
            <a:r>
              <a:rPr lang="en-US" sz="36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Fear to confess Jesus              (Matt. 10:32-33).</a:t>
            </a:r>
            <a:endParaRPr lang="en-US" sz="3200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In the High Priest’s Courtyard.</a:t>
            </a:r>
            <a:endParaRPr lang="en-US" sz="4800" spc="-1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914400" y="1752600"/>
            <a:ext cx="73914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519113" lvl="0" indent="-519113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B. Second Denial. Peter is nervous. (Matt. 26:71).</a:t>
            </a:r>
          </a:p>
          <a:p>
            <a:pPr marL="914400" lvl="1" indent="-457200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1. Denial with an oath (Matt 26:72).</a:t>
            </a:r>
          </a:p>
          <a:p>
            <a:pPr marL="914400" lvl="1" indent="-457200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2. Sermon on the Mount “do not swear at all” (Matt. 5:34).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In the High Priest’s Courtyard.</a:t>
            </a:r>
            <a:endParaRPr lang="en-US" sz="4800" spc="-1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914400" y="1752600"/>
            <a:ext cx="7391400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C. Third denial. (Luke 22:59).</a:t>
            </a:r>
          </a:p>
          <a:p>
            <a:pPr marL="914400" lvl="1" indent="-457200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1.	 “Those who stood by”                 (Matt 26:73).</a:t>
            </a:r>
          </a:p>
          <a:p>
            <a:pPr marL="914400" lvl="1" indent="-457200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2.	“He is a Galilean” (Luke 22:59).</a:t>
            </a:r>
          </a:p>
          <a:p>
            <a:pPr marL="914400" lvl="1" indent="-457200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3.	Peter’s reaction is shameful. (Matt. 26:74).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784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0" indent="-736600"/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III. Jesus’ Questioning.</a:t>
            </a:r>
            <a:endParaRPr lang="en-US" sz="48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6800" y="1752600"/>
            <a:ext cx="7086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569913" lvl="0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A.	Within sight of other (Luke 22:61).</a:t>
            </a:r>
          </a:p>
          <a:p>
            <a:pPr marL="569913" indent="-569913" fontAlgn="base">
              <a:spcBef>
                <a:spcPct val="0"/>
              </a:spcBef>
              <a:spcAft>
                <a:spcPct val="0"/>
              </a:spcAft>
              <a:buAutoNum type="alphaUcPeriod" startAt="2"/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Correlation between Jesus’ questioning and Peter’s Denial. (Matt. 26:59-64). </a:t>
            </a:r>
            <a:endParaRPr lang="en-US" sz="2800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1027113" lvl="1" indent="-569913" fontAlgn="base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Jesus: Silent when accused (26:59-60a), by specific false accusations (26:60b-63a). Charged under oath confesses His true identity (26:63b-64).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784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0" indent="-736600"/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III. Jesus’ Questioning.</a:t>
            </a:r>
            <a:endParaRPr lang="en-US" sz="48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6800" y="1752600"/>
            <a:ext cx="7086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569913" lvl="0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A.	Within sight of other (Luke 22:61).</a:t>
            </a:r>
          </a:p>
          <a:p>
            <a:pPr marL="569913" indent="-569913" fontAlgn="base">
              <a:spcBef>
                <a:spcPct val="0"/>
              </a:spcBef>
              <a:spcAft>
                <a:spcPct val="0"/>
              </a:spcAft>
              <a:buAutoNum type="alphaUcPeriod" startAt="2"/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Correlation between Jesus’ questioning and Peter’s Denial. (Matt. 26:59-64). </a:t>
            </a:r>
            <a:endParaRPr lang="en-US" sz="2800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1027113" lvl="1" indent="-569913" fontAlgn="base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Peter: Denied him once (26:69b-70), a second time under oath (26:71-72). As Jesus tells His true identity, Peter denying, began “to curse and swear” (26:73-74).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64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IV. Jesus and Peter.</a:t>
            </a:r>
            <a:endParaRPr lang="en-US" sz="48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6800" y="1752600"/>
            <a:ext cx="708660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569913" lvl="0" indent="-569913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A. Meaning of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Cursing</a:t>
            </a: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. (Eph. 4:29).</a:t>
            </a:r>
          </a:p>
          <a:p>
            <a:pPr marL="1027113" lvl="1" indent="-569913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1.	Biblical cursing (Deut. 28:15-68).</a:t>
            </a:r>
          </a:p>
          <a:p>
            <a:pPr marL="1027113" lvl="1" indent="-569913" fontAlgn="base">
              <a:spcBef>
                <a:spcPts val="18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2.	</a:t>
            </a:r>
            <a:r>
              <a:rPr lang="en-US" sz="28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To curse </a:t>
            </a: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“to anathematize.” (Matt. 26:74).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64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IV. Jesus and Peter.</a:t>
            </a:r>
            <a:endParaRPr lang="en-US" sz="48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6800" y="1752600"/>
            <a:ext cx="70866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569913" lvl="0" indent="-569913" fontAlgn="base">
              <a:spcBef>
                <a:spcPts val="12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B. Rooster Crowed (Matt. 26:74). </a:t>
            </a:r>
          </a:p>
          <a:p>
            <a:pPr marL="1027113" lvl="1" indent="-569913" fontAlgn="base">
              <a:spcBef>
                <a:spcPts val="12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1.	Mark’s account  (Mark 14:68, 72).</a:t>
            </a:r>
          </a:p>
          <a:p>
            <a:pPr marL="1027113" lvl="1" indent="-569913" fontAlgn="base">
              <a:spcBef>
                <a:spcPts val="12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2.	Roman time of “cock-crowing”  (cf. Mark 13:35). </a:t>
            </a:r>
          </a:p>
          <a:p>
            <a:pPr marL="1027113" lvl="1" indent="-569913" fontAlgn="base">
              <a:spcBef>
                <a:spcPts val="12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3.	</a:t>
            </a:r>
            <a:r>
              <a:rPr lang="en-US" sz="2800" b="1" i="1" dirty="0" err="1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Secundum</a:t>
            </a:r>
            <a:r>
              <a:rPr lang="en-US" sz="28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gallicinium</a:t>
            </a:r>
            <a:r>
              <a:rPr lang="en-US" sz="28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“the second cock-crowing.” </a:t>
            </a:r>
          </a:p>
          <a:p>
            <a:pPr marL="1027113" lvl="1" indent="-569913" fontAlgn="base">
              <a:spcBef>
                <a:spcPts val="120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4.	Jesus had foretold manner and time (Matt. 26:34; Mark 14:30).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533400"/>
            <a:ext cx="64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IV. Jesus and Peter.</a:t>
            </a:r>
            <a:endParaRPr lang="en-US" sz="48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6800" y="1752600"/>
            <a:ext cx="70866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569913" lvl="0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C. Jesus saw this (Luke 22:60-61).</a:t>
            </a:r>
          </a:p>
          <a:p>
            <a:pPr marL="1027113" lvl="1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1.	Look of compassion (Matt. 9:36; Mark 8:2). </a:t>
            </a:r>
          </a:p>
          <a:p>
            <a:pPr marL="1027113" lvl="1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2.	Look of rebuke (Mark 8:33). </a:t>
            </a:r>
          </a:p>
          <a:p>
            <a:pPr marL="1027113" lvl="1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3.	Look of deliverance and salvation (Matt. 14:31). </a:t>
            </a:r>
          </a:p>
          <a:p>
            <a:pPr marL="1027113" lvl="1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4.	Look of disappointment and shame. </a:t>
            </a:r>
          </a:p>
          <a:p>
            <a:pPr marL="1027113" lvl="1" indent="-569913" fontAlgn="base">
              <a:spcBef>
                <a:spcPct val="0"/>
              </a:spcBef>
              <a:spcAft>
                <a:spcPct val="0"/>
              </a:spcAft>
              <a:tabLst>
                <a:tab pos="1155700" algn="l"/>
              </a:tabLs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5.	Matthew’s last words about Peter (Matt. 26:75).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temporaryPhoto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231</Words>
  <Application>Microsoft Office PowerPoint</Application>
  <PresentationFormat>On-screen Show (4:3)</PresentationFormat>
  <Paragraphs>55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ContemporaryPhotoAlbum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2012-04-14T18:53:57Z</dcterms:created>
  <dcterms:modified xsi:type="dcterms:W3CDTF">2012-04-16T01:32:22Z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