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57" r:id="rId2"/>
    <p:sldId id="258" r:id="rId3"/>
    <p:sldId id="259" r:id="rId4"/>
  </p:sldIdLst>
  <p:sldSz cx="9144000" cy="6858000" type="screen4x3"/>
  <p:notesSz cx="6858000" cy="9144000"/>
  <p:embeddedFontLst>
    <p:embeddedFont>
      <p:font typeface="Arial Narrow" pitchFamily="34" charset="0"/>
      <p:regular r:id="rId5"/>
      <p:bold r:id="rId6"/>
      <p:italic r:id="rId7"/>
      <p:boldItalic r:id="rId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snapToGrid="0" snapToObjects="1">
      <p:cViewPr varScale="1">
        <p:scale>
          <a:sx n="70" d="100"/>
          <a:sy n="70" d="100"/>
        </p:scale>
        <p:origin x="-1080" y="-96"/>
      </p:cViewPr>
      <p:guideLst>
        <p:guide orient="horz" pos="2160"/>
        <p:guide pos="2880"/>
      </p:guideLst>
    </p:cSldViewPr>
  </p:slideViewPr>
  <p:outlineViewPr>
    <p:cViewPr>
      <p:scale>
        <a:sx n="33" d="100"/>
        <a:sy n="33" d="100"/>
      </p:scale>
      <p:origin x="42" y="26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12/27/2012</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58D81D1-1451-49EB-AF10-3171CF48B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A139893-2DFB-480A-A69D-6E234B7EDDE9}" type="datetimeFigureOut">
              <a:rPr lang="en-US" smtClean="0"/>
              <a:pPr/>
              <a:t>12/27/2012</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58D81D1-1451-49EB-AF10-3171CF48B68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D81D1-1451-49EB-AF10-3171CF48B68B}"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7A139893-2DFB-480A-A69D-6E234B7EDDE9}" type="datetimeFigureOut">
              <a:rPr lang="en-US" smtClean="0"/>
              <a:pPr/>
              <a:t>12/27/2012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12/27/2012</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58D81D1-1451-49EB-AF10-3171CF48B68B}"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7A139893-2DFB-480A-A69D-6E234B7EDDE9}" type="datetimeFigureOut">
              <a:rPr lang="en-US" smtClean="0"/>
              <a:pPr/>
              <a:t>12/27/2012</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B58D81D1-1451-49EB-AF10-3171CF48B6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Corinthians 7:8-11</a:t>
            </a:r>
            <a:endParaRPr lang="en-US" b="1" dirty="0"/>
          </a:p>
        </p:txBody>
      </p:sp>
      <p:sp>
        <p:nvSpPr>
          <p:cNvPr id="3" name="Content Placeholder 2"/>
          <p:cNvSpPr>
            <a:spLocks noGrp="1"/>
          </p:cNvSpPr>
          <p:nvPr>
            <p:ph idx="1"/>
          </p:nvPr>
        </p:nvSpPr>
        <p:spPr>
          <a:xfrm>
            <a:off x="486696" y="1828800"/>
            <a:ext cx="8126361" cy="4675239"/>
          </a:xfrm>
        </p:spPr>
        <p:txBody>
          <a:bodyPr>
            <a:noAutofit/>
          </a:bodyPr>
          <a:lstStyle/>
          <a:p>
            <a:pPr marL="0" indent="0">
              <a:buNone/>
            </a:pPr>
            <a:r>
              <a:rPr lang="en-US" sz="2600" b="1" spc="-100" dirty="0" smtClean="0">
                <a:latin typeface="Arial Narrow" pitchFamily="34" charset="0"/>
              </a:rPr>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(NKJV).</a:t>
            </a:r>
          </a:p>
          <a:p>
            <a:pPr>
              <a:buNone/>
            </a:pPr>
            <a:endParaRPr lang="en-US" sz="2600" b="1" spc="-100" dirty="0">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Repentance?</a:t>
            </a:r>
            <a:endParaRPr lang="en-US" b="1" dirty="0"/>
          </a:p>
        </p:txBody>
      </p:sp>
      <p:sp>
        <p:nvSpPr>
          <p:cNvPr id="3" name="Content Placeholder 2"/>
          <p:cNvSpPr>
            <a:spLocks noGrp="1"/>
          </p:cNvSpPr>
          <p:nvPr>
            <p:ph idx="1"/>
          </p:nvPr>
        </p:nvSpPr>
        <p:spPr>
          <a:xfrm>
            <a:off x="313899" y="2060812"/>
            <a:ext cx="8598089" cy="4443227"/>
          </a:xfrm>
        </p:spPr>
        <p:txBody>
          <a:bodyPr>
            <a:noAutofit/>
          </a:bodyPr>
          <a:lstStyle/>
          <a:p>
            <a:pPr marL="571500" indent="-571500">
              <a:buAutoNum type="romanUcPeriod"/>
            </a:pPr>
            <a:r>
              <a:rPr lang="en-US" sz="3200" b="1" spc="-100" dirty="0" smtClean="0"/>
              <a:t>One of the most difficult commands.</a:t>
            </a:r>
          </a:p>
          <a:p>
            <a:pPr marL="682625" lvl="1" indent="-387350">
              <a:buClrTx/>
              <a:buFont typeface="+mj-lt"/>
              <a:buAutoNum type="alphaUcPeriod"/>
            </a:pPr>
            <a:r>
              <a:rPr lang="en-US" sz="2600" b="1" spc="-100" dirty="0" smtClean="0"/>
              <a:t>Necessary for salvation (Acts 17:30).</a:t>
            </a:r>
          </a:p>
          <a:p>
            <a:pPr marL="682625" lvl="1" indent="-387350">
              <a:buClrTx/>
              <a:buFont typeface="+mj-lt"/>
              <a:buAutoNum type="alphaUcPeriod"/>
            </a:pPr>
            <a:r>
              <a:rPr lang="en-US" sz="2600" b="1" spc="-100" dirty="0" smtClean="0"/>
              <a:t>It is “granted” to mankind (Acts 11:18; 2 Pet. 2:4).</a:t>
            </a:r>
          </a:p>
          <a:p>
            <a:pPr marL="571500" indent="-571500">
              <a:buFont typeface="+mj-lt"/>
              <a:buAutoNum type="romanUcPeriod"/>
            </a:pPr>
            <a:r>
              <a:rPr lang="en-US" sz="3000" b="1" spc="-100" dirty="0" smtClean="0"/>
              <a:t>Repentance is not…</a:t>
            </a:r>
          </a:p>
          <a:p>
            <a:pPr marL="682625" lvl="1" indent="-387350">
              <a:buClrTx/>
              <a:buFont typeface="+mj-lt"/>
              <a:buAutoNum type="alphaUcPeriod"/>
            </a:pPr>
            <a:r>
              <a:rPr lang="en-US" sz="2600" b="1" spc="-100" dirty="0" smtClean="0"/>
              <a:t>A promise to quit sinning (Luke 3:8-9).</a:t>
            </a:r>
          </a:p>
          <a:p>
            <a:pPr marL="682625" lvl="1" indent="-387350">
              <a:buClrTx/>
              <a:buFont typeface="+mj-lt"/>
              <a:buAutoNum type="alphaUcPeriod"/>
            </a:pPr>
            <a:r>
              <a:rPr lang="en-US" sz="2600" b="1" spc="-100" dirty="0" smtClean="0"/>
              <a:t>Quitting one sin (Psa. 119:1-4).</a:t>
            </a:r>
          </a:p>
          <a:p>
            <a:pPr marL="682625" lvl="1" indent="-387350">
              <a:buClrTx/>
              <a:buFont typeface="+mj-lt"/>
              <a:buAutoNum type="alphaUcPeriod"/>
            </a:pPr>
            <a:r>
              <a:rPr lang="en-US" sz="2600" b="1" spc="-100" dirty="0" smtClean="0"/>
              <a:t>Sorrow for sin   (Matt. 5:3-5; 2 Cor. 7:10; Matt. 27:3-5).</a:t>
            </a:r>
          </a:p>
          <a:p>
            <a:pPr marL="682625" lvl="1" indent="-387350">
              <a:buClrTx/>
              <a:buNone/>
            </a:pPr>
            <a:endParaRPr lang="en-US" sz="2600" b="1" spc="-100" dirty="0" smtClean="0"/>
          </a:p>
          <a:p>
            <a:pPr marL="866775" lvl="1" indent="-571500">
              <a:buFont typeface="+mj-lt"/>
              <a:buAutoNum type="alphaUcPeriod"/>
            </a:pPr>
            <a:endParaRPr lang="en-US" sz="2800" b="1"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ppt_x</p:attrName>
                                        </p:attrNameLst>
                                      </p:cBhvr>
                                      <p:tavLst>
                                        <p:tav tm="0">
                                          <p:val>
                                            <p:strVal val="#ppt_x-.2"/>
                                          </p:val>
                                        </p:tav>
                                        <p:tav tm="100000">
                                          <p:val>
                                            <p:strVal val="#ppt_x"/>
                                          </p:val>
                                        </p:tav>
                                      </p:tavLst>
                                    </p:anim>
                                    <p:anim calcmode="lin" valueType="num">
                                      <p:cBhvr>
                                        <p:cTn id="15"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Repentance?</a:t>
            </a:r>
            <a:endParaRPr lang="en-US" b="1" dirty="0"/>
          </a:p>
        </p:txBody>
      </p:sp>
      <p:sp>
        <p:nvSpPr>
          <p:cNvPr id="3" name="Content Placeholder 2"/>
          <p:cNvSpPr>
            <a:spLocks noGrp="1"/>
          </p:cNvSpPr>
          <p:nvPr>
            <p:ph idx="1"/>
          </p:nvPr>
        </p:nvSpPr>
        <p:spPr>
          <a:xfrm>
            <a:off x="313899" y="1869744"/>
            <a:ext cx="8598089" cy="4634296"/>
          </a:xfrm>
        </p:spPr>
        <p:txBody>
          <a:bodyPr>
            <a:noAutofit/>
          </a:bodyPr>
          <a:lstStyle/>
          <a:p>
            <a:pPr marL="571500" indent="-571500">
              <a:buFont typeface="+mj-lt"/>
              <a:buAutoNum type="romanUcPeriod" startAt="3"/>
            </a:pPr>
            <a:r>
              <a:rPr lang="en-US" sz="3200" b="1" spc="-100" dirty="0" smtClean="0"/>
              <a:t>Repentance defined.</a:t>
            </a:r>
          </a:p>
          <a:p>
            <a:pPr marL="682625" lvl="1" indent="-387350">
              <a:buClrTx/>
              <a:buFont typeface="+mj-lt"/>
              <a:buAutoNum type="alphaUcPeriod"/>
            </a:pPr>
            <a:r>
              <a:rPr lang="en-US" sz="2600" b="1" spc="-100" dirty="0" smtClean="0"/>
              <a:t>Jesus’ definition (Matt. 21:28).</a:t>
            </a:r>
          </a:p>
          <a:p>
            <a:pPr marL="682625" lvl="1" indent="-387350">
              <a:buClrTx/>
              <a:buFont typeface="+mj-lt"/>
              <a:buAutoNum type="alphaUcPeriod"/>
            </a:pPr>
            <a:r>
              <a:rPr lang="en-US" sz="2600" b="1" spc="-100" dirty="0" smtClean="0"/>
              <a:t>A change of mind, accompanied by a change of action (1 Pet. 5:5).</a:t>
            </a:r>
          </a:p>
          <a:p>
            <a:pPr marL="571500" indent="-571500">
              <a:buFont typeface="+mj-lt"/>
              <a:buAutoNum type="romanUcPeriod" startAt="3"/>
            </a:pPr>
            <a:r>
              <a:rPr lang="en-US" sz="3000" b="1" spc="-100" dirty="0" smtClean="0"/>
              <a:t>How repentance is produced and its results.</a:t>
            </a:r>
          </a:p>
          <a:p>
            <a:pPr marL="682625" lvl="1" indent="-387350">
              <a:buClrTx/>
              <a:buFont typeface="+mj-lt"/>
              <a:buAutoNum type="alphaUcPeriod"/>
            </a:pPr>
            <a:r>
              <a:rPr lang="en-US" sz="2600" b="1" spc="-100" dirty="0" smtClean="0"/>
              <a:t>Godly sorrow produces repentance (2 Cor. 7:8-11; Rom. 2:1-4).</a:t>
            </a:r>
          </a:p>
          <a:p>
            <a:pPr marL="682625" lvl="1" indent="-387350">
              <a:buClrTx/>
              <a:buFont typeface="+mj-lt"/>
              <a:buAutoNum type="alphaUcPeriod"/>
            </a:pPr>
            <a:r>
              <a:rPr lang="en-US" sz="2600" b="1" spc="-100" dirty="0" smtClean="0"/>
              <a:t>It results in a reformation of life (2 Cor.  7:8-11).</a:t>
            </a:r>
          </a:p>
          <a:p>
            <a:pPr marL="682625" lvl="1" indent="-387350">
              <a:buClrTx/>
              <a:buFont typeface="+mj-lt"/>
              <a:buAutoNum type="alphaUcPeriod"/>
            </a:pPr>
            <a:r>
              <a:rPr lang="en-US" sz="2600" b="1" spc="-100" dirty="0" smtClean="0"/>
              <a:t>Seen in the prodigal son (</a:t>
            </a:r>
            <a:r>
              <a:rPr lang="en-US" sz="2600" b="1" spc="-100" smtClean="0"/>
              <a:t>Luke 15:16-20a).</a:t>
            </a:r>
            <a:endParaRPr lang="en-US" sz="2600" b="1" spc="-100" dirty="0" smtClean="0"/>
          </a:p>
          <a:p>
            <a:pPr marL="682625" lvl="1" indent="-387350">
              <a:buClrTx/>
              <a:buNone/>
            </a:pPr>
            <a:endParaRPr lang="en-US" sz="2600" b="1" spc="-100" dirty="0" smtClean="0"/>
          </a:p>
          <a:p>
            <a:pPr marL="866775" lvl="1" indent="-571500">
              <a:buFont typeface="+mj-lt"/>
              <a:buAutoNum type="alphaUcPeriod"/>
            </a:pPr>
            <a:endParaRPr lang="en-US" sz="2800" b="1"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115</TotalTime>
  <Words>312</Words>
  <Application>Microsoft Office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Perpetua Titling MT</vt:lpstr>
      <vt:lpstr>Arial Narrow</vt:lpstr>
      <vt:lpstr>Calisto MT</vt:lpstr>
      <vt:lpstr>Precedent</vt:lpstr>
      <vt:lpstr>2 Corinthians 7:8-11</vt:lpstr>
      <vt:lpstr>What is Repentance?</vt:lpstr>
      <vt:lpstr>What is Repentance?</vt:lpstr>
    </vt:vector>
  </TitlesOfParts>
  <Company>Ancient Road Publications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OlsenParkLaptop</cp:lastModifiedBy>
  <cp:revision>11</cp:revision>
  <dcterms:created xsi:type="dcterms:W3CDTF">2012-12-22T03:32:20Z</dcterms:created>
  <dcterms:modified xsi:type="dcterms:W3CDTF">2012-12-27T16:48:34Z</dcterms:modified>
</cp:coreProperties>
</file>