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1"/>
  </p:notesMasterIdLst>
  <p:sldIdLst>
    <p:sldId id="261" r:id="rId4"/>
    <p:sldId id="262" r:id="rId5"/>
    <p:sldId id="259" r:id="rId6"/>
    <p:sldId id="260"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1" autoAdjust="0"/>
  </p:normalViewPr>
  <p:slideViewPr>
    <p:cSldViewPr>
      <p:cViewPr varScale="1">
        <p:scale>
          <a:sx n="66" d="100"/>
          <a:sy n="66" d="100"/>
        </p:scale>
        <p:origin x="-1200" y="-96"/>
      </p:cViewPr>
      <p:guideLst>
        <p:guide orient="horz" pos="2160"/>
        <p:guide pos="2880"/>
      </p:guideLst>
    </p:cSldViewPr>
  </p:slideViewPr>
  <p:outlineViewPr>
    <p:cViewPr>
      <p:scale>
        <a:sx n="33" d="100"/>
        <a:sy n="33" d="100"/>
      </p:scale>
      <p:origin x="0" y="96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CA5E48-4037-464B-B0CD-A57309264C70}" type="datetimeFigureOut">
              <a:rPr lang="en-US" smtClean="0"/>
              <a:pPr/>
              <a:t>4/15/2012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D4A70-2F51-4146-B9C4-8BA4F7541B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4/15/2012 8:32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09600" y="1905000"/>
            <a:ext cx="8001000" cy="4571999"/>
          </a:xfrm>
        </p:spPr>
        <p:txBody>
          <a:bodyPr>
            <a:normAutofit fontScale="85000" lnSpcReduction="10000"/>
          </a:bodyPr>
          <a:lstStyle/>
          <a:p>
            <a:pPr marL="0" indent="0">
              <a:buNone/>
            </a:pPr>
            <a:r>
              <a:rPr lang="en-US" sz="4800" b="1" dirty="0" smtClean="0">
                <a:effectLst>
                  <a:glow rad="101600">
                    <a:schemeClr val="bg2">
                      <a:lumMod val="50000"/>
                      <a:alpha val="60000"/>
                    </a:schemeClr>
                  </a:glow>
                </a:effectLst>
              </a:rPr>
              <a:t>“You worship what you do not know; we know what we worship, for salvation is of the Jews. But the hour is coming, and now is, when the true worshipers will worship the Father in spirit and truth; for the Father is seeking such to worship Him. God is Spirit, and those who worship Him must worship in spirit and truth.” </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6600" spc="-400" dirty="0" smtClean="0"/>
              <a:t>John 4:22-24</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par>
                                <p:cTn id="10" presetID="10"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62000" y="2286000"/>
            <a:ext cx="7848600" cy="4190999"/>
          </a:xfrm>
        </p:spPr>
        <p:txBody>
          <a:bodyPr>
            <a:normAutofit/>
          </a:bodyPr>
          <a:lstStyle/>
          <a:p>
            <a:pPr marL="0" indent="0">
              <a:buNone/>
            </a:pPr>
            <a:r>
              <a:rPr lang="en-US" sz="4800" b="1" dirty="0" smtClean="0">
                <a:effectLst>
                  <a:glow rad="101600">
                    <a:schemeClr val="bg2">
                      <a:lumMod val="50000"/>
                      <a:alpha val="60000"/>
                    </a:schemeClr>
                  </a:glow>
                </a:effectLst>
              </a:rPr>
              <a:t>“These people draw near to Me with their mouth, And honor Me with their lips, But their heart is far from Me.” </a:t>
            </a:r>
          </a:p>
          <a:p>
            <a:pPr marL="0" indent="0">
              <a:buNone/>
            </a:pPr>
            <a:endParaRPr lang="en-US" sz="4800" b="1" dirty="0" smtClean="0">
              <a:effectLst>
                <a:glow rad="101600">
                  <a:schemeClr val="bg2">
                    <a:lumMod val="50000"/>
                    <a:alpha val="60000"/>
                  </a:schemeClr>
                </a:glow>
              </a:effectLst>
            </a:endParaRP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6600" spc="-400" dirty="0" smtClean="0"/>
              <a:t>Matthew 15:8</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par>
                                <p:cTn id="10" presetID="10"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905000"/>
            <a:ext cx="8382000" cy="4571999"/>
          </a:xfrm>
        </p:spPr>
        <p:txBody>
          <a:bodyPr>
            <a:normAutofit/>
          </a:bodyPr>
          <a:lstStyle/>
          <a:p>
            <a:r>
              <a:rPr lang="en-US" sz="4800" b="1" dirty="0" smtClean="0">
                <a:effectLst>
                  <a:glow rad="101600">
                    <a:schemeClr val="bg2">
                      <a:lumMod val="50000"/>
                      <a:alpha val="60000"/>
                    </a:schemeClr>
                  </a:glow>
                </a:effectLst>
              </a:rPr>
              <a:t> Pray with Spirit.</a:t>
            </a:r>
          </a:p>
          <a:p>
            <a:pPr lvl="1"/>
            <a:r>
              <a:rPr lang="en-US" sz="3600" b="1" dirty="0" smtClean="0">
                <a:effectLst>
                  <a:glow rad="101600">
                    <a:schemeClr val="bg2">
                      <a:lumMod val="50000"/>
                      <a:alpha val="60000"/>
                    </a:schemeClr>
                  </a:glow>
                </a:effectLst>
              </a:rPr>
              <a:t>1 Cor. 14:15; Eph. 6:18.</a:t>
            </a:r>
          </a:p>
          <a:p>
            <a:pPr lvl="1"/>
            <a:r>
              <a:rPr lang="en-US" sz="3600" b="1" dirty="0" smtClean="0">
                <a:effectLst>
                  <a:glow rad="101600">
                    <a:schemeClr val="bg2">
                      <a:lumMod val="50000"/>
                      <a:alpha val="60000"/>
                    </a:schemeClr>
                  </a:glow>
                </a:effectLst>
              </a:rPr>
              <a:t>We need to put our heart into prayer (Phil. 4:6).</a:t>
            </a:r>
          </a:p>
          <a:p>
            <a:pPr lvl="1"/>
            <a:r>
              <a:rPr lang="en-US" sz="3600" b="1" dirty="0" smtClean="0">
                <a:effectLst>
                  <a:glow rad="101600">
                    <a:schemeClr val="bg2">
                      <a:lumMod val="50000"/>
                      <a:alpha val="60000"/>
                    </a:schemeClr>
                  </a:glow>
                </a:effectLst>
              </a:rPr>
              <a:t>We must be honest and sincere.</a:t>
            </a:r>
          </a:p>
          <a:p>
            <a:pPr lvl="1"/>
            <a:r>
              <a:rPr lang="en-US" sz="3600" b="1" dirty="0" smtClean="0">
                <a:effectLst>
                  <a:glow rad="101600">
                    <a:schemeClr val="bg2">
                      <a:lumMod val="50000"/>
                      <a:alpha val="60000"/>
                    </a:schemeClr>
                  </a:glow>
                </a:effectLst>
              </a:rPr>
              <a:t>Our prayer must have meaning    (Matt. 6:7).</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6600" spc="-400" dirty="0" smtClean="0"/>
              <a:t>Worshipping God in Spirit </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905000"/>
            <a:ext cx="8382000" cy="4571999"/>
          </a:xfrm>
        </p:spPr>
        <p:txBody>
          <a:bodyPr>
            <a:normAutofit/>
          </a:bodyPr>
          <a:lstStyle/>
          <a:p>
            <a:r>
              <a:rPr lang="en-US" sz="4800" b="1" dirty="0" smtClean="0">
                <a:effectLst>
                  <a:glow rad="101600">
                    <a:schemeClr val="bg2">
                      <a:lumMod val="50000"/>
                      <a:alpha val="60000"/>
                    </a:schemeClr>
                  </a:glow>
                </a:effectLst>
              </a:rPr>
              <a:t> Sing with Spirit.</a:t>
            </a:r>
          </a:p>
          <a:p>
            <a:pPr lvl="1"/>
            <a:r>
              <a:rPr lang="en-US" sz="3600" b="1" dirty="0" smtClean="0">
                <a:effectLst>
                  <a:glow rad="101600">
                    <a:schemeClr val="bg2">
                      <a:lumMod val="50000"/>
                      <a:alpha val="60000"/>
                    </a:schemeClr>
                  </a:glow>
                </a:effectLst>
              </a:rPr>
              <a:t>1 Cor. 14:15; Eph. 5:19.</a:t>
            </a:r>
          </a:p>
          <a:p>
            <a:pPr lvl="1"/>
            <a:r>
              <a:rPr lang="en-US" sz="3600" b="1" dirty="0" smtClean="0">
                <a:effectLst>
                  <a:glow rad="101600">
                    <a:schemeClr val="bg2">
                      <a:lumMod val="50000"/>
                      <a:alpha val="60000"/>
                    </a:schemeClr>
                  </a:glow>
                </a:effectLst>
              </a:rPr>
              <a:t>We should sing with heart, soul, and mind.</a:t>
            </a:r>
          </a:p>
          <a:p>
            <a:pPr lvl="1"/>
            <a:r>
              <a:rPr lang="en-US" sz="3600" b="1" dirty="0" smtClean="0">
                <a:effectLst>
                  <a:glow rad="101600">
                    <a:schemeClr val="bg2">
                      <a:lumMod val="50000"/>
                      <a:alpha val="60000"/>
                    </a:schemeClr>
                  </a:glow>
                </a:effectLst>
              </a:rPr>
              <a:t>Singing is praise to God (Heb. 2:12).</a:t>
            </a:r>
          </a:p>
          <a:p>
            <a:pPr lvl="1"/>
            <a:r>
              <a:rPr lang="en-US" sz="3600" b="1" dirty="0" smtClean="0">
                <a:effectLst>
                  <a:glow rad="101600">
                    <a:schemeClr val="bg2">
                      <a:lumMod val="50000"/>
                      <a:alpha val="60000"/>
                    </a:schemeClr>
                  </a:glow>
                </a:effectLst>
              </a:rPr>
              <a:t>In singing we teach and encourage each other (Col. 3:16).</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6600" spc="-400" dirty="0" smtClean="0"/>
              <a:t>Worshipping God in Spirit </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905000"/>
            <a:ext cx="8382000" cy="4571999"/>
          </a:xfrm>
        </p:spPr>
        <p:txBody>
          <a:bodyPr>
            <a:normAutofit/>
          </a:bodyPr>
          <a:lstStyle/>
          <a:p>
            <a:pPr marL="515938" indent="-515938"/>
            <a:r>
              <a:rPr lang="en-US" sz="4800" b="1" dirty="0" smtClean="0">
                <a:effectLst>
                  <a:glow rad="101600">
                    <a:schemeClr val="bg2">
                      <a:lumMod val="50000"/>
                      <a:alpha val="60000"/>
                    </a:schemeClr>
                  </a:glow>
                </a:effectLst>
              </a:rPr>
              <a:t>Observe the Lord’s Supper  with Spirit.</a:t>
            </a:r>
          </a:p>
          <a:p>
            <a:pPr lvl="1"/>
            <a:r>
              <a:rPr lang="en-US" sz="3600" b="1" dirty="0" smtClean="0">
                <a:effectLst>
                  <a:glow rad="101600">
                    <a:schemeClr val="bg2">
                      <a:lumMod val="50000"/>
                      <a:alpha val="60000"/>
                    </a:schemeClr>
                  </a:glow>
                </a:effectLst>
              </a:rPr>
              <a:t>1 Cor. 11:23-29.</a:t>
            </a:r>
          </a:p>
          <a:p>
            <a:pPr lvl="1"/>
            <a:r>
              <a:rPr lang="en-US" sz="3600" b="1" dirty="0" smtClean="0">
                <a:effectLst>
                  <a:glow rad="101600">
                    <a:schemeClr val="bg2">
                      <a:lumMod val="50000"/>
                      <a:alpha val="60000"/>
                    </a:schemeClr>
                  </a:glow>
                </a:effectLst>
              </a:rPr>
              <a:t>We are to discern the Lord’s body.</a:t>
            </a:r>
          </a:p>
          <a:p>
            <a:pPr lvl="1"/>
            <a:r>
              <a:rPr lang="en-US" sz="3600" b="1" dirty="0" smtClean="0">
                <a:effectLst>
                  <a:glow rad="101600">
                    <a:schemeClr val="bg2">
                      <a:lumMod val="50000"/>
                      <a:alpha val="60000"/>
                    </a:schemeClr>
                  </a:glow>
                </a:effectLst>
              </a:rPr>
              <a:t>It is communion with Christ’s body       (1 Cor. 10:16).</a:t>
            </a:r>
          </a:p>
          <a:p>
            <a:pPr lvl="1"/>
            <a:r>
              <a:rPr lang="en-US" sz="3600" b="1" dirty="0" smtClean="0">
                <a:effectLst>
                  <a:glow rad="101600">
                    <a:schemeClr val="bg2">
                      <a:lumMod val="50000"/>
                      <a:alpha val="60000"/>
                    </a:schemeClr>
                  </a:glow>
                </a:effectLst>
              </a:rPr>
              <a:t>We must focus on the memorial.</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6600" spc="-400" dirty="0" smtClean="0"/>
              <a:t>Worshipping God in Spirit </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905000"/>
            <a:ext cx="8382000" cy="4571999"/>
          </a:xfrm>
        </p:spPr>
        <p:txBody>
          <a:bodyPr>
            <a:normAutofit/>
          </a:bodyPr>
          <a:lstStyle/>
          <a:p>
            <a:r>
              <a:rPr lang="en-US" sz="4800" b="1" dirty="0" smtClean="0">
                <a:effectLst>
                  <a:glow rad="101600">
                    <a:schemeClr val="bg2">
                      <a:lumMod val="50000"/>
                      <a:alpha val="60000"/>
                    </a:schemeClr>
                  </a:glow>
                </a:effectLst>
              </a:rPr>
              <a:t> Give with Spirit.</a:t>
            </a:r>
          </a:p>
          <a:p>
            <a:pPr lvl="1"/>
            <a:r>
              <a:rPr lang="en-US" sz="3600" b="1" dirty="0" smtClean="0">
                <a:effectLst>
                  <a:glow rad="101600">
                    <a:schemeClr val="bg2">
                      <a:lumMod val="50000"/>
                      <a:alpha val="60000"/>
                    </a:schemeClr>
                  </a:glow>
                </a:effectLst>
              </a:rPr>
              <a:t>God has always required giving from the heart (Exod. 25:2).</a:t>
            </a:r>
          </a:p>
          <a:p>
            <a:pPr lvl="1"/>
            <a:r>
              <a:rPr lang="en-US" sz="3600" b="1" dirty="0" smtClean="0">
                <a:effectLst>
                  <a:glow rad="101600">
                    <a:schemeClr val="bg2">
                      <a:lumMod val="50000"/>
                      <a:alpha val="60000"/>
                    </a:schemeClr>
                  </a:glow>
                </a:effectLst>
              </a:rPr>
              <a:t>Give should be with purpose                 (1 Cor. 16:1-2).</a:t>
            </a:r>
          </a:p>
          <a:p>
            <a:pPr lvl="1"/>
            <a:r>
              <a:rPr lang="en-US" sz="3600" b="1" dirty="0" smtClean="0">
                <a:effectLst>
                  <a:glow rad="101600">
                    <a:schemeClr val="bg2">
                      <a:lumMod val="50000"/>
                      <a:alpha val="60000"/>
                    </a:schemeClr>
                  </a:glow>
                </a:effectLst>
              </a:rPr>
              <a:t>We must give cheerfully (2 Cor. 9:6-7).</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6600" spc="-400" dirty="0" smtClean="0"/>
              <a:t>Worshipping God in Spirit </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905000"/>
            <a:ext cx="8382000" cy="4571999"/>
          </a:xfrm>
        </p:spPr>
        <p:txBody>
          <a:bodyPr>
            <a:normAutofit/>
          </a:bodyPr>
          <a:lstStyle/>
          <a:p>
            <a:r>
              <a:rPr lang="en-US" sz="4800" b="1" dirty="0" smtClean="0">
                <a:effectLst>
                  <a:glow rad="101600">
                    <a:schemeClr val="bg2">
                      <a:lumMod val="50000"/>
                      <a:alpha val="60000"/>
                    </a:schemeClr>
                  </a:glow>
                </a:effectLst>
              </a:rPr>
              <a:t> Study with Spirit.</a:t>
            </a:r>
          </a:p>
          <a:p>
            <a:pPr lvl="1"/>
            <a:r>
              <a:rPr lang="en-US" sz="3600" b="1" dirty="0" smtClean="0">
                <a:effectLst>
                  <a:glow rad="101600">
                    <a:schemeClr val="bg2">
                      <a:lumMod val="50000"/>
                      <a:alpha val="60000"/>
                    </a:schemeClr>
                  </a:glow>
                </a:effectLst>
              </a:rPr>
              <a:t>Acts 20:7; .</a:t>
            </a:r>
          </a:p>
          <a:p>
            <a:pPr lvl="1"/>
            <a:r>
              <a:rPr lang="en-US" sz="3600" b="1" dirty="0" smtClean="0">
                <a:effectLst>
                  <a:glow rad="101600">
                    <a:schemeClr val="bg2">
                      <a:lumMod val="50000"/>
                      <a:alpha val="60000"/>
                    </a:schemeClr>
                  </a:glow>
                </a:effectLst>
              </a:rPr>
              <a:t>We must give ourselves to study          (1 Tim. 4:15-16).</a:t>
            </a:r>
          </a:p>
          <a:p>
            <a:pPr lvl="1"/>
            <a:r>
              <a:rPr lang="en-US" sz="3600" b="1" dirty="0" smtClean="0">
                <a:effectLst>
                  <a:glow rad="101600">
                    <a:schemeClr val="bg2">
                      <a:lumMod val="50000"/>
                      <a:alpha val="60000"/>
                    </a:schemeClr>
                  </a:glow>
                </a:effectLst>
              </a:rPr>
              <a:t>We must grow in grace and knowledge (2 Pet. 3:17-18).</a:t>
            </a:r>
          </a:p>
          <a:p>
            <a:pPr lvl="1"/>
            <a:r>
              <a:rPr lang="en-US" sz="3600" b="1" dirty="0" smtClean="0">
                <a:effectLst>
                  <a:glow rad="101600">
                    <a:schemeClr val="bg2">
                      <a:lumMod val="50000"/>
                      <a:alpha val="60000"/>
                    </a:schemeClr>
                  </a:glow>
                </a:effectLst>
              </a:rPr>
              <a:t>We must meditate on God and His word as it is taught.</a:t>
            </a:r>
          </a:p>
        </p:txBody>
      </p:sp>
      <p:sp>
        <p:nvSpPr>
          <p:cNvPr id="5" name="Text Placeholder 3"/>
          <p:cNvSpPr>
            <a:spLocks noGrp="1"/>
          </p:cNvSpPr>
          <p:nvPr/>
        </p:nvSpPr>
        <p:spPr>
          <a:xfrm>
            <a:off x="533400" y="457200"/>
            <a:ext cx="7690114" cy="1384994"/>
          </a:xfrm>
          <a:prstGeom prst="rect">
            <a:avLst/>
          </a:prstGeom>
        </p:spPr>
        <p:txBody>
          <a:bodyPr vert="horz" lIns="0" tIns="0" rIns="0" bIns="0" rtlCol="0"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20000"/>
              </a:spcBef>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6600" spc="-400" dirty="0" smtClean="0"/>
              <a:t>Worshipping God in Spirit </a:t>
            </a:r>
            <a:endParaRPr lang="en-US" sz="6600" spc="-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extured template_Wine Segoe">
  <a:themeElements>
    <a:clrScheme name="Red Template Template">
      <a:dk1>
        <a:srgbClr val="000000"/>
      </a:dk1>
      <a:lt1>
        <a:srgbClr val="FFFFFF"/>
      </a:lt1>
      <a:dk2>
        <a:srgbClr val="9C2828"/>
      </a:dk2>
      <a:lt2>
        <a:srgbClr val="FFFF99"/>
      </a:lt2>
      <a:accent1>
        <a:srgbClr val="FFC000"/>
      </a:accent1>
      <a:accent2>
        <a:srgbClr val="0D84CD"/>
      </a:accent2>
      <a:accent3>
        <a:srgbClr val="AD5778"/>
      </a:accent3>
      <a:accent4>
        <a:srgbClr val="919E7A"/>
      </a:accent4>
      <a:accent5>
        <a:srgbClr val="DA804E"/>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40DE799-400D-457A-A0F1-CBEB124E44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1_Textured template_Wine Segoe</Template>
  <TotalTime>721</TotalTime>
  <Words>1052</Words>
  <Application>Microsoft Office PowerPoint</Application>
  <PresentationFormat>On-screen Show (4:3)</PresentationFormat>
  <Paragraphs>61</Paragraphs>
  <Slides>7</Slides>
  <Notes>7</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1_Textured template_Wine Segoe</vt:lpstr>
      <vt:lpstr>White with Courier font for code slides</vt:lpstr>
      <vt:lpstr>Slide 1</vt:lpstr>
      <vt:lpstr>Slide 2</vt:lpstr>
      <vt:lpstr>Slide 3</vt:lpstr>
      <vt:lpstr>Slide 4</vt:lpstr>
      <vt:lpstr>Slide 5</vt:lpstr>
      <vt:lpstr>Slide 6</vt:lpstr>
      <vt:lpstr>Slide 7</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subject/>
  <dc:creator>OlsenParkLaptop</dc:creator>
  <cp:keywords/>
  <dc:description/>
  <cp:lastModifiedBy>OlsenParkLaptop</cp:lastModifiedBy>
  <cp:revision>8</cp:revision>
  <dcterms:created xsi:type="dcterms:W3CDTF">2012-04-14T03:12:39Z</dcterms:created>
  <dcterms:modified xsi:type="dcterms:W3CDTF">2012-04-16T01:32:57Z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TC102867849990</vt:lpwstr>
  </property>
</Properties>
</file>