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63" r:id="rId7"/>
    <p:sldId id="264" r:id="rId8"/>
    <p:sldId id="259" r:id="rId9"/>
    <p:sldId id="260"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94671" autoAdjust="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01D4528-B761-4548-9DE3-D94BD3243AB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788A4A7-3D97-4612-85F1-4340C688931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BD1FEE0-5748-4AC5-92D2-AB0A5CC080C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7AAEC95-8CFD-4758-8C3D-EB20C0D6A7C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DDF376B-6EEA-4F6A-AD2A-3916C87D63A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F7EF817-13CC-4EAE-ACA0-3E8415C9204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1ACCAB2-F24F-4DF5-A923-BA6BD03445E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7D4F6CF-3162-4675-A0A5-9CE793B5774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66DE2AD-CAC8-4020-9595-9C2981A47A0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7720F25-9155-4B35-8D89-F09FD93995E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49B8B76-0CCE-439C-8EC7-1FF3C25C942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46A3F0C-8B84-4D52-8891-A1AB0A49E86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1222613045AG7B22.jpg"/>
          <p:cNvPicPr>
            <a:picLocks noChangeAspect="1"/>
          </p:cNvPicPr>
          <p:nvPr/>
        </p:nvPicPr>
        <p:blipFill>
          <a:blip r:embed="rId2" cstate="print">
            <a:duotone>
              <a:prstClr val="black"/>
              <a:schemeClr val="accent6">
                <a:lumMod val="60000"/>
                <a:lumOff val="40000"/>
                <a:tint val="45000"/>
                <a:satMod val="400000"/>
              </a:schemeClr>
            </a:duotone>
          </a:blip>
          <a:srcRect l="18000" b="70000"/>
          <a:stretch>
            <a:fillRect/>
          </a:stretch>
        </p:blipFill>
        <p:spPr>
          <a:xfrm>
            <a:off x="0" y="-1"/>
            <a:ext cx="9144000" cy="1143001"/>
          </a:xfrm>
          <a:prstGeom prst="rect">
            <a:avLst/>
          </a:prstGeom>
          <a:effectLst>
            <a:outerShdw blurRad="50800" dist="38100" dir="5400000" algn="t" rotWithShape="0">
              <a:prstClr val="black">
                <a:alpha val="40000"/>
              </a:prstClr>
            </a:outerShdw>
          </a:effectLst>
        </p:spPr>
      </p:pic>
      <p:sp>
        <p:nvSpPr>
          <p:cNvPr id="2050" name="Rectangle 2"/>
          <p:cNvSpPr>
            <a:spLocks noGrp="1" noChangeArrowheads="1"/>
          </p:cNvSpPr>
          <p:nvPr>
            <p:ph type="ctrTitle"/>
          </p:nvPr>
        </p:nvSpPr>
        <p:spPr>
          <a:xfrm>
            <a:off x="762000" y="1"/>
            <a:ext cx="7772400" cy="1142999"/>
          </a:xfrm>
        </p:spPr>
        <p:txBody>
          <a:bodyPr/>
          <a:lstStyle/>
          <a:p>
            <a:r>
              <a:rPr lang="en-U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“Almost Persuaded”</a:t>
            </a:r>
            <a:endParaRPr lang="en-US" sz="5400" b="1" dirty="0">
              <a:solidFill>
                <a:schemeClr val="bg1"/>
              </a:solidFill>
            </a:endParaRPr>
          </a:p>
        </p:txBody>
      </p:sp>
      <p:sp>
        <p:nvSpPr>
          <p:cNvPr id="2051" name="Rectangle 3"/>
          <p:cNvSpPr>
            <a:spLocks noGrp="1" noChangeArrowheads="1"/>
          </p:cNvSpPr>
          <p:nvPr>
            <p:ph type="subTitle" idx="1"/>
          </p:nvPr>
        </p:nvSpPr>
        <p:spPr>
          <a:xfrm>
            <a:off x="838200" y="1752600"/>
            <a:ext cx="7391400" cy="1905000"/>
          </a:xfrm>
        </p:spPr>
        <p:txBody>
          <a:bodyPr/>
          <a:lstStyle/>
          <a:p>
            <a:r>
              <a:rPr lang="en-US" sz="3600" b="1" dirty="0" smtClean="0">
                <a:solidFill>
                  <a:schemeClr val="bg1"/>
                </a:solidFill>
              </a:rPr>
              <a:t>“Then </a:t>
            </a:r>
            <a:r>
              <a:rPr lang="en-US" sz="3600" b="1" dirty="0">
                <a:solidFill>
                  <a:schemeClr val="bg1"/>
                </a:solidFill>
              </a:rPr>
              <a:t>Agrippa said to Paul, </a:t>
            </a:r>
            <a:r>
              <a:rPr lang="en-US" sz="3600" b="1" dirty="0" smtClean="0">
                <a:solidFill>
                  <a:schemeClr val="bg1"/>
                </a:solidFill>
              </a:rPr>
              <a:t>‘You </a:t>
            </a:r>
            <a:r>
              <a:rPr lang="en-US" sz="3600" b="1" dirty="0">
                <a:solidFill>
                  <a:schemeClr val="bg1"/>
                </a:solidFill>
              </a:rPr>
              <a:t>almost persuade me to become a </a:t>
            </a:r>
            <a:r>
              <a:rPr lang="en-US" sz="3600" b="1" dirty="0" smtClean="0">
                <a:solidFill>
                  <a:schemeClr val="bg1"/>
                </a:solidFill>
              </a:rPr>
              <a:t>Christian’” </a:t>
            </a:r>
            <a:r>
              <a:rPr lang="en-US" sz="3600" b="1" dirty="0">
                <a:solidFill>
                  <a:schemeClr val="bg1"/>
                </a:solidFill>
              </a:rPr>
              <a:t>(Acts 26:28)</a:t>
            </a:r>
          </a:p>
        </p:txBody>
      </p:sp>
      <p:sp>
        <p:nvSpPr>
          <p:cNvPr id="2052" name="AutoShape 4"/>
          <p:cNvSpPr>
            <a:spLocks noChangeArrowheads="1"/>
          </p:cNvSpPr>
          <p:nvPr/>
        </p:nvSpPr>
        <p:spPr bwMode="auto">
          <a:xfrm>
            <a:off x="533400" y="4191000"/>
            <a:ext cx="2362200" cy="2209800"/>
          </a:xfrm>
          <a:prstGeom prst="foldedCorner">
            <a:avLst>
              <a:gd name="adj" fmla="val 12500"/>
            </a:avLst>
          </a:prstGeom>
          <a:solidFill>
            <a:schemeClr val="accent1"/>
          </a:solidFill>
          <a:ln w="9525">
            <a:solidFill>
              <a:schemeClr val="tx1"/>
            </a:solidFill>
            <a:round/>
            <a:headEnd/>
            <a:tailEnd/>
          </a:ln>
          <a:effectLst>
            <a:outerShdw blurRad="50800" dist="38100" dir="8100000" algn="tr" rotWithShape="0">
              <a:prstClr val="black">
                <a:alpha val="40000"/>
              </a:prstClr>
            </a:outerShdw>
          </a:effectLst>
        </p:spPr>
        <p:txBody>
          <a:bodyPr wrap="none" anchor="ctr"/>
          <a:lstStyle/>
          <a:p>
            <a:pPr algn="ctr"/>
            <a:r>
              <a:rPr lang="en-US" sz="3200" b="1" i="1" dirty="0"/>
              <a:t>Christian</a:t>
            </a:r>
          </a:p>
        </p:txBody>
      </p:sp>
      <p:sp>
        <p:nvSpPr>
          <p:cNvPr id="2054" name="AutoShape 6"/>
          <p:cNvSpPr>
            <a:spLocks noChangeArrowheads="1"/>
          </p:cNvSpPr>
          <p:nvPr/>
        </p:nvSpPr>
        <p:spPr bwMode="auto">
          <a:xfrm>
            <a:off x="3505200" y="4191000"/>
            <a:ext cx="2362200" cy="2209800"/>
          </a:xfrm>
          <a:prstGeom prst="foldedCorner">
            <a:avLst>
              <a:gd name="adj" fmla="val 12500"/>
            </a:avLst>
          </a:prstGeom>
          <a:solidFill>
            <a:schemeClr val="accent1"/>
          </a:solidFill>
          <a:ln w="9525">
            <a:solidFill>
              <a:schemeClr val="tx1"/>
            </a:solidFill>
            <a:round/>
            <a:headEnd/>
            <a:tailEnd/>
          </a:ln>
          <a:effectLst>
            <a:outerShdw blurRad="50800" dist="38100" dir="8100000" algn="tr" rotWithShape="0">
              <a:prstClr val="black">
                <a:alpha val="40000"/>
              </a:prstClr>
            </a:outerShdw>
          </a:effectLst>
        </p:spPr>
        <p:txBody>
          <a:bodyPr wrap="none" anchor="ctr"/>
          <a:lstStyle/>
          <a:p>
            <a:pPr algn="ctr"/>
            <a:r>
              <a:rPr lang="en-US" sz="3200" b="1" i="1" dirty="0" smtClean="0"/>
              <a:t>Persuade</a:t>
            </a:r>
            <a:endParaRPr lang="en-US" sz="3200" b="1" i="1" dirty="0"/>
          </a:p>
        </p:txBody>
      </p:sp>
      <p:sp>
        <p:nvSpPr>
          <p:cNvPr id="2055" name="AutoShape 7"/>
          <p:cNvSpPr>
            <a:spLocks noChangeArrowheads="1"/>
          </p:cNvSpPr>
          <p:nvPr/>
        </p:nvSpPr>
        <p:spPr bwMode="auto">
          <a:xfrm>
            <a:off x="6400800" y="4191000"/>
            <a:ext cx="2286000" cy="2209800"/>
          </a:xfrm>
          <a:prstGeom prst="foldedCorner">
            <a:avLst>
              <a:gd name="adj" fmla="val 12500"/>
            </a:avLst>
          </a:prstGeom>
          <a:solidFill>
            <a:schemeClr val="accent1"/>
          </a:solidFill>
          <a:ln w="9525">
            <a:solidFill>
              <a:schemeClr val="tx1"/>
            </a:solidFill>
            <a:round/>
            <a:headEnd/>
            <a:tailEnd/>
          </a:ln>
          <a:effectLst>
            <a:outerShdw blurRad="50800" dist="38100" dir="8100000" algn="tr" rotWithShape="0">
              <a:prstClr val="black">
                <a:alpha val="40000"/>
              </a:prstClr>
            </a:outerShdw>
          </a:effectLst>
        </p:spPr>
        <p:txBody>
          <a:bodyPr wrap="none" anchor="ctr"/>
          <a:lstStyle/>
          <a:p>
            <a:pPr algn="ctr"/>
            <a:r>
              <a:rPr lang="en-US" sz="3200" b="1" i="1" dirty="0"/>
              <a:t>Almost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1000"/>
                                        <p:tgtEl>
                                          <p:spTgt spid="2051">
                                            <p:txEl>
                                              <p:pRg st="0" end="0"/>
                                            </p:txEl>
                                          </p:spTgt>
                                        </p:tgtEl>
                                      </p:cBhvr>
                                    </p:animEffect>
                                    <p:anim calcmode="lin" valueType="num">
                                      <p:cBhvr>
                                        <p:cTn id="8"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5" presetClass="entr" presetSubtype="0" fill="hold" grpId="0" nodeType="afterEffect">
                                  <p:stCondLst>
                                    <p:cond delay="0"/>
                                  </p:stCondLst>
                                  <p:childTnLst>
                                    <p:set>
                                      <p:cBhvr>
                                        <p:cTn id="12" dur="1" fill="hold">
                                          <p:stCondLst>
                                            <p:cond delay="0"/>
                                          </p:stCondLst>
                                        </p:cTn>
                                        <p:tgtEl>
                                          <p:spTgt spid="2050"/>
                                        </p:tgtEl>
                                        <p:attrNameLst>
                                          <p:attrName>style.visibility</p:attrName>
                                        </p:attrNameLst>
                                      </p:cBhvr>
                                      <p:to>
                                        <p:strVal val="visible"/>
                                      </p:to>
                                    </p:set>
                                    <p:anim calcmode="lin" valueType="num">
                                      <p:cBhvr>
                                        <p:cTn id="13" dur="1000" fill="hold"/>
                                        <p:tgtEl>
                                          <p:spTgt spid="2050"/>
                                        </p:tgtEl>
                                        <p:attrNameLst>
                                          <p:attrName>ppt_w</p:attrName>
                                        </p:attrNameLst>
                                      </p:cBhvr>
                                      <p:tavLst>
                                        <p:tav tm="0">
                                          <p:val>
                                            <p:strVal val="#ppt_w*0.70"/>
                                          </p:val>
                                        </p:tav>
                                        <p:tav tm="100000">
                                          <p:val>
                                            <p:strVal val="#ppt_w"/>
                                          </p:val>
                                        </p:tav>
                                      </p:tavLst>
                                    </p:anim>
                                    <p:anim calcmode="lin" valueType="num">
                                      <p:cBhvr>
                                        <p:cTn id="14" dur="1000" fill="hold"/>
                                        <p:tgtEl>
                                          <p:spTgt spid="2050"/>
                                        </p:tgtEl>
                                        <p:attrNameLst>
                                          <p:attrName>ppt_h</p:attrName>
                                        </p:attrNameLst>
                                      </p:cBhvr>
                                      <p:tavLst>
                                        <p:tav tm="0">
                                          <p:val>
                                            <p:strVal val="#ppt_h"/>
                                          </p:val>
                                        </p:tav>
                                        <p:tav tm="100000">
                                          <p:val>
                                            <p:strVal val="#ppt_h"/>
                                          </p:val>
                                        </p:tav>
                                      </p:tavLst>
                                    </p:anim>
                                    <p:animEffect transition="in" filter="fade">
                                      <p:cBhvr>
                                        <p:cTn id="15" dur="1000"/>
                                        <p:tgtEl>
                                          <p:spTgt spid="2050"/>
                                        </p:tgtEl>
                                      </p:cBhvr>
                                    </p:animEffect>
                                  </p:childTnLst>
                                </p:cTn>
                              </p:par>
                            </p:childTnLst>
                          </p:cTn>
                        </p:par>
                      </p:childTnLst>
                    </p:cTn>
                  </p:par>
                  <p:par>
                    <p:cTn id="16" fill="hold">
                      <p:stCondLst>
                        <p:cond delay="indefinite"/>
                      </p:stCondLst>
                      <p:childTnLst>
                        <p:par>
                          <p:cTn id="17" fill="hold">
                            <p:stCondLst>
                              <p:cond delay="0"/>
                            </p:stCondLst>
                            <p:childTnLst>
                              <p:par>
                                <p:cTn id="18" presetID="29" presetClass="entr" presetSubtype="0" fill="hold" grpId="0" nodeType="clickEffect">
                                  <p:stCondLst>
                                    <p:cond delay="0"/>
                                  </p:stCondLst>
                                  <p:childTnLst>
                                    <p:set>
                                      <p:cBhvr>
                                        <p:cTn id="19" dur="1" fill="hold">
                                          <p:stCondLst>
                                            <p:cond delay="0"/>
                                          </p:stCondLst>
                                        </p:cTn>
                                        <p:tgtEl>
                                          <p:spTgt spid="2052"/>
                                        </p:tgtEl>
                                        <p:attrNameLst>
                                          <p:attrName>style.visibility</p:attrName>
                                        </p:attrNameLst>
                                      </p:cBhvr>
                                      <p:to>
                                        <p:strVal val="visible"/>
                                      </p:to>
                                    </p:set>
                                    <p:anim calcmode="lin" valueType="num">
                                      <p:cBhvr>
                                        <p:cTn id="20" dur="1000" fill="hold"/>
                                        <p:tgtEl>
                                          <p:spTgt spid="2052"/>
                                        </p:tgtEl>
                                        <p:attrNameLst>
                                          <p:attrName>ppt_x</p:attrName>
                                        </p:attrNameLst>
                                      </p:cBhvr>
                                      <p:tavLst>
                                        <p:tav tm="0">
                                          <p:val>
                                            <p:strVal val="#ppt_x-.2"/>
                                          </p:val>
                                        </p:tav>
                                        <p:tav tm="100000">
                                          <p:val>
                                            <p:strVal val="#ppt_x"/>
                                          </p:val>
                                        </p:tav>
                                      </p:tavLst>
                                    </p:anim>
                                    <p:anim calcmode="lin" valueType="num">
                                      <p:cBhvr>
                                        <p:cTn id="21" dur="1000" fill="hold"/>
                                        <p:tgtEl>
                                          <p:spTgt spid="205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2052"/>
                                        </p:tgtEl>
                                      </p:cBhvr>
                                    </p:animEffect>
                                  </p:childTnLst>
                                </p:cTn>
                              </p:par>
                            </p:childTnLst>
                          </p:cTn>
                        </p:par>
                      </p:childTnLst>
                    </p:cTn>
                  </p:par>
                  <p:par>
                    <p:cTn id="23" fill="hold">
                      <p:stCondLst>
                        <p:cond delay="indefinite"/>
                      </p:stCondLst>
                      <p:childTnLst>
                        <p:par>
                          <p:cTn id="24" fill="hold">
                            <p:stCondLst>
                              <p:cond delay="0"/>
                            </p:stCondLst>
                            <p:childTnLst>
                              <p:par>
                                <p:cTn id="25" presetID="29" presetClass="entr" presetSubtype="0" fill="hold" grpId="0" nodeType="clickEffect">
                                  <p:stCondLst>
                                    <p:cond delay="0"/>
                                  </p:stCondLst>
                                  <p:childTnLst>
                                    <p:set>
                                      <p:cBhvr>
                                        <p:cTn id="26" dur="1" fill="hold">
                                          <p:stCondLst>
                                            <p:cond delay="0"/>
                                          </p:stCondLst>
                                        </p:cTn>
                                        <p:tgtEl>
                                          <p:spTgt spid="2054"/>
                                        </p:tgtEl>
                                        <p:attrNameLst>
                                          <p:attrName>style.visibility</p:attrName>
                                        </p:attrNameLst>
                                      </p:cBhvr>
                                      <p:to>
                                        <p:strVal val="visible"/>
                                      </p:to>
                                    </p:set>
                                    <p:anim calcmode="lin" valueType="num">
                                      <p:cBhvr>
                                        <p:cTn id="27" dur="1000" fill="hold"/>
                                        <p:tgtEl>
                                          <p:spTgt spid="2054"/>
                                        </p:tgtEl>
                                        <p:attrNameLst>
                                          <p:attrName>ppt_x</p:attrName>
                                        </p:attrNameLst>
                                      </p:cBhvr>
                                      <p:tavLst>
                                        <p:tav tm="0">
                                          <p:val>
                                            <p:strVal val="#ppt_x-.2"/>
                                          </p:val>
                                        </p:tav>
                                        <p:tav tm="100000">
                                          <p:val>
                                            <p:strVal val="#ppt_x"/>
                                          </p:val>
                                        </p:tav>
                                      </p:tavLst>
                                    </p:anim>
                                    <p:anim calcmode="lin" valueType="num">
                                      <p:cBhvr>
                                        <p:cTn id="28" dur="1000" fill="hold"/>
                                        <p:tgtEl>
                                          <p:spTgt spid="2054"/>
                                        </p:tgtEl>
                                        <p:attrNameLst>
                                          <p:attrName>ppt_y</p:attrName>
                                        </p:attrNameLst>
                                      </p:cBhvr>
                                      <p:tavLst>
                                        <p:tav tm="0">
                                          <p:val>
                                            <p:strVal val="#ppt_y"/>
                                          </p:val>
                                        </p:tav>
                                        <p:tav tm="100000">
                                          <p:val>
                                            <p:strVal val="#ppt_y"/>
                                          </p:val>
                                        </p:tav>
                                      </p:tavLst>
                                    </p:anim>
                                    <p:animEffect transition="in" filter="wipe(right)" prLst="gradientSize: 0.1">
                                      <p:cBhvr>
                                        <p:cTn id="29" dur="1000"/>
                                        <p:tgtEl>
                                          <p:spTgt spid="2054"/>
                                        </p:tgtEl>
                                      </p:cBhvr>
                                    </p:animEffect>
                                  </p:childTnLst>
                                </p:cTn>
                              </p:par>
                            </p:childTnLst>
                          </p:cTn>
                        </p:par>
                      </p:childTnLst>
                    </p:cTn>
                  </p:par>
                  <p:par>
                    <p:cTn id="30" fill="hold">
                      <p:stCondLst>
                        <p:cond delay="indefinite"/>
                      </p:stCondLst>
                      <p:childTnLst>
                        <p:par>
                          <p:cTn id="31" fill="hold">
                            <p:stCondLst>
                              <p:cond delay="0"/>
                            </p:stCondLst>
                            <p:childTnLst>
                              <p:par>
                                <p:cTn id="32" presetID="29" presetClass="entr" presetSubtype="0" fill="hold" grpId="0" nodeType="clickEffect">
                                  <p:stCondLst>
                                    <p:cond delay="0"/>
                                  </p:stCondLst>
                                  <p:childTnLst>
                                    <p:set>
                                      <p:cBhvr>
                                        <p:cTn id="33" dur="1" fill="hold">
                                          <p:stCondLst>
                                            <p:cond delay="0"/>
                                          </p:stCondLst>
                                        </p:cTn>
                                        <p:tgtEl>
                                          <p:spTgt spid="2055"/>
                                        </p:tgtEl>
                                        <p:attrNameLst>
                                          <p:attrName>style.visibility</p:attrName>
                                        </p:attrNameLst>
                                      </p:cBhvr>
                                      <p:to>
                                        <p:strVal val="visible"/>
                                      </p:to>
                                    </p:set>
                                    <p:anim calcmode="lin" valueType="num">
                                      <p:cBhvr>
                                        <p:cTn id="34" dur="1000" fill="hold"/>
                                        <p:tgtEl>
                                          <p:spTgt spid="2055"/>
                                        </p:tgtEl>
                                        <p:attrNameLst>
                                          <p:attrName>ppt_x</p:attrName>
                                        </p:attrNameLst>
                                      </p:cBhvr>
                                      <p:tavLst>
                                        <p:tav tm="0">
                                          <p:val>
                                            <p:strVal val="#ppt_x-.2"/>
                                          </p:val>
                                        </p:tav>
                                        <p:tav tm="100000">
                                          <p:val>
                                            <p:strVal val="#ppt_x"/>
                                          </p:val>
                                        </p:tav>
                                      </p:tavLst>
                                    </p:anim>
                                    <p:anim calcmode="lin" valueType="num">
                                      <p:cBhvr>
                                        <p:cTn id="35" dur="1000" fill="hold"/>
                                        <p:tgtEl>
                                          <p:spTgt spid="2055"/>
                                        </p:tgtEl>
                                        <p:attrNameLst>
                                          <p:attrName>ppt_y</p:attrName>
                                        </p:attrNameLst>
                                      </p:cBhvr>
                                      <p:tavLst>
                                        <p:tav tm="0">
                                          <p:val>
                                            <p:strVal val="#ppt_y"/>
                                          </p:val>
                                        </p:tav>
                                        <p:tav tm="100000">
                                          <p:val>
                                            <p:strVal val="#ppt_y"/>
                                          </p:val>
                                        </p:tav>
                                      </p:tavLst>
                                    </p:anim>
                                    <p:animEffect transition="in" filter="wipe(right)" prLst="gradientSize: 0.1">
                                      <p:cBhvr>
                                        <p:cTn id="36" dur="1000"/>
                                        <p:tgtEl>
                                          <p:spTgt spid="20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P spid="2052" grpId="0" animBg="1"/>
      <p:bldP spid="2054" grpId="0" animBg="1"/>
      <p:bldP spid="205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descr="1222613045AG7B22.jpg"/>
          <p:cNvPicPr>
            <a:picLocks noChangeAspect="1"/>
          </p:cNvPicPr>
          <p:nvPr/>
        </p:nvPicPr>
        <p:blipFill>
          <a:blip r:embed="rId2" cstate="print">
            <a:duotone>
              <a:prstClr val="black"/>
              <a:schemeClr val="accent6">
                <a:lumMod val="60000"/>
                <a:lumOff val="40000"/>
                <a:tint val="45000"/>
                <a:satMod val="400000"/>
              </a:schemeClr>
            </a:duotone>
          </a:blip>
          <a:srcRect l="18000" b="70000"/>
          <a:stretch>
            <a:fillRect/>
          </a:stretch>
        </p:blipFill>
        <p:spPr>
          <a:xfrm>
            <a:off x="0" y="-1"/>
            <a:ext cx="9144000" cy="1143001"/>
          </a:xfrm>
          <a:prstGeom prst="rect">
            <a:avLst/>
          </a:prstGeom>
          <a:effectLst>
            <a:outerShdw blurRad="50800" dist="38100" dir="5400000" algn="t" rotWithShape="0">
              <a:prstClr val="black">
                <a:alpha val="40000"/>
              </a:prstClr>
            </a:outerShdw>
          </a:effectLst>
        </p:spPr>
      </p:pic>
      <p:sp>
        <p:nvSpPr>
          <p:cNvPr id="12" name="Rectangle 2"/>
          <p:cNvSpPr txBox="1">
            <a:spLocks noChangeArrowheads="1"/>
          </p:cNvSpPr>
          <p:nvPr/>
        </p:nvSpPr>
        <p:spPr>
          <a:xfrm>
            <a:off x="762000" y="152399"/>
            <a:ext cx="7772400" cy="1371601"/>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5400" b="1" i="0" u="none" strike="noStrike" kern="0" cap="none" spc="0" normalizeH="0" baseline="0" noProof="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uLnTx/>
                <a:uFillTx/>
                <a:latin typeface="+mj-lt"/>
                <a:ea typeface="+mj-ea"/>
                <a:cs typeface="+mj-cs"/>
              </a:rPr>
              <a:t>“Christian”</a:t>
            </a:r>
            <a:endParaRPr kumimoji="0" lang="en-US" sz="5400" b="1" i="0" u="none" strike="noStrike" kern="0" cap="none" spc="0" normalizeH="0" baseline="0" noProof="0" dirty="0" smtClean="0">
              <a:ln>
                <a:noFill/>
              </a:ln>
              <a:solidFill>
                <a:schemeClr val="bg1"/>
              </a:solidFill>
              <a:effectLst/>
              <a:uLnTx/>
              <a:uFillTx/>
              <a:latin typeface="+mj-lt"/>
              <a:ea typeface="+mj-ea"/>
              <a:cs typeface="+mj-cs"/>
            </a:endParaRPr>
          </a:p>
        </p:txBody>
      </p:sp>
      <p:pic>
        <p:nvPicPr>
          <p:cNvPr id="3076" name="Picture 4" descr="bible"/>
          <p:cNvPicPr>
            <a:picLocks noChangeAspect="1" noChangeArrowheads="1"/>
          </p:cNvPicPr>
          <p:nvPr/>
        </p:nvPicPr>
        <p:blipFill>
          <a:blip r:embed="rId3" cstate="print"/>
          <a:stretch>
            <a:fillRect/>
          </a:stretch>
        </p:blipFill>
        <p:spPr bwMode="auto">
          <a:xfrm>
            <a:off x="859951" y="1524001"/>
            <a:ext cx="1826099" cy="1223486"/>
          </a:xfrm>
          <a:prstGeom prst="rect">
            <a:avLst/>
          </a:prstGeom>
          <a:noFill/>
          <a:ln w="38100">
            <a:solidFill>
              <a:schemeClr val="bg1"/>
            </a:solidFill>
          </a:ln>
        </p:spPr>
      </p:pic>
      <p:sp>
        <p:nvSpPr>
          <p:cNvPr id="3077" name="Text Box 5"/>
          <p:cNvSpPr txBox="1">
            <a:spLocks noChangeArrowheads="1"/>
          </p:cNvSpPr>
          <p:nvPr/>
        </p:nvSpPr>
        <p:spPr bwMode="auto">
          <a:xfrm>
            <a:off x="3146975" y="1295400"/>
            <a:ext cx="4886274" cy="1754326"/>
          </a:xfrm>
          <a:prstGeom prst="rect">
            <a:avLst/>
          </a:prstGeom>
          <a:noFill/>
          <a:ln w="9525">
            <a:noFill/>
            <a:miter lim="800000"/>
            <a:headEnd/>
            <a:tailEnd/>
          </a:ln>
          <a:effectLst/>
        </p:spPr>
        <p:txBody>
          <a:bodyPr wrap="none">
            <a:spAutoFit/>
          </a:bodyPr>
          <a:lstStyle/>
          <a:p>
            <a:pPr algn="ctr"/>
            <a:r>
              <a:rPr lang="en-US" sz="4000" b="1" i="1" dirty="0" smtClean="0">
                <a:solidFill>
                  <a:schemeClr val="bg1"/>
                </a:solidFill>
              </a:rPr>
              <a:t>The Word of God </a:t>
            </a:r>
          </a:p>
          <a:p>
            <a:pPr algn="ctr"/>
            <a:r>
              <a:rPr lang="en-US" sz="4000" b="1" i="1" dirty="0" smtClean="0">
                <a:solidFill>
                  <a:schemeClr val="bg1"/>
                </a:solidFill>
              </a:rPr>
              <a:t>Makes Christians</a:t>
            </a:r>
            <a:endParaRPr lang="en-US" sz="4800" b="1" i="1" dirty="0">
              <a:solidFill>
                <a:schemeClr val="bg1"/>
              </a:solidFill>
            </a:endParaRPr>
          </a:p>
          <a:p>
            <a:pPr algn="ctr"/>
            <a:r>
              <a:rPr lang="en-US" sz="2800" b="1" dirty="0">
                <a:solidFill>
                  <a:schemeClr val="bg1"/>
                </a:solidFill>
              </a:rPr>
              <a:t>1 Peter 1:22-25; </a:t>
            </a:r>
            <a:r>
              <a:rPr lang="en-US" sz="2800" b="1" dirty="0" smtClean="0">
                <a:solidFill>
                  <a:schemeClr val="bg1"/>
                </a:solidFill>
              </a:rPr>
              <a:t>James 1:21</a:t>
            </a:r>
            <a:endParaRPr lang="en-US" sz="2800" b="1" dirty="0">
              <a:solidFill>
                <a:schemeClr val="bg1"/>
              </a:solidFill>
            </a:endParaRPr>
          </a:p>
        </p:txBody>
      </p:sp>
      <p:sp>
        <p:nvSpPr>
          <p:cNvPr id="3079" name="Text Box 7"/>
          <p:cNvSpPr txBox="1">
            <a:spLocks noChangeArrowheads="1"/>
          </p:cNvSpPr>
          <p:nvPr/>
        </p:nvSpPr>
        <p:spPr bwMode="auto">
          <a:xfrm>
            <a:off x="2895600" y="4000500"/>
            <a:ext cx="836613" cy="1433513"/>
          </a:xfrm>
          <a:prstGeom prst="rect">
            <a:avLst/>
          </a:prstGeom>
          <a:noFill/>
          <a:ln w="9525">
            <a:noFill/>
            <a:miter lim="800000"/>
            <a:headEnd/>
            <a:tailEnd/>
          </a:ln>
          <a:effectLst/>
        </p:spPr>
        <p:txBody>
          <a:bodyPr wrap="none">
            <a:spAutoFit/>
          </a:bodyPr>
          <a:lstStyle/>
          <a:p>
            <a:r>
              <a:rPr lang="en-US" sz="8800" dirty="0">
                <a:solidFill>
                  <a:srgbClr val="FFFF00"/>
                </a:solidFill>
              </a:rPr>
              <a:t>+</a:t>
            </a:r>
          </a:p>
        </p:txBody>
      </p:sp>
      <p:sp>
        <p:nvSpPr>
          <p:cNvPr id="3080" name="Text Box 8"/>
          <p:cNvSpPr txBox="1">
            <a:spLocks noChangeArrowheads="1"/>
          </p:cNvSpPr>
          <p:nvPr/>
        </p:nvSpPr>
        <p:spPr bwMode="auto">
          <a:xfrm>
            <a:off x="3886200" y="4495800"/>
            <a:ext cx="4330700" cy="519113"/>
          </a:xfrm>
          <a:prstGeom prst="rect">
            <a:avLst/>
          </a:prstGeom>
          <a:noFill/>
          <a:ln w="9525">
            <a:noFill/>
            <a:miter lim="800000"/>
            <a:headEnd/>
            <a:tailEnd/>
          </a:ln>
          <a:effectLst/>
        </p:spPr>
        <p:txBody>
          <a:bodyPr wrap="none">
            <a:spAutoFit/>
          </a:bodyPr>
          <a:lstStyle/>
          <a:p>
            <a:r>
              <a:rPr lang="en-US" sz="2800" b="1" dirty="0">
                <a:solidFill>
                  <a:schemeClr val="bg1"/>
                </a:solidFill>
              </a:rPr>
              <a:t>Baptist Manual = Baptist</a:t>
            </a:r>
          </a:p>
        </p:txBody>
      </p:sp>
      <p:sp>
        <p:nvSpPr>
          <p:cNvPr id="3082" name="Text Box 10"/>
          <p:cNvSpPr txBox="1">
            <a:spLocks noChangeArrowheads="1"/>
          </p:cNvSpPr>
          <p:nvPr/>
        </p:nvSpPr>
        <p:spPr bwMode="auto">
          <a:xfrm>
            <a:off x="1524000" y="5219700"/>
            <a:ext cx="836613" cy="1433513"/>
          </a:xfrm>
          <a:prstGeom prst="rect">
            <a:avLst/>
          </a:prstGeom>
          <a:noFill/>
          <a:ln w="9525">
            <a:noFill/>
            <a:miter lim="800000"/>
            <a:headEnd/>
            <a:tailEnd/>
          </a:ln>
          <a:effectLst/>
        </p:spPr>
        <p:txBody>
          <a:bodyPr wrap="none">
            <a:spAutoFit/>
          </a:bodyPr>
          <a:lstStyle/>
          <a:p>
            <a:r>
              <a:rPr lang="en-US" sz="8800" dirty="0">
                <a:solidFill>
                  <a:srgbClr val="FFFF00"/>
                </a:solidFill>
              </a:rPr>
              <a:t>+</a:t>
            </a:r>
          </a:p>
        </p:txBody>
      </p:sp>
      <p:sp>
        <p:nvSpPr>
          <p:cNvPr id="3083" name="Text Box 11"/>
          <p:cNvSpPr txBox="1">
            <a:spLocks noChangeArrowheads="1"/>
          </p:cNvSpPr>
          <p:nvPr/>
        </p:nvSpPr>
        <p:spPr bwMode="auto">
          <a:xfrm>
            <a:off x="2514600" y="5715000"/>
            <a:ext cx="5734050" cy="519113"/>
          </a:xfrm>
          <a:prstGeom prst="rect">
            <a:avLst/>
          </a:prstGeom>
          <a:noFill/>
          <a:ln w="9525">
            <a:noFill/>
            <a:miter lim="800000"/>
            <a:headEnd/>
            <a:tailEnd/>
          </a:ln>
          <a:effectLst/>
        </p:spPr>
        <p:txBody>
          <a:bodyPr wrap="none">
            <a:spAutoFit/>
          </a:bodyPr>
          <a:lstStyle/>
          <a:p>
            <a:r>
              <a:rPr lang="en-US" sz="2800" b="1" dirty="0">
                <a:solidFill>
                  <a:schemeClr val="bg1"/>
                </a:solidFill>
              </a:rPr>
              <a:t>Methodist Discipline = Methodist</a:t>
            </a:r>
          </a:p>
        </p:txBody>
      </p:sp>
      <p:sp>
        <p:nvSpPr>
          <p:cNvPr id="14" name="Text Box 8"/>
          <p:cNvSpPr txBox="1">
            <a:spLocks noChangeArrowheads="1"/>
          </p:cNvSpPr>
          <p:nvPr/>
        </p:nvSpPr>
        <p:spPr bwMode="auto">
          <a:xfrm>
            <a:off x="304800" y="3276600"/>
            <a:ext cx="8610600" cy="523220"/>
          </a:xfrm>
          <a:prstGeom prst="rect">
            <a:avLst/>
          </a:prstGeom>
          <a:noFill/>
          <a:ln w="9525">
            <a:noFill/>
            <a:miter lim="800000"/>
            <a:headEnd/>
            <a:tailEnd/>
          </a:ln>
          <a:effectLst/>
        </p:spPr>
        <p:txBody>
          <a:bodyPr wrap="square">
            <a:spAutoFit/>
          </a:bodyPr>
          <a:lstStyle/>
          <a:p>
            <a:pPr algn="ctr"/>
            <a:r>
              <a:rPr lang="en-US" sz="2800" b="1" dirty="0" smtClean="0">
                <a:solidFill>
                  <a:schemeClr val="bg1"/>
                </a:solidFill>
              </a:rPr>
              <a:t>Some Say the Bible          A Human Work</a:t>
            </a:r>
            <a:endParaRPr lang="en-US" sz="2800" b="1" dirty="0">
              <a:solidFill>
                <a:schemeClr val="bg1"/>
              </a:solidFill>
            </a:endParaRPr>
          </a:p>
        </p:txBody>
      </p:sp>
      <p:sp>
        <p:nvSpPr>
          <p:cNvPr id="15" name="Text Box 7"/>
          <p:cNvSpPr txBox="1">
            <a:spLocks noChangeArrowheads="1"/>
          </p:cNvSpPr>
          <p:nvPr/>
        </p:nvSpPr>
        <p:spPr bwMode="auto">
          <a:xfrm>
            <a:off x="4495800" y="2819400"/>
            <a:ext cx="836613" cy="1433513"/>
          </a:xfrm>
          <a:prstGeom prst="rect">
            <a:avLst/>
          </a:prstGeom>
          <a:noFill/>
          <a:ln w="9525">
            <a:noFill/>
            <a:miter lim="800000"/>
            <a:headEnd/>
            <a:tailEnd/>
          </a:ln>
          <a:effectLst/>
        </p:spPr>
        <p:txBody>
          <a:bodyPr wrap="none">
            <a:spAutoFit/>
          </a:bodyPr>
          <a:lstStyle/>
          <a:p>
            <a:r>
              <a:rPr lang="en-US" sz="8800" dirty="0">
                <a:solidFill>
                  <a:srgbClr val="FFFF00"/>
                </a:solidFill>
              </a:rPr>
              <a:t>+</a:t>
            </a:r>
          </a:p>
        </p:txBody>
      </p:sp>
      <p:pic>
        <p:nvPicPr>
          <p:cNvPr id="16" name="Picture 4" descr="bible"/>
          <p:cNvPicPr>
            <a:picLocks noChangeAspect="1" noChangeArrowheads="1"/>
          </p:cNvPicPr>
          <p:nvPr/>
        </p:nvPicPr>
        <p:blipFill>
          <a:blip r:embed="rId3" cstate="print"/>
          <a:stretch>
            <a:fillRect/>
          </a:stretch>
        </p:blipFill>
        <p:spPr bwMode="auto">
          <a:xfrm>
            <a:off x="762000" y="4267200"/>
            <a:ext cx="1826099" cy="1223486"/>
          </a:xfrm>
          <a:prstGeom prst="rect">
            <a:avLst/>
          </a:prstGeom>
          <a:noFill/>
          <a:ln w="38100">
            <a:solidFill>
              <a:schemeClr val="bg1"/>
            </a:solid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1000" fill="hold"/>
                                        <p:tgtEl>
                                          <p:spTgt spid="12"/>
                                        </p:tgtEl>
                                        <p:attrNameLst>
                                          <p:attrName>ppt_w</p:attrName>
                                        </p:attrNameLst>
                                      </p:cBhvr>
                                      <p:tavLst>
                                        <p:tav tm="0">
                                          <p:val>
                                            <p:strVal val="#ppt_w*0.70"/>
                                          </p:val>
                                        </p:tav>
                                        <p:tav tm="100000">
                                          <p:val>
                                            <p:strVal val="#ppt_w"/>
                                          </p:val>
                                        </p:tav>
                                      </p:tavLst>
                                    </p:anim>
                                    <p:anim calcmode="lin" valueType="num">
                                      <p:cBhvr>
                                        <p:cTn id="8" dur="1000" fill="hold"/>
                                        <p:tgtEl>
                                          <p:spTgt spid="12"/>
                                        </p:tgtEl>
                                        <p:attrNameLst>
                                          <p:attrName>ppt_h</p:attrName>
                                        </p:attrNameLst>
                                      </p:cBhvr>
                                      <p:tavLst>
                                        <p:tav tm="0">
                                          <p:val>
                                            <p:strVal val="#ppt_h"/>
                                          </p:val>
                                        </p:tav>
                                        <p:tav tm="100000">
                                          <p:val>
                                            <p:strVal val="#ppt_h"/>
                                          </p:val>
                                        </p:tav>
                                      </p:tavLst>
                                    </p:anim>
                                    <p:animEffect transition="in" filter="fade">
                                      <p:cBhvr>
                                        <p:cTn id="9" dur="1000"/>
                                        <p:tgtEl>
                                          <p:spTgt spid="1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076"/>
                                        </p:tgtEl>
                                        <p:attrNameLst>
                                          <p:attrName>style.visibility</p:attrName>
                                        </p:attrNameLst>
                                      </p:cBhvr>
                                      <p:to>
                                        <p:strVal val="visible"/>
                                      </p:to>
                                    </p:set>
                                    <p:animEffect transition="in" filter="fade">
                                      <p:cBhvr>
                                        <p:cTn id="14" dur="2000"/>
                                        <p:tgtEl>
                                          <p:spTgt spid="3076"/>
                                        </p:tgtEl>
                                      </p:cBhvr>
                                    </p:animEffect>
                                  </p:childTnLst>
                                </p:cTn>
                              </p:par>
                              <p:par>
                                <p:cTn id="15" presetID="42" presetClass="entr" presetSubtype="0" fill="hold" grpId="1" nodeType="withEffect">
                                  <p:stCondLst>
                                    <p:cond delay="0"/>
                                  </p:stCondLst>
                                  <p:childTnLst>
                                    <p:set>
                                      <p:cBhvr>
                                        <p:cTn id="16" dur="1" fill="hold">
                                          <p:stCondLst>
                                            <p:cond delay="0"/>
                                          </p:stCondLst>
                                        </p:cTn>
                                        <p:tgtEl>
                                          <p:spTgt spid="3077"/>
                                        </p:tgtEl>
                                        <p:attrNameLst>
                                          <p:attrName>style.visibility</p:attrName>
                                        </p:attrNameLst>
                                      </p:cBhvr>
                                      <p:to>
                                        <p:strVal val="visible"/>
                                      </p:to>
                                    </p:set>
                                    <p:animEffect transition="in" filter="fade">
                                      <p:cBhvr>
                                        <p:cTn id="17" dur="1000"/>
                                        <p:tgtEl>
                                          <p:spTgt spid="3077"/>
                                        </p:tgtEl>
                                      </p:cBhvr>
                                    </p:animEffect>
                                    <p:anim calcmode="lin" valueType="num">
                                      <p:cBhvr>
                                        <p:cTn id="18" dur="1000" fill="hold"/>
                                        <p:tgtEl>
                                          <p:spTgt spid="3077"/>
                                        </p:tgtEl>
                                        <p:attrNameLst>
                                          <p:attrName>ppt_x</p:attrName>
                                        </p:attrNameLst>
                                      </p:cBhvr>
                                      <p:tavLst>
                                        <p:tav tm="0">
                                          <p:val>
                                            <p:strVal val="#ppt_x"/>
                                          </p:val>
                                        </p:tav>
                                        <p:tav tm="100000">
                                          <p:val>
                                            <p:strVal val="#ppt_x"/>
                                          </p:val>
                                        </p:tav>
                                      </p:tavLst>
                                    </p:anim>
                                    <p:anim calcmode="lin" valueType="num">
                                      <p:cBhvr>
                                        <p:cTn id="19" dur="1000" fill="hold"/>
                                        <p:tgtEl>
                                          <p:spTgt spid="3077"/>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9" presetClass="entr" presetSubtype="0"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anim calcmode="lin" valueType="num">
                                      <p:cBhvr>
                                        <p:cTn id="24" dur="1000" fill="hold"/>
                                        <p:tgtEl>
                                          <p:spTgt spid="14"/>
                                        </p:tgtEl>
                                        <p:attrNameLst>
                                          <p:attrName>ppt_x</p:attrName>
                                        </p:attrNameLst>
                                      </p:cBhvr>
                                      <p:tavLst>
                                        <p:tav tm="0">
                                          <p:val>
                                            <p:strVal val="#ppt_x-.2"/>
                                          </p:val>
                                        </p:tav>
                                        <p:tav tm="100000">
                                          <p:val>
                                            <p:strVal val="#ppt_x"/>
                                          </p:val>
                                        </p:tav>
                                      </p:tavLst>
                                    </p:anim>
                                    <p:anim calcmode="lin" valueType="num">
                                      <p:cBhvr>
                                        <p:cTn id="25" dur="10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26" dur="1000"/>
                                        <p:tgtEl>
                                          <p:spTgt spid="14"/>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fade">
                                      <p:cBhvr>
                                        <p:cTn id="29" dur="2000"/>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fade">
                                      <p:cBhvr>
                                        <p:cTn id="34" dur="2000"/>
                                        <p:tgtEl>
                                          <p:spTgt spid="16"/>
                                        </p:tgtEl>
                                      </p:cBhvr>
                                    </p:animEffect>
                                  </p:childTnLst>
                                </p:cTn>
                              </p:par>
                              <p:par>
                                <p:cTn id="35" presetID="42" presetClass="entr" presetSubtype="0" fill="hold" grpId="0" nodeType="withEffect">
                                  <p:stCondLst>
                                    <p:cond delay="0"/>
                                  </p:stCondLst>
                                  <p:childTnLst>
                                    <p:set>
                                      <p:cBhvr>
                                        <p:cTn id="36" dur="1" fill="hold">
                                          <p:stCondLst>
                                            <p:cond delay="0"/>
                                          </p:stCondLst>
                                        </p:cTn>
                                        <p:tgtEl>
                                          <p:spTgt spid="3080"/>
                                        </p:tgtEl>
                                        <p:attrNameLst>
                                          <p:attrName>style.visibility</p:attrName>
                                        </p:attrNameLst>
                                      </p:cBhvr>
                                      <p:to>
                                        <p:strVal val="visible"/>
                                      </p:to>
                                    </p:set>
                                    <p:animEffect transition="in" filter="fade">
                                      <p:cBhvr>
                                        <p:cTn id="37" dur="1000"/>
                                        <p:tgtEl>
                                          <p:spTgt spid="3080"/>
                                        </p:tgtEl>
                                      </p:cBhvr>
                                    </p:animEffect>
                                    <p:anim calcmode="lin" valueType="num">
                                      <p:cBhvr>
                                        <p:cTn id="38" dur="1000" fill="hold"/>
                                        <p:tgtEl>
                                          <p:spTgt spid="3080"/>
                                        </p:tgtEl>
                                        <p:attrNameLst>
                                          <p:attrName>ppt_x</p:attrName>
                                        </p:attrNameLst>
                                      </p:cBhvr>
                                      <p:tavLst>
                                        <p:tav tm="0">
                                          <p:val>
                                            <p:strVal val="#ppt_x"/>
                                          </p:val>
                                        </p:tav>
                                        <p:tav tm="100000">
                                          <p:val>
                                            <p:strVal val="#ppt_x"/>
                                          </p:val>
                                        </p:tav>
                                      </p:tavLst>
                                    </p:anim>
                                    <p:anim calcmode="lin" valueType="num">
                                      <p:cBhvr>
                                        <p:cTn id="39" dur="1000" fill="hold"/>
                                        <p:tgtEl>
                                          <p:spTgt spid="3080"/>
                                        </p:tgtEl>
                                        <p:attrNameLst>
                                          <p:attrName>ppt_y</p:attrName>
                                        </p:attrNameLst>
                                      </p:cBhvr>
                                      <p:tavLst>
                                        <p:tav tm="0">
                                          <p:val>
                                            <p:strVal val="#ppt_y+.1"/>
                                          </p:val>
                                        </p:tav>
                                        <p:tav tm="100000">
                                          <p:val>
                                            <p:strVal val="#ppt_y"/>
                                          </p:val>
                                        </p:tav>
                                      </p:tavLst>
                                    </p:anim>
                                  </p:childTnLst>
                                </p:cTn>
                              </p:par>
                              <p:par>
                                <p:cTn id="40" presetID="10" presetClass="entr" presetSubtype="0" fill="hold" grpId="0" nodeType="withEffect">
                                  <p:stCondLst>
                                    <p:cond delay="0"/>
                                  </p:stCondLst>
                                  <p:childTnLst>
                                    <p:set>
                                      <p:cBhvr>
                                        <p:cTn id="41" dur="1" fill="hold">
                                          <p:stCondLst>
                                            <p:cond delay="0"/>
                                          </p:stCondLst>
                                        </p:cTn>
                                        <p:tgtEl>
                                          <p:spTgt spid="3079"/>
                                        </p:tgtEl>
                                        <p:attrNameLst>
                                          <p:attrName>style.visibility</p:attrName>
                                        </p:attrNameLst>
                                      </p:cBhvr>
                                      <p:to>
                                        <p:strVal val="visible"/>
                                      </p:to>
                                    </p:set>
                                    <p:animEffect transition="in" filter="fade">
                                      <p:cBhvr>
                                        <p:cTn id="42" dur="2000"/>
                                        <p:tgtEl>
                                          <p:spTgt spid="3079"/>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083"/>
                                        </p:tgtEl>
                                        <p:attrNameLst>
                                          <p:attrName>style.visibility</p:attrName>
                                        </p:attrNameLst>
                                      </p:cBhvr>
                                      <p:to>
                                        <p:strVal val="visible"/>
                                      </p:to>
                                    </p:set>
                                    <p:animEffect transition="in" filter="fade">
                                      <p:cBhvr>
                                        <p:cTn id="47" dur="1000"/>
                                        <p:tgtEl>
                                          <p:spTgt spid="3083"/>
                                        </p:tgtEl>
                                      </p:cBhvr>
                                    </p:animEffect>
                                    <p:anim calcmode="lin" valueType="num">
                                      <p:cBhvr>
                                        <p:cTn id="48" dur="1000" fill="hold"/>
                                        <p:tgtEl>
                                          <p:spTgt spid="3083"/>
                                        </p:tgtEl>
                                        <p:attrNameLst>
                                          <p:attrName>ppt_x</p:attrName>
                                        </p:attrNameLst>
                                      </p:cBhvr>
                                      <p:tavLst>
                                        <p:tav tm="0">
                                          <p:val>
                                            <p:strVal val="#ppt_x"/>
                                          </p:val>
                                        </p:tav>
                                        <p:tav tm="100000">
                                          <p:val>
                                            <p:strVal val="#ppt_x"/>
                                          </p:val>
                                        </p:tav>
                                      </p:tavLst>
                                    </p:anim>
                                    <p:anim calcmode="lin" valueType="num">
                                      <p:cBhvr>
                                        <p:cTn id="49" dur="1000" fill="hold"/>
                                        <p:tgtEl>
                                          <p:spTgt spid="3083"/>
                                        </p:tgtEl>
                                        <p:attrNameLst>
                                          <p:attrName>ppt_y</p:attrName>
                                        </p:attrNameLst>
                                      </p:cBhvr>
                                      <p:tavLst>
                                        <p:tav tm="0">
                                          <p:val>
                                            <p:strVal val="#ppt_y+.1"/>
                                          </p:val>
                                        </p:tav>
                                        <p:tav tm="100000">
                                          <p:val>
                                            <p:strVal val="#ppt_y"/>
                                          </p:val>
                                        </p:tav>
                                      </p:tavLst>
                                    </p:anim>
                                  </p:childTnLst>
                                </p:cTn>
                              </p:par>
                              <p:par>
                                <p:cTn id="50" presetID="10" presetClass="entr" presetSubtype="0" fill="hold" grpId="0" nodeType="withEffect">
                                  <p:stCondLst>
                                    <p:cond delay="0"/>
                                  </p:stCondLst>
                                  <p:childTnLst>
                                    <p:set>
                                      <p:cBhvr>
                                        <p:cTn id="51" dur="1" fill="hold">
                                          <p:stCondLst>
                                            <p:cond delay="0"/>
                                          </p:stCondLst>
                                        </p:cTn>
                                        <p:tgtEl>
                                          <p:spTgt spid="3082"/>
                                        </p:tgtEl>
                                        <p:attrNameLst>
                                          <p:attrName>style.visibility</p:attrName>
                                        </p:attrNameLst>
                                      </p:cBhvr>
                                      <p:to>
                                        <p:strVal val="visible"/>
                                      </p:to>
                                    </p:set>
                                    <p:animEffect transition="in" filter="fade">
                                      <p:cBhvr>
                                        <p:cTn id="52" dur="2000"/>
                                        <p:tgtEl>
                                          <p:spTgt spid="30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3077" grpId="1"/>
      <p:bldP spid="3079" grpId="0"/>
      <p:bldP spid="3080" grpId="0"/>
      <p:bldP spid="3082" grpId="0"/>
      <p:bldP spid="3083" grpId="0"/>
      <p:bldP spid="14" grpId="0"/>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22613045AG7B22.jpg"/>
          <p:cNvPicPr>
            <a:picLocks noChangeAspect="1"/>
          </p:cNvPicPr>
          <p:nvPr/>
        </p:nvPicPr>
        <p:blipFill>
          <a:blip r:embed="rId2" cstate="print">
            <a:duotone>
              <a:prstClr val="black"/>
              <a:schemeClr val="accent6">
                <a:lumMod val="60000"/>
                <a:lumOff val="40000"/>
                <a:tint val="45000"/>
                <a:satMod val="400000"/>
              </a:schemeClr>
            </a:duotone>
          </a:blip>
          <a:srcRect l="18000" b="70000"/>
          <a:stretch>
            <a:fillRect/>
          </a:stretch>
        </p:blipFill>
        <p:spPr>
          <a:xfrm>
            <a:off x="0" y="-1"/>
            <a:ext cx="9144000" cy="1143001"/>
          </a:xfrm>
          <a:prstGeom prst="rect">
            <a:avLst/>
          </a:prstGeom>
          <a:effectLst>
            <a:outerShdw blurRad="50800" dist="38100" dir="5400000" algn="t" rotWithShape="0">
              <a:prstClr val="black">
                <a:alpha val="40000"/>
              </a:prstClr>
            </a:outerShdw>
          </a:effectLst>
        </p:spPr>
      </p:pic>
      <p:sp>
        <p:nvSpPr>
          <p:cNvPr id="4098" name="Rectangle 2"/>
          <p:cNvSpPr>
            <a:spLocks noGrp="1" noChangeArrowheads="1"/>
          </p:cNvSpPr>
          <p:nvPr>
            <p:ph type="title"/>
          </p:nvPr>
        </p:nvSpPr>
        <p:spPr>
          <a:xfrm>
            <a:off x="228600" y="1524000"/>
            <a:ext cx="8686800" cy="715963"/>
          </a:xfrm>
        </p:spPr>
        <p:txBody>
          <a:bodyPr/>
          <a:lstStyle/>
          <a:p>
            <a:r>
              <a:rPr lang="en-US" sz="2800" b="1" i="1" spc="-100" dirty="0">
                <a:solidFill>
                  <a:srgbClr val="FFFF00"/>
                </a:solidFill>
              </a:rPr>
              <a:t>Some Bible + Creed Book </a:t>
            </a:r>
            <a:r>
              <a:rPr lang="en-US" sz="2800" b="1" i="1" spc="-100" dirty="0" smtClean="0">
                <a:solidFill>
                  <a:srgbClr val="FFFF00"/>
                </a:solidFill>
              </a:rPr>
              <a:t>Makes </a:t>
            </a:r>
            <a:r>
              <a:rPr lang="en-US" sz="2800" b="1" i="1" spc="-100" dirty="0">
                <a:solidFill>
                  <a:srgbClr val="FFFF00"/>
                </a:solidFill>
              </a:rPr>
              <a:t>Man-Made Religion</a:t>
            </a:r>
          </a:p>
        </p:txBody>
      </p:sp>
      <p:sp>
        <p:nvSpPr>
          <p:cNvPr id="4099" name="Rectangle 3"/>
          <p:cNvSpPr>
            <a:spLocks noGrp="1" noChangeArrowheads="1"/>
          </p:cNvSpPr>
          <p:nvPr>
            <p:ph type="body" idx="1"/>
          </p:nvPr>
        </p:nvSpPr>
        <p:spPr>
          <a:xfrm>
            <a:off x="457200" y="2438400"/>
            <a:ext cx="8458200" cy="3276600"/>
          </a:xfrm>
        </p:spPr>
        <p:txBody>
          <a:bodyPr/>
          <a:lstStyle/>
          <a:p>
            <a:pPr>
              <a:lnSpc>
                <a:spcPct val="125000"/>
              </a:lnSpc>
              <a:buFontTx/>
              <a:buNone/>
            </a:pPr>
            <a:r>
              <a:rPr lang="en-US" sz="2400" b="1" dirty="0">
                <a:solidFill>
                  <a:schemeClr val="bg1"/>
                </a:solidFill>
              </a:rPr>
              <a:t>Some Bible + Luther’s Catechisms = Lutheran</a:t>
            </a:r>
          </a:p>
          <a:p>
            <a:pPr>
              <a:lnSpc>
                <a:spcPct val="125000"/>
              </a:lnSpc>
              <a:buFontTx/>
              <a:buNone/>
            </a:pPr>
            <a:r>
              <a:rPr lang="en-US" sz="2400" b="1" dirty="0">
                <a:solidFill>
                  <a:schemeClr val="bg1"/>
                </a:solidFill>
              </a:rPr>
              <a:t>Some Bible + Confession of Faith = Presbyterian</a:t>
            </a:r>
          </a:p>
          <a:p>
            <a:pPr>
              <a:lnSpc>
                <a:spcPct val="125000"/>
              </a:lnSpc>
              <a:buFontTx/>
              <a:buNone/>
            </a:pPr>
            <a:r>
              <a:rPr lang="en-US" sz="2400" b="1" dirty="0">
                <a:solidFill>
                  <a:schemeClr val="bg1"/>
                </a:solidFill>
              </a:rPr>
              <a:t>Some Bible + Book of Mormon = Latter Day Saint</a:t>
            </a:r>
          </a:p>
          <a:p>
            <a:pPr>
              <a:lnSpc>
                <a:spcPct val="125000"/>
              </a:lnSpc>
              <a:buFontTx/>
              <a:buNone/>
            </a:pPr>
            <a:r>
              <a:rPr lang="en-US" sz="2400" b="1" dirty="0">
                <a:solidFill>
                  <a:schemeClr val="bg1"/>
                </a:solidFill>
              </a:rPr>
              <a:t>Some Bible + Watchtower Magazine = Jehovah Witness</a:t>
            </a:r>
          </a:p>
          <a:p>
            <a:pPr>
              <a:lnSpc>
                <a:spcPct val="125000"/>
              </a:lnSpc>
              <a:buFontTx/>
              <a:buNone/>
            </a:pPr>
            <a:r>
              <a:rPr lang="en-US" sz="2400" b="1" dirty="0">
                <a:solidFill>
                  <a:schemeClr val="bg1"/>
                </a:solidFill>
              </a:rPr>
              <a:t>Some Bible + Book of Common Prayer = </a:t>
            </a:r>
            <a:r>
              <a:rPr lang="en-US" sz="2400" b="1" dirty="0" smtClean="0">
                <a:solidFill>
                  <a:schemeClr val="bg1"/>
                </a:solidFill>
              </a:rPr>
              <a:t>Episcopal</a:t>
            </a:r>
            <a:endParaRPr lang="en-US" sz="2400" b="1" dirty="0">
              <a:solidFill>
                <a:schemeClr val="bg1"/>
              </a:solidFill>
            </a:endParaRPr>
          </a:p>
        </p:txBody>
      </p:sp>
      <p:sp>
        <p:nvSpPr>
          <p:cNvPr id="4100" name="AutoShape 4"/>
          <p:cNvSpPr>
            <a:spLocks noChangeArrowheads="1"/>
          </p:cNvSpPr>
          <p:nvPr/>
        </p:nvSpPr>
        <p:spPr bwMode="auto">
          <a:xfrm>
            <a:off x="914400" y="5486400"/>
            <a:ext cx="7467600" cy="762000"/>
          </a:xfrm>
          <a:prstGeom prst="bevel">
            <a:avLst>
              <a:gd name="adj" fmla="val 12500"/>
            </a:avLst>
          </a:prstGeom>
          <a:solidFill>
            <a:schemeClr val="accent1"/>
          </a:solidFill>
          <a:ln w="9525">
            <a:solidFill>
              <a:schemeClr val="tx1"/>
            </a:solidFill>
            <a:miter lim="800000"/>
            <a:headEnd/>
            <a:tailEnd/>
          </a:ln>
          <a:effectLst>
            <a:outerShdw blurRad="50800" dist="38100" dir="8100000" algn="tr" rotWithShape="0">
              <a:prstClr val="black">
                <a:alpha val="40000"/>
              </a:prstClr>
            </a:outerShdw>
          </a:effectLst>
        </p:spPr>
        <p:txBody>
          <a:bodyPr wrap="none" anchor="ctr"/>
          <a:lstStyle/>
          <a:p>
            <a:pPr algn="ctr"/>
            <a:r>
              <a:rPr lang="en-US" sz="3200" b="1" dirty="0" smtClean="0">
                <a:effectLst>
                  <a:outerShdw blurRad="50800" dist="38100" dir="8100000" algn="tr" rotWithShape="0">
                    <a:prstClr val="black">
                      <a:alpha val="40000"/>
                    </a:prstClr>
                  </a:outerShdw>
                </a:effectLst>
              </a:rPr>
              <a:t>The Bible </a:t>
            </a:r>
            <a:r>
              <a:rPr lang="en-US" sz="3200" b="1" dirty="0">
                <a:effectLst>
                  <a:outerShdw blurRad="50800" dist="38100" dir="8100000" algn="tr" rotWithShape="0">
                    <a:prstClr val="black">
                      <a:alpha val="40000"/>
                    </a:prstClr>
                  </a:outerShdw>
                </a:effectLst>
              </a:rPr>
              <a:t>Alone </a:t>
            </a:r>
            <a:r>
              <a:rPr lang="en-US" sz="3200" b="1" dirty="0" smtClean="0">
                <a:effectLst>
                  <a:outerShdw blurRad="50800" dist="38100" dir="8100000" algn="tr" rotWithShape="0">
                    <a:prstClr val="black">
                      <a:alpha val="40000"/>
                    </a:prstClr>
                  </a:outerShdw>
                </a:effectLst>
              </a:rPr>
              <a:t>makes Christians</a:t>
            </a:r>
            <a:endParaRPr lang="en-US" sz="3200" b="1" dirty="0">
              <a:effectLst>
                <a:outerShdw blurRad="50800" dist="38100" dir="8100000" algn="tr" rotWithShape="0">
                  <a:prstClr val="black">
                    <a:alpha val="40000"/>
                  </a:prstClr>
                </a:outerShdw>
              </a:effectLst>
            </a:endParaRPr>
          </a:p>
        </p:txBody>
      </p:sp>
      <p:sp>
        <p:nvSpPr>
          <p:cNvPr id="7" name="Rectangle 2"/>
          <p:cNvSpPr txBox="1">
            <a:spLocks noChangeArrowheads="1"/>
          </p:cNvSpPr>
          <p:nvPr/>
        </p:nvSpPr>
        <p:spPr>
          <a:xfrm>
            <a:off x="762000" y="152399"/>
            <a:ext cx="7772400" cy="1371601"/>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5400" b="1" i="0" u="none" strike="noStrike" kern="0" cap="none" spc="0" normalizeH="0" baseline="0" noProof="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uLnTx/>
                <a:uFillTx/>
                <a:latin typeface="+mj-lt"/>
                <a:ea typeface="+mj-ea"/>
                <a:cs typeface="+mj-cs"/>
              </a:rPr>
              <a:t>“Christian”</a:t>
            </a:r>
            <a:endParaRPr kumimoji="0" lang="en-US" sz="5400" b="1" i="0" u="none" strike="noStrike" kern="0" cap="none" spc="0" normalizeH="0" baseline="0" noProof="0" dirty="0" smtClean="0">
              <a:ln>
                <a:noFill/>
              </a:ln>
              <a:solidFill>
                <a:schemeClr val="bg1"/>
              </a:solidFill>
              <a:effectLst/>
              <a:uLnTx/>
              <a:uFillTx/>
              <a:latin typeface="+mj-lt"/>
              <a:ea typeface="+mj-ea"/>
              <a:cs typeface="+mj-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wipe(left)">
                                      <p:cBhvr>
                                        <p:cTn id="7" dur="2000"/>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099">
                                            <p:txEl>
                                              <p:pRg st="0" end="0"/>
                                            </p:txEl>
                                          </p:spTgt>
                                        </p:tgtEl>
                                        <p:attrNameLst>
                                          <p:attrName>style.visibility</p:attrName>
                                        </p:attrNameLst>
                                      </p:cBhvr>
                                      <p:to>
                                        <p:strVal val="visible"/>
                                      </p:to>
                                    </p:set>
                                    <p:animEffect transition="in" filter="wipe(up)">
                                      <p:cBhvr>
                                        <p:cTn id="12" dur="500"/>
                                        <p:tgtEl>
                                          <p:spTgt spid="4099">
                                            <p:txEl>
                                              <p:pRg st="0" end="0"/>
                                            </p:txEl>
                                          </p:spTgt>
                                        </p:tgtEl>
                                      </p:cBhvr>
                                    </p:animEffect>
                                  </p:childTnLst>
                                </p:cTn>
                              </p:par>
                            </p:childTnLst>
                          </p:cTn>
                        </p:par>
                        <p:par>
                          <p:cTn id="13" fill="hold">
                            <p:stCondLst>
                              <p:cond delay="500"/>
                            </p:stCondLst>
                            <p:childTnLst>
                              <p:par>
                                <p:cTn id="14" presetID="22" presetClass="entr" presetSubtype="1" fill="hold" grpId="0" nodeType="afterEffect">
                                  <p:stCondLst>
                                    <p:cond delay="0"/>
                                  </p:stCondLst>
                                  <p:childTnLst>
                                    <p:set>
                                      <p:cBhvr>
                                        <p:cTn id="15" dur="1" fill="hold">
                                          <p:stCondLst>
                                            <p:cond delay="0"/>
                                          </p:stCondLst>
                                        </p:cTn>
                                        <p:tgtEl>
                                          <p:spTgt spid="4099">
                                            <p:txEl>
                                              <p:pRg st="1" end="1"/>
                                            </p:txEl>
                                          </p:spTgt>
                                        </p:tgtEl>
                                        <p:attrNameLst>
                                          <p:attrName>style.visibility</p:attrName>
                                        </p:attrNameLst>
                                      </p:cBhvr>
                                      <p:to>
                                        <p:strVal val="visible"/>
                                      </p:to>
                                    </p:set>
                                    <p:animEffect transition="in" filter="wipe(up)">
                                      <p:cBhvr>
                                        <p:cTn id="16" dur="500"/>
                                        <p:tgtEl>
                                          <p:spTgt spid="4099">
                                            <p:txEl>
                                              <p:pRg st="1" end="1"/>
                                            </p:txEl>
                                          </p:spTgt>
                                        </p:tgtEl>
                                      </p:cBhvr>
                                    </p:animEffect>
                                  </p:childTnLst>
                                </p:cTn>
                              </p:par>
                            </p:childTnLst>
                          </p:cTn>
                        </p:par>
                        <p:par>
                          <p:cTn id="17" fill="hold">
                            <p:stCondLst>
                              <p:cond delay="1000"/>
                            </p:stCondLst>
                            <p:childTnLst>
                              <p:par>
                                <p:cTn id="18" presetID="22" presetClass="entr" presetSubtype="1" fill="hold" grpId="0" nodeType="afterEffect">
                                  <p:stCondLst>
                                    <p:cond delay="0"/>
                                  </p:stCondLst>
                                  <p:childTnLst>
                                    <p:set>
                                      <p:cBhvr>
                                        <p:cTn id="19" dur="1" fill="hold">
                                          <p:stCondLst>
                                            <p:cond delay="0"/>
                                          </p:stCondLst>
                                        </p:cTn>
                                        <p:tgtEl>
                                          <p:spTgt spid="4099">
                                            <p:txEl>
                                              <p:pRg st="2" end="2"/>
                                            </p:txEl>
                                          </p:spTgt>
                                        </p:tgtEl>
                                        <p:attrNameLst>
                                          <p:attrName>style.visibility</p:attrName>
                                        </p:attrNameLst>
                                      </p:cBhvr>
                                      <p:to>
                                        <p:strVal val="visible"/>
                                      </p:to>
                                    </p:set>
                                    <p:animEffect transition="in" filter="wipe(up)">
                                      <p:cBhvr>
                                        <p:cTn id="20" dur="500"/>
                                        <p:tgtEl>
                                          <p:spTgt spid="4099">
                                            <p:txEl>
                                              <p:pRg st="2" end="2"/>
                                            </p:txEl>
                                          </p:spTgt>
                                        </p:tgtEl>
                                      </p:cBhvr>
                                    </p:animEffect>
                                  </p:childTnLst>
                                </p:cTn>
                              </p:par>
                            </p:childTnLst>
                          </p:cTn>
                        </p:par>
                        <p:par>
                          <p:cTn id="21" fill="hold">
                            <p:stCondLst>
                              <p:cond delay="1500"/>
                            </p:stCondLst>
                            <p:childTnLst>
                              <p:par>
                                <p:cTn id="22" presetID="22" presetClass="entr" presetSubtype="1" fill="hold" grpId="0" nodeType="afterEffect">
                                  <p:stCondLst>
                                    <p:cond delay="0"/>
                                  </p:stCondLst>
                                  <p:childTnLst>
                                    <p:set>
                                      <p:cBhvr>
                                        <p:cTn id="23" dur="1" fill="hold">
                                          <p:stCondLst>
                                            <p:cond delay="0"/>
                                          </p:stCondLst>
                                        </p:cTn>
                                        <p:tgtEl>
                                          <p:spTgt spid="4099">
                                            <p:txEl>
                                              <p:pRg st="3" end="3"/>
                                            </p:txEl>
                                          </p:spTgt>
                                        </p:tgtEl>
                                        <p:attrNameLst>
                                          <p:attrName>style.visibility</p:attrName>
                                        </p:attrNameLst>
                                      </p:cBhvr>
                                      <p:to>
                                        <p:strVal val="visible"/>
                                      </p:to>
                                    </p:set>
                                    <p:animEffect transition="in" filter="wipe(up)">
                                      <p:cBhvr>
                                        <p:cTn id="24" dur="500"/>
                                        <p:tgtEl>
                                          <p:spTgt spid="4099">
                                            <p:txEl>
                                              <p:pRg st="3" end="3"/>
                                            </p:txEl>
                                          </p:spTgt>
                                        </p:tgtEl>
                                      </p:cBhvr>
                                    </p:animEffect>
                                  </p:childTnLst>
                                </p:cTn>
                              </p:par>
                            </p:childTnLst>
                          </p:cTn>
                        </p:par>
                        <p:par>
                          <p:cTn id="25" fill="hold">
                            <p:stCondLst>
                              <p:cond delay="2000"/>
                            </p:stCondLst>
                            <p:childTnLst>
                              <p:par>
                                <p:cTn id="26" presetID="22" presetClass="entr" presetSubtype="1" fill="hold" grpId="0" nodeType="afterEffect">
                                  <p:stCondLst>
                                    <p:cond delay="0"/>
                                  </p:stCondLst>
                                  <p:childTnLst>
                                    <p:set>
                                      <p:cBhvr>
                                        <p:cTn id="27" dur="1" fill="hold">
                                          <p:stCondLst>
                                            <p:cond delay="0"/>
                                          </p:stCondLst>
                                        </p:cTn>
                                        <p:tgtEl>
                                          <p:spTgt spid="4099">
                                            <p:txEl>
                                              <p:pRg st="4" end="4"/>
                                            </p:txEl>
                                          </p:spTgt>
                                        </p:tgtEl>
                                        <p:attrNameLst>
                                          <p:attrName>style.visibility</p:attrName>
                                        </p:attrNameLst>
                                      </p:cBhvr>
                                      <p:to>
                                        <p:strVal val="visible"/>
                                      </p:to>
                                    </p:set>
                                    <p:animEffect transition="in" filter="wipe(up)">
                                      <p:cBhvr>
                                        <p:cTn id="28" dur="500"/>
                                        <p:tgtEl>
                                          <p:spTgt spid="4099">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4100"/>
                                        </p:tgtEl>
                                        <p:attrNameLst>
                                          <p:attrName>style.visibility</p:attrName>
                                        </p:attrNameLst>
                                      </p:cBhvr>
                                      <p:to>
                                        <p:strVal val="visible"/>
                                      </p:to>
                                    </p:set>
                                    <p:animEffect transition="in" filter="wipe(left)">
                                      <p:cBhvr>
                                        <p:cTn id="33" dur="2000"/>
                                        <p:tgtEl>
                                          <p:spTgt spid="4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uiExpand="1" build="p"/>
      <p:bldP spid="410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22613045AG7B22.jpg"/>
          <p:cNvPicPr>
            <a:picLocks noChangeAspect="1"/>
          </p:cNvPicPr>
          <p:nvPr/>
        </p:nvPicPr>
        <p:blipFill>
          <a:blip r:embed="rId2" cstate="print">
            <a:duotone>
              <a:prstClr val="black"/>
              <a:schemeClr val="accent6">
                <a:lumMod val="60000"/>
                <a:lumOff val="40000"/>
                <a:tint val="45000"/>
                <a:satMod val="400000"/>
              </a:schemeClr>
            </a:duotone>
          </a:blip>
          <a:srcRect l="18000" b="70000"/>
          <a:stretch>
            <a:fillRect/>
          </a:stretch>
        </p:blipFill>
        <p:spPr>
          <a:xfrm>
            <a:off x="0" y="-1"/>
            <a:ext cx="9144000" cy="1143001"/>
          </a:xfrm>
          <a:prstGeom prst="rect">
            <a:avLst/>
          </a:prstGeom>
          <a:effectLst>
            <a:outerShdw blurRad="50800" dist="38100" dir="5400000" algn="t" rotWithShape="0">
              <a:prstClr val="black">
                <a:alpha val="40000"/>
              </a:prstClr>
            </a:outerShdw>
          </a:effectLst>
        </p:spPr>
      </p:pic>
      <p:sp>
        <p:nvSpPr>
          <p:cNvPr id="7171" name="Rectangle 3"/>
          <p:cNvSpPr>
            <a:spLocks noGrp="1" noChangeArrowheads="1"/>
          </p:cNvSpPr>
          <p:nvPr>
            <p:ph type="body" idx="1"/>
          </p:nvPr>
        </p:nvSpPr>
        <p:spPr>
          <a:xfrm>
            <a:off x="228600" y="1828800"/>
            <a:ext cx="8229600" cy="4800600"/>
          </a:xfrm>
        </p:spPr>
        <p:txBody>
          <a:bodyPr/>
          <a:lstStyle/>
          <a:p>
            <a:pPr indent="-1588">
              <a:lnSpc>
                <a:spcPct val="125000"/>
              </a:lnSpc>
              <a:buFontTx/>
              <a:buNone/>
            </a:pPr>
            <a:r>
              <a:rPr lang="en-US" b="1" dirty="0" smtClean="0">
                <a:solidFill>
                  <a:schemeClr val="bg1"/>
                </a:solidFill>
              </a:rPr>
              <a:t>“And </a:t>
            </a:r>
            <a:r>
              <a:rPr lang="en-US" b="1" dirty="0">
                <a:solidFill>
                  <a:schemeClr val="bg1"/>
                </a:solidFill>
              </a:rPr>
              <a:t>with many other words he testified and exhorted them, saying, </a:t>
            </a:r>
            <a:r>
              <a:rPr lang="en-US" b="1" dirty="0" smtClean="0">
                <a:solidFill>
                  <a:schemeClr val="bg1"/>
                </a:solidFill>
              </a:rPr>
              <a:t>‘Be </a:t>
            </a:r>
            <a:r>
              <a:rPr lang="en-US" b="1" dirty="0">
                <a:solidFill>
                  <a:schemeClr val="bg1"/>
                </a:solidFill>
              </a:rPr>
              <a:t>saved from this perverse </a:t>
            </a:r>
            <a:r>
              <a:rPr lang="en-US" b="1" dirty="0" smtClean="0">
                <a:solidFill>
                  <a:schemeClr val="bg1"/>
                </a:solidFill>
              </a:rPr>
              <a:t>generation’” </a:t>
            </a:r>
            <a:r>
              <a:rPr lang="en-US" b="1" dirty="0">
                <a:solidFill>
                  <a:schemeClr val="bg1"/>
                </a:solidFill>
              </a:rPr>
              <a:t>(Acts 2:40)</a:t>
            </a:r>
          </a:p>
          <a:p>
            <a:pPr>
              <a:lnSpc>
                <a:spcPct val="125000"/>
              </a:lnSpc>
              <a:buFontTx/>
              <a:buNone/>
            </a:pPr>
            <a:endParaRPr lang="en-US" sz="1800" b="1" dirty="0">
              <a:solidFill>
                <a:schemeClr val="bg1"/>
              </a:solidFill>
            </a:endParaRPr>
          </a:p>
          <a:p>
            <a:pPr indent="-1588">
              <a:lnSpc>
                <a:spcPct val="125000"/>
              </a:lnSpc>
              <a:buFontTx/>
              <a:buNone/>
            </a:pPr>
            <a:r>
              <a:rPr lang="en-US" b="1" dirty="0" smtClean="0">
                <a:solidFill>
                  <a:schemeClr val="bg1"/>
                </a:solidFill>
              </a:rPr>
              <a:t>“Knowing</a:t>
            </a:r>
            <a:r>
              <a:rPr lang="en-US" b="1" dirty="0">
                <a:solidFill>
                  <a:schemeClr val="bg1"/>
                </a:solidFill>
              </a:rPr>
              <a:t>, therefore, the terror of the Lord, we persuade </a:t>
            </a:r>
            <a:r>
              <a:rPr lang="en-US" b="1" dirty="0" smtClean="0">
                <a:solidFill>
                  <a:schemeClr val="bg1"/>
                </a:solidFill>
              </a:rPr>
              <a:t>men” </a:t>
            </a:r>
            <a:r>
              <a:rPr lang="en-US" b="1" dirty="0">
                <a:solidFill>
                  <a:schemeClr val="bg1"/>
                </a:solidFill>
              </a:rPr>
              <a:t>(2 Cor. 5:11</a:t>
            </a:r>
            <a:r>
              <a:rPr lang="en-US" b="1" dirty="0" smtClean="0">
                <a:solidFill>
                  <a:schemeClr val="bg1"/>
                </a:solidFill>
              </a:rPr>
              <a:t>).</a:t>
            </a:r>
            <a:endParaRPr lang="en-US" b="1" dirty="0">
              <a:solidFill>
                <a:schemeClr val="bg1"/>
              </a:solidFill>
            </a:endParaRPr>
          </a:p>
        </p:txBody>
      </p:sp>
      <p:sp>
        <p:nvSpPr>
          <p:cNvPr id="7" name="Rectangle 2"/>
          <p:cNvSpPr txBox="1">
            <a:spLocks noChangeArrowheads="1"/>
          </p:cNvSpPr>
          <p:nvPr/>
        </p:nvSpPr>
        <p:spPr>
          <a:xfrm>
            <a:off x="762000" y="152399"/>
            <a:ext cx="7772400" cy="1371601"/>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5400" b="1" i="0" u="none" strike="noStrike" kern="0" cap="none" spc="0" normalizeH="0" baseline="0" noProof="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uLnTx/>
                <a:uFillTx/>
                <a:latin typeface="+mj-lt"/>
                <a:ea typeface="+mj-ea"/>
                <a:cs typeface="+mj-cs"/>
              </a:rPr>
              <a:t>“Persuade”</a:t>
            </a:r>
            <a:endParaRPr kumimoji="0" lang="en-US" sz="5400" b="1" i="0" u="none" strike="noStrike" kern="0" cap="none" spc="0" normalizeH="0" baseline="0" noProof="0" dirty="0" smtClean="0">
              <a:ln>
                <a:noFill/>
              </a:ln>
              <a:solidFill>
                <a:schemeClr val="bg1"/>
              </a:solidFill>
              <a:effectLst/>
              <a:uLnTx/>
              <a:uFillTx/>
              <a:latin typeface="+mj-lt"/>
              <a:ea typeface="+mj-ea"/>
              <a:cs typeface="+mj-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0.70"/>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0" end="0"/>
                                            </p:txEl>
                                          </p:spTgt>
                                        </p:tgtEl>
                                        <p:attrNameLst>
                                          <p:attrName>style.visibility</p:attrName>
                                        </p:attrNameLst>
                                      </p:cBhvr>
                                      <p:to>
                                        <p:strVal val="visible"/>
                                      </p:to>
                                    </p:set>
                                    <p:animEffect transition="in" filter="fade">
                                      <p:cBhvr>
                                        <p:cTn id="14" dur="1000"/>
                                        <p:tgtEl>
                                          <p:spTgt spid="7171">
                                            <p:txEl>
                                              <p:pRg st="0" end="0"/>
                                            </p:txEl>
                                          </p:spTgt>
                                        </p:tgtEl>
                                      </p:cBhvr>
                                    </p:animEffect>
                                    <p:anim calcmode="lin" valueType="num">
                                      <p:cBhvr>
                                        <p:cTn id="15"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1222613045AG7B22.jpg"/>
          <p:cNvPicPr>
            <a:picLocks noChangeAspect="1"/>
          </p:cNvPicPr>
          <p:nvPr/>
        </p:nvPicPr>
        <p:blipFill>
          <a:blip r:embed="rId2" cstate="print">
            <a:duotone>
              <a:prstClr val="black"/>
              <a:schemeClr val="accent6">
                <a:lumMod val="60000"/>
                <a:lumOff val="40000"/>
                <a:tint val="45000"/>
                <a:satMod val="400000"/>
              </a:schemeClr>
            </a:duotone>
          </a:blip>
          <a:srcRect l="18000" b="70000"/>
          <a:stretch>
            <a:fillRect/>
          </a:stretch>
        </p:blipFill>
        <p:spPr>
          <a:xfrm>
            <a:off x="0" y="-1"/>
            <a:ext cx="9144000" cy="1143001"/>
          </a:xfrm>
          <a:prstGeom prst="rect">
            <a:avLst/>
          </a:prstGeom>
          <a:effectLst>
            <a:outerShdw blurRad="50800" dist="38100" dir="5400000" algn="t" rotWithShape="0">
              <a:prstClr val="black">
                <a:alpha val="40000"/>
              </a:prstClr>
            </a:outerShdw>
          </a:effectLst>
        </p:spPr>
      </p:pic>
      <p:sp>
        <p:nvSpPr>
          <p:cNvPr id="8194" name="Rectangle 2"/>
          <p:cNvSpPr>
            <a:spLocks noGrp="1" noChangeArrowheads="1"/>
          </p:cNvSpPr>
          <p:nvPr>
            <p:ph type="title"/>
          </p:nvPr>
        </p:nvSpPr>
        <p:spPr>
          <a:xfrm>
            <a:off x="457200" y="1143000"/>
            <a:ext cx="8229600" cy="1143000"/>
          </a:xfrm>
        </p:spPr>
        <p:txBody>
          <a:bodyPr/>
          <a:lstStyle/>
          <a:p>
            <a:r>
              <a:rPr lang="en-US" b="1" i="1" dirty="0">
                <a:solidFill>
                  <a:srgbClr val="FFFF00"/>
                </a:solidFill>
              </a:rPr>
              <a:t>Why </a:t>
            </a:r>
            <a:r>
              <a:rPr lang="en-US" b="1" i="1" dirty="0" smtClean="0">
                <a:solidFill>
                  <a:srgbClr val="FFFF00"/>
                </a:solidFill>
              </a:rPr>
              <a:t>Should We Persuade</a:t>
            </a:r>
            <a:r>
              <a:rPr lang="en-US" b="1" i="1" dirty="0">
                <a:solidFill>
                  <a:srgbClr val="FFFF00"/>
                </a:solidFill>
              </a:rPr>
              <a:t>?</a:t>
            </a:r>
          </a:p>
        </p:txBody>
      </p:sp>
      <p:sp>
        <p:nvSpPr>
          <p:cNvPr id="8195" name="Rectangle 3"/>
          <p:cNvSpPr>
            <a:spLocks noGrp="1" noChangeArrowheads="1"/>
          </p:cNvSpPr>
          <p:nvPr>
            <p:ph type="body" idx="1"/>
          </p:nvPr>
        </p:nvSpPr>
        <p:spPr>
          <a:xfrm>
            <a:off x="381000" y="2286000"/>
            <a:ext cx="8458200" cy="3840163"/>
          </a:xfrm>
        </p:spPr>
        <p:txBody>
          <a:bodyPr/>
          <a:lstStyle/>
          <a:p>
            <a:pPr indent="-1588">
              <a:lnSpc>
                <a:spcPct val="125000"/>
              </a:lnSpc>
              <a:buFontTx/>
              <a:buNone/>
            </a:pPr>
            <a:r>
              <a:rPr lang="en-US" sz="2800" b="1" dirty="0" smtClean="0">
                <a:solidFill>
                  <a:schemeClr val="bg1"/>
                </a:solidFill>
              </a:rPr>
              <a:t>“Truly</a:t>
            </a:r>
            <a:r>
              <a:rPr lang="en-US" sz="2800" b="1" dirty="0">
                <a:solidFill>
                  <a:schemeClr val="bg1"/>
                </a:solidFill>
              </a:rPr>
              <a:t>, these times of ignorance God overlooked, but now commands all men everywhere to repent, because He has appointed a day on which He will judge the world in righteousness by the Man whom He has ordained.  He has given assurance of this to all by raising Him from the </a:t>
            </a:r>
            <a:r>
              <a:rPr lang="en-US" sz="2800" b="1" dirty="0" smtClean="0">
                <a:solidFill>
                  <a:schemeClr val="bg1"/>
                </a:solidFill>
              </a:rPr>
              <a:t>dead” </a:t>
            </a:r>
            <a:r>
              <a:rPr lang="en-US" sz="2800" b="1" dirty="0">
                <a:solidFill>
                  <a:schemeClr val="bg1"/>
                </a:solidFill>
              </a:rPr>
              <a:t>(Acts 17:30-31</a:t>
            </a:r>
            <a:r>
              <a:rPr lang="en-US" sz="2800" b="1" dirty="0" smtClean="0">
                <a:solidFill>
                  <a:schemeClr val="bg1"/>
                </a:solidFill>
              </a:rPr>
              <a:t>).</a:t>
            </a:r>
            <a:endParaRPr lang="en-US" sz="2800" b="1" dirty="0">
              <a:solidFill>
                <a:schemeClr val="bg1"/>
              </a:solidFill>
            </a:endParaRPr>
          </a:p>
        </p:txBody>
      </p:sp>
      <p:sp>
        <p:nvSpPr>
          <p:cNvPr id="6" name="Rectangle 2"/>
          <p:cNvSpPr txBox="1">
            <a:spLocks noChangeArrowheads="1"/>
          </p:cNvSpPr>
          <p:nvPr/>
        </p:nvSpPr>
        <p:spPr>
          <a:xfrm>
            <a:off x="762000" y="152399"/>
            <a:ext cx="7772400" cy="1371601"/>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5400" b="1" i="0" u="none" strike="noStrike" kern="0" cap="none" spc="0" normalizeH="0" baseline="0" noProof="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uLnTx/>
                <a:uFillTx/>
                <a:latin typeface="+mj-lt"/>
                <a:ea typeface="+mj-ea"/>
                <a:cs typeface="+mj-cs"/>
              </a:rPr>
              <a:t>“Persuade”</a:t>
            </a:r>
            <a:endParaRPr kumimoji="0" lang="en-US" sz="5400" b="1" i="0" u="none" strike="noStrike" kern="0" cap="none" spc="0" normalizeH="0" baseline="0" noProof="0" dirty="0" smtClean="0">
              <a:ln>
                <a:noFill/>
              </a:ln>
              <a:solidFill>
                <a:schemeClr val="bg1"/>
              </a:solidFill>
              <a:effectLst/>
              <a:uLnTx/>
              <a:uFillTx/>
              <a:latin typeface="+mj-lt"/>
              <a:ea typeface="+mj-ea"/>
              <a:cs typeface="+mj-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p:cTn id="7" dur="1000" fill="hold"/>
                                        <p:tgtEl>
                                          <p:spTgt spid="8194"/>
                                        </p:tgtEl>
                                        <p:attrNameLst>
                                          <p:attrName>ppt_x</p:attrName>
                                        </p:attrNameLst>
                                      </p:cBhvr>
                                      <p:tavLst>
                                        <p:tav tm="0">
                                          <p:val>
                                            <p:strVal val="#ppt_x-.2"/>
                                          </p:val>
                                        </p:tav>
                                        <p:tav tm="100000">
                                          <p:val>
                                            <p:strVal val="#ppt_x"/>
                                          </p:val>
                                        </p:tav>
                                      </p:tavLst>
                                    </p:anim>
                                    <p:anim calcmode="lin" valueType="num">
                                      <p:cBhvr>
                                        <p:cTn id="8" dur="1000" fill="hold"/>
                                        <p:tgtEl>
                                          <p:spTgt spid="8194"/>
                                        </p:tgtEl>
                                        <p:attrNameLst>
                                          <p:attrName>ppt_y</p:attrName>
                                        </p:attrNameLst>
                                      </p:cBhvr>
                                      <p:tavLst>
                                        <p:tav tm="0">
                                          <p:val>
                                            <p:strVal val="#ppt_y"/>
                                          </p:val>
                                        </p:tav>
                                        <p:tav tm="100000">
                                          <p:val>
                                            <p:strVal val="#ppt_y"/>
                                          </p:val>
                                        </p:tav>
                                      </p:tavLst>
                                    </p:anim>
                                    <p:animEffect transition="in" filter="wipe(right)" prLst="gradientSize: 0.1">
                                      <p:cBhvr>
                                        <p:cTn id="9" dur="1000"/>
                                        <p:tgtEl>
                                          <p:spTgt spid="8194"/>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195">
                                            <p:txEl>
                                              <p:pRg st="0" end="0"/>
                                            </p:txEl>
                                          </p:spTgt>
                                        </p:tgtEl>
                                        <p:attrNameLst>
                                          <p:attrName>style.visibility</p:attrName>
                                        </p:attrNameLst>
                                      </p:cBhvr>
                                      <p:to>
                                        <p:strVal val="visible"/>
                                      </p:to>
                                    </p:set>
                                    <p:animEffect transition="in" filter="fade">
                                      <p:cBhvr>
                                        <p:cTn id="14" dur="1000"/>
                                        <p:tgtEl>
                                          <p:spTgt spid="8195">
                                            <p:txEl>
                                              <p:pRg st="0" end="0"/>
                                            </p:txEl>
                                          </p:spTgt>
                                        </p:tgtEl>
                                      </p:cBhvr>
                                    </p:animEffect>
                                    <p:anim calcmode="lin" valueType="num">
                                      <p:cBhvr>
                                        <p:cTn id="15"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1295400"/>
            <a:ext cx="8229600" cy="990600"/>
          </a:xfrm>
        </p:spPr>
        <p:txBody>
          <a:bodyPr/>
          <a:lstStyle/>
          <a:p>
            <a:r>
              <a:rPr lang="en-US" sz="4100" b="1" i="1" dirty="0" smtClean="0">
                <a:solidFill>
                  <a:srgbClr val="FFFF00"/>
                </a:solidFill>
              </a:rPr>
              <a:t>The Urgency of </a:t>
            </a:r>
            <a:r>
              <a:rPr lang="en-US" sz="4100" b="1" i="1" dirty="0">
                <a:solidFill>
                  <a:srgbClr val="FFFF00"/>
                </a:solidFill>
              </a:rPr>
              <a:t>Obeying Gospel</a:t>
            </a:r>
          </a:p>
        </p:txBody>
      </p:sp>
      <p:sp>
        <p:nvSpPr>
          <p:cNvPr id="9219" name="Rectangle 3"/>
          <p:cNvSpPr>
            <a:spLocks noGrp="1" noChangeArrowheads="1"/>
          </p:cNvSpPr>
          <p:nvPr>
            <p:ph type="body" idx="1"/>
          </p:nvPr>
        </p:nvSpPr>
        <p:spPr>
          <a:xfrm>
            <a:off x="457200" y="2362200"/>
            <a:ext cx="8229600" cy="4267200"/>
          </a:xfrm>
        </p:spPr>
        <p:txBody>
          <a:bodyPr/>
          <a:lstStyle/>
          <a:p>
            <a:pPr indent="-1588">
              <a:lnSpc>
                <a:spcPct val="115000"/>
              </a:lnSpc>
              <a:spcBef>
                <a:spcPts val="0"/>
              </a:spcBef>
              <a:spcAft>
                <a:spcPts val="1000"/>
              </a:spcAft>
              <a:buFontTx/>
              <a:buNone/>
            </a:pPr>
            <a:r>
              <a:rPr lang="en-US" sz="2800" dirty="0" smtClean="0">
                <a:solidFill>
                  <a:schemeClr val="bg1"/>
                </a:solidFill>
              </a:rPr>
              <a:t>“And </a:t>
            </a:r>
            <a:r>
              <a:rPr lang="en-US" sz="2800" dirty="0">
                <a:solidFill>
                  <a:schemeClr val="bg1"/>
                </a:solidFill>
              </a:rPr>
              <a:t>he took them the same hour of the night and washed their stripes. And immediately he and all his family were </a:t>
            </a:r>
            <a:r>
              <a:rPr lang="en-US" sz="2800" dirty="0" smtClean="0">
                <a:solidFill>
                  <a:schemeClr val="bg1"/>
                </a:solidFill>
              </a:rPr>
              <a:t>baptized” </a:t>
            </a:r>
            <a:r>
              <a:rPr lang="en-US" sz="2800" dirty="0">
                <a:solidFill>
                  <a:schemeClr val="bg1"/>
                </a:solidFill>
              </a:rPr>
              <a:t>(Acts 16:33</a:t>
            </a:r>
            <a:r>
              <a:rPr lang="en-US" sz="2800" dirty="0" smtClean="0">
                <a:solidFill>
                  <a:schemeClr val="bg1"/>
                </a:solidFill>
              </a:rPr>
              <a:t>).</a:t>
            </a:r>
            <a:endParaRPr lang="en-US" sz="2800" dirty="0">
              <a:solidFill>
                <a:schemeClr val="bg1"/>
              </a:solidFill>
            </a:endParaRPr>
          </a:p>
          <a:p>
            <a:pPr indent="-1588">
              <a:lnSpc>
                <a:spcPct val="115000"/>
              </a:lnSpc>
              <a:spcBef>
                <a:spcPts val="0"/>
              </a:spcBef>
              <a:spcAft>
                <a:spcPts val="1000"/>
              </a:spcAft>
              <a:buFontTx/>
              <a:buNone/>
            </a:pPr>
            <a:r>
              <a:rPr lang="en-US" sz="2800" dirty="0" smtClean="0">
                <a:solidFill>
                  <a:schemeClr val="bg1"/>
                </a:solidFill>
              </a:rPr>
              <a:t>“That </a:t>
            </a:r>
            <a:r>
              <a:rPr lang="en-US" sz="2800" dirty="0">
                <a:solidFill>
                  <a:schemeClr val="bg1"/>
                </a:solidFill>
              </a:rPr>
              <a:t>at that time you were without Christ, being aliens from the commonwealth of Israel and strangers from the covenants of promise, having no hope and without God in the </a:t>
            </a:r>
            <a:r>
              <a:rPr lang="en-US" sz="2800" dirty="0" smtClean="0">
                <a:solidFill>
                  <a:schemeClr val="bg1"/>
                </a:solidFill>
              </a:rPr>
              <a:t>world” </a:t>
            </a:r>
            <a:r>
              <a:rPr lang="en-US" sz="2800" dirty="0">
                <a:solidFill>
                  <a:schemeClr val="bg1"/>
                </a:solidFill>
              </a:rPr>
              <a:t>(</a:t>
            </a:r>
            <a:r>
              <a:rPr lang="en-US" sz="2800" dirty="0" smtClean="0">
                <a:solidFill>
                  <a:schemeClr val="bg1"/>
                </a:solidFill>
              </a:rPr>
              <a:t>Ephesians </a:t>
            </a:r>
            <a:r>
              <a:rPr lang="en-US" sz="2800" dirty="0">
                <a:solidFill>
                  <a:schemeClr val="bg1"/>
                </a:solidFill>
              </a:rPr>
              <a:t>2:12</a:t>
            </a:r>
            <a:r>
              <a:rPr lang="en-US" sz="2800" dirty="0" smtClean="0">
                <a:solidFill>
                  <a:schemeClr val="bg1"/>
                </a:solidFill>
              </a:rPr>
              <a:t>).</a:t>
            </a:r>
            <a:endParaRPr lang="en-US" sz="2800" dirty="0">
              <a:solidFill>
                <a:schemeClr val="bg1"/>
              </a:solidFill>
            </a:endParaRPr>
          </a:p>
        </p:txBody>
      </p:sp>
      <p:pic>
        <p:nvPicPr>
          <p:cNvPr id="6" name="Picture 5" descr="1222613045AG7B22.jpg"/>
          <p:cNvPicPr>
            <a:picLocks noChangeAspect="1"/>
          </p:cNvPicPr>
          <p:nvPr/>
        </p:nvPicPr>
        <p:blipFill>
          <a:blip r:embed="rId2" cstate="print">
            <a:duotone>
              <a:prstClr val="black"/>
              <a:schemeClr val="accent6">
                <a:lumMod val="60000"/>
                <a:lumOff val="40000"/>
                <a:tint val="45000"/>
                <a:satMod val="400000"/>
              </a:schemeClr>
            </a:duotone>
          </a:blip>
          <a:srcRect l="18000" b="70000"/>
          <a:stretch>
            <a:fillRect/>
          </a:stretch>
        </p:blipFill>
        <p:spPr>
          <a:xfrm>
            <a:off x="0" y="-1"/>
            <a:ext cx="9144000" cy="1143001"/>
          </a:xfrm>
          <a:prstGeom prst="rect">
            <a:avLst/>
          </a:prstGeom>
          <a:effectLst>
            <a:outerShdw blurRad="50800" dist="38100" dir="5400000" algn="t" rotWithShape="0">
              <a:prstClr val="black">
                <a:alpha val="40000"/>
              </a:prstClr>
            </a:outerShdw>
          </a:effectLst>
        </p:spPr>
      </p:pic>
      <p:sp>
        <p:nvSpPr>
          <p:cNvPr id="7" name="Rectangle 2"/>
          <p:cNvSpPr txBox="1">
            <a:spLocks noChangeArrowheads="1"/>
          </p:cNvSpPr>
          <p:nvPr/>
        </p:nvSpPr>
        <p:spPr>
          <a:xfrm>
            <a:off x="762000" y="152399"/>
            <a:ext cx="7772400" cy="1371601"/>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5400" b="1" i="0" u="none" strike="noStrike" kern="0" cap="none" spc="0" normalizeH="0" baseline="0" noProof="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uLnTx/>
                <a:uFillTx/>
                <a:latin typeface="+mj-lt"/>
                <a:ea typeface="+mj-ea"/>
                <a:cs typeface="+mj-cs"/>
              </a:rPr>
              <a:t>“Persuade”</a:t>
            </a:r>
            <a:endParaRPr kumimoji="0" lang="en-US" sz="5400" b="1" i="0" u="none" strike="noStrike" kern="0" cap="none" spc="0" normalizeH="0" baseline="0" noProof="0" dirty="0" smtClean="0">
              <a:ln>
                <a:noFill/>
              </a:ln>
              <a:solidFill>
                <a:schemeClr val="bg1"/>
              </a:solidFill>
              <a:effectLst/>
              <a:uLnTx/>
              <a:uFillTx/>
              <a:latin typeface="+mj-lt"/>
              <a:ea typeface="+mj-ea"/>
              <a:cs typeface="+mj-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p:cTn id="7" dur="1000" fill="hold"/>
                                        <p:tgtEl>
                                          <p:spTgt spid="9218"/>
                                        </p:tgtEl>
                                        <p:attrNameLst>
                                          <p:attrName>ppt_x</p:attrName>
                                        </p:attrNameLst>
                                      </p:cBhvr>
                                      <p:tavLst>
                                        <p:tav tm="0">
                                          <p:val>
                                            <p:strVal val="#ppt_x-.2"/>
                                          </p:val>
                                        </p:tav>
                                        <p:tav tm="100000">
                                          <p:val>
                                            <p:strVal val="#ppt_x"/>
                                          </p:val>
                                        </p:tav>
                                      </p:tavLst>
                                    </p:anim>
                                    <p:anim calcmode="lin" valueType="num">
                                      <p:cBhvr>
                                        <p:cTn id="8" dur="1000" fill="hold"/>
                                        <p:tgtEl>
                                          <p:spTgt spid="9218"/>
                                        </p:tgtEl>
                                        <p:attrNameLst>
                                          <p:attrName>ppt_y</p:attrName>
                                        </p:attrNameLst>
                                      </p:cBhvr>
                                      <p:tavLst>
                                        <p:tav tm="0">
                                          <p:val>
                                            <p:strVal val="#ppt_y"/>
                                          </p:val>
                                        </p:tav>
                                        <p:tav tm="100000">
                                          <p:val>
                                            <p:strVal val="#ppt_y"/>
                                          </p:val>
                                        </p:tav>
                                      </p:tavLst>
                                    </p:anim>
                                    <p:animEffect transition="in" filter="wipe(right)" prLst="gradientSize: 0.1">
                                      <p:cBhvr>
                                        <p:cTn id="9" dur="1000"/>
                                        <p:tgtEl>
                                          <p:spTgt spid="9218"/>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219">
                                            <p:txEl>
                                              <p:pRg st="0" end="0"/>
                                            </p:txEl>
                                          </p:spTgt>
                                        </p:tgtEl>
                                        <p:attrNameLst>
                                          <p:attrName>style.visibility</p:attrName>
                                        </p:attrNameLst>
                                      </p:cBhvr>
                                      <p:to>
                                        <p:strVal val="visible"/>
                                      </p:to>
                                    </p:set>
                                    <p:animEffect transition="in" filter="fade">
                                      <p:cBhvr>
                                        <p:cTn id="14" dur="1000"/>
                                        <p:tgtEl>
                                          <p:spTgt spid="9219">
                                            <p:txEl>
                                              <p:pRg st="0" end="0"/>
                                            </p:txEl>
                                          </p:spTgt>
                                        </p:tgtEl>
                                      </p:cBhvr>
                                    </p:animEffect>
                                    <p:anim calcmode="lin" valueType="num">
                                      <p:cBhvr>
                                        <p:cTn id="15" dur="1000" fill="hold"/>
                                        <p:tgtEl>
                                          <p:spTgt spid="921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92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9219">
                                            <p:txEl>
                                              <p:pRg st="1" end="1"/>
                                            </p:txEl>
                                          </p:spTgt>
                                        </p:tgtEl>
                                        <p:attrNameLst>
                                          <p:attrName>style.visibility</p:attrName>
                                        </p:attrNameLst>
                                      </p:cBhvr>
                                      <p:to>
                                        <p:strVal val="visible"/>
                                      </p:to>
                                    </p:set>
                                    <p:animEffect transition="in" filter="fade">
                                      <p:cBhvr>
                                        <p:cTn id="21" dur="1000"/>
                                        <p:tgtEl>
                                          <p:spTgt spid="9219">
                                            <p:txEl>
                                              <p:pRg st="1" end="1"/>
                                            </p:txEl>
                                          </p:spTgt>
                                        </p:tgtEl>
                                      </p:cBhvr>
                                    </p:animEffect>
                                    <p:anim calcmode="lin" valueType="num">
                                      <p:cBhvr>
                                        <p:cTn id="22" dur="1000" fill="hold"/>
                                        <p:tgtEl>
                                          <p:spTgt spid="921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921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1143000"/>
            <a:ext cx="8229600" cy="944562"/>
          </a:xfrm>
        </p:spPr>
        <p:txBody>
          <a:bodyPr/>
          <a:lstStyle/>
          <a:p>
            <a:r>
              <a:rPr lang="en-US" sz="4000" b="1" i="1" dirty="0">
                <a:solidFill>
                  <a:srgbClr val="FFFF00"/>
                </a:solidFill>
              </a:rPr>
              <a:t>Our Hope Is Only In Christ</a:t>
            </a:r>
          </a:p>
        </p:txBody>
      </p:sp>
      <p:sp>
        <p:nvSpPr>
          <p:cNvPr id="10243" name="Rectangle 3"/>
          <p:cNvSpPr>
            <a:spLocks noGrp="1" noChangeArrowheads="1"/>
          </p:cNvSpPr>
          <p:nvPr>
            <p:ph type="body" idx="1"/>
          </p:nvPr>
        </p:nvSpPr>
        <p:spPr>
          <a:xfrm>
            <a:off x="228600" y="2133600"/>
            <a:ext cx="8763000" cy="4495800"/>
          </a:xfrm>
        </p:spPr>
        <p:txBody>
          <a:bodyPr/>
          <a:lstStyle/>
          <a:p>
            <a:pPr indent="-1588">
              <a:lnSpc>
                <a:spcPct val="120000"/>
              </a:lnSpc>
              <a:buFontTx/>
              <a:buNone/>
            </a:pPr>
            <a:r>
              <a:rPr lang="en-US" sz="2500" dirty="0" smtClean="0">
                <a:solidFill>
                  <a:schemeClr val="bg1"/>
                </a:solidFill>
              </a:rPr>
              <a:t>“But </a:t>
            </a:r>
            <a:r>
              <a:rPr lang="en-US" sz="2500" dirty="0">
                <a:solidFill>
                  <a:schemeClr val="bg1"/>
                </a:solidFill>
              </a:rPr>
              <a:t>now in Christ Jesus you who once were far off have been brought near by the blood of Christ. For He Himself is our peace, who has made both one, and has broken down the middle wall of separation, having abolished in His flesh the enmity, that is, the law of commandments contained in ordinances, so as to create in Himself one new man from the two, thus making peace, and that He might reconcile them both to God in one body through the cross, thereby putting to death the </a:t>
            </a:r>
            <a:r>
              <a:rPr lang="en-US" sz="2500" dirty="0" smtClean="0">
                <a:solidFill>
                  <a:schemeClr val="bg1"/>
                </a:solidFill>
              </a:rPr>
              <a:t>enmity” </a:t>
            </a:r>
            <a:r>
              <a:rPr lang="en-US" sz="2500" dirty="0">
                <a:solidFill>
                  <a:schemeClr val="bg1"/>
                </a:solidFill>
              </a:rPr>
              <a:t>(Eph. 2:13-16)</a:t>
            </a:r>
          </a:p>
        </p:txBody>
      </p:sp>
      <p:pic>
        <p:nvPicPr>
          <p:cNvPr id="6" name="Picture 5" descr="1222613045AG7B22.jpg"/>
          <p:cNvPicPr>
            <a:picLocks noChangeAspect="1"/>
          </p:cNvPicPr>
          <p:nvPr/>
        </p:nvPicPr>
        <p:blipFill>
          <a:blip r:embed="rId2" cstate="print">
            <a:duotone>
              <a:prstClr val="black"/>
              <a:schemeClr val="accent6">
                <a:lumMod val="60000"/>
                <a:lumOff val="40000"/>
                <a:tint val="45000"/>
                <a:satMod val="400000"/>
              </a:schemeClr>
            </a:duotone>
          </a:blip>
          <a:srcRect l="18000" b="70000"/>
          <a:stretch>
            <a:fillRect/>
          </a:stretch>
        </p:blipFill>
        <p:spPr>
          <a:xfrm>
            <a:off x="0" y="-1"/>
            <a:ext cx="9144000" cy="1143001"/>
          </a:xfrm>
          <a:prstGeom prst="rect">
            <a:avLst/>
          </a:prstGeom>
          <a:effectLst>
            <a:outerShdw blurRad="50800" dist="38100" dir="5400000" algn="t" rotWithShape="0">
              <a:prstClr val="black">
                <a:alpha val="40000"/>
              </a:prstClr>
            </a:outerShdw>
          </a:effectLst>
        </p:spPr>
      </p:pic>
      <p:sp>
        <p:nvSpPr>
          <p:cNvPr id="7" name="Rectangle 2"/>
          <p:cNvSpPr txBox="1">
            <a:spLocks noChangeArrowheads="1"/>
          </p:cNvSpPr>
          <p:nvPr/>
        </p:nvSpPr>
        <p:spPr>
          <a:xfrm>
            <a:off x="762000" y="152399"/>
            <a:ext cx="7772400" cy="1371601"/>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5400" b="1" i="0" u="none" strike="noStrike" kern="0" cap="none" spc="0" normalizeH="0" baseline="0" noProof="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uLnTx/>
                <a:uFillTx/>
                <a:latin typeface="+mj-lt"/>
                <a:ea typeface="+mj-ea"/>
                <a:cs typeface="+mj-cs"/>
              </a:rPr>
              <a:t>“Persuade”</a:t>
            </a:r>
            <a:endParaRPr kumimoji="0" lang="en-US" sz="5400" b="1" i="0" u="none" strike="noStrike" kern="0" cap="none" spc="0" normalizeH="0" baseline="0" noProof="0" dirty="0" smtClean="0">
              <a:ln>
                <a:noFill/>
              </a:ln>
              <a:solidFill>
                <a:schemeClr val="bg1"/>
              </a:solidFill>
              <a:effectLst/>
              <a:uLnTx/>
              <a:uFillTx/>
              <a:latin typeface="+mj-lt"/>
              <a:ea typeface="+mj-ea"/>
              <a:cs typeface="+mj-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 calcmode="lin" valueType="num">
                                      <p:cBhvr>
                                        <p:cTn id="7" dur="1000" fill="hold"/>
                                        <p:tgtEl>
                                          <p:spTgt spid="10242"/>
                                        </p:tgtEl>
                                        <p:attrNameLst>
                                          <p:attrName>ppt_x</p:attrName>
                                        </p:attrNameLst>
                                      </p:cBhvr>
                                      <p:tavLst>
                                        <p:tav tm="0">
                                          <p:val>
                                            <p:strVal val="#ppt_x-.2"/>
                                          </p:val>
                                        </p:tav>
                                        <p:tav tm="100000">
                                          <p:val>
                                            <p:strVal val="#ppt_x"/>
                                          </p:val>
                                        </p:tav>
                                      </p:tavLst>
                                    </p:anim>
                                    <p:anim calcmode="lin" valueType="num">
                                      <p:cBhvr>
                                        <p:cTn id="8" dur="1000" fill="hold"/>
                                        <p:tgtEl>
                                          <p:spTgt spid="1024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24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243">
                                            <p:txEl>
                                              <p:pRg st="0" end="0"/>
                                            </p:txEl>
                                          </p:spTgt>
                                        </p:tgtEl>
                                        <p:attrNameLst>
                                          <p:attrName>style.visibility</p:attrName>
                                        </p:attrNameLst>
                                      </p:cBhvr>
                                      <p:to>
                                        <p:strVal val="visible"/>
                                      </p:to>
                                    </p:set>
                                    <p:animEffect transition="in" filter="fade">
                                      <p:cBhvr>
                                        <p:cTn id="14" dur="1000"/>
                                        <p:tgtEl>
                                          <p:spTgt spid="10243">
                                            <p:txEl>
                                              <p:pRg st="0" end="0"/>
                                            </p:txEl>
                                          </p:spTgt>
                                        </p:tgtEl>
                                      </p:cBhvr>
                                    </p:animEffect>
                                    <p:anim calcmode="lin" valueType="num">
                                      <p:cBhvr>
                                        <p:cTn id="15" dur="10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024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457200" y="1600200"/>
            <a:ext cx="8153400" cy="3352800"/>
          </a:xfrm>
        </p:spPr>
        <p:txBody>
          <a:bodyPr/>
          <a:lstStyle/>
          <a:p>
            <a:pPr>
              <a:lnSpc>
                <a:spcPct val="130000"/>
              </a:lnSpc>
              <a:buFont typeface="Arial" charset="0"/>
              <a:buChar char="►"/>
            </a:pPr>
            <a:r>
              <a:rPr lang="en-US" sz="2800" b="1" dirty="0">
                <a:solidFill>
                  <a:schemeClr val="bg1"/>
                </a:solidFill>
              </a:rPr>
              <a:t>Love of Sin – 2 Thess. 2:12; </a:t>
            </a:r>
            <a:r>
              <a:rPr lang="en-US" sz="2800" b="1" dirty="0" smtClean="0">
                <a:solidFill>
                  <a:schemeClr val="bg1"/>
                </a:solidFill>
              </a:rPr>
              <a:t>Matt</a:t>
            </a:r>
            <a:r>
              <a:rPr lang="en-US" sz="2800" b="1" dirty="0">
                <a:solidFill>
                  <a:schemeClr val="bg1"/>
                </a:solidFill>
              </a:rPr>
              <a:t>. 19:22</a:t>
            </a:r>
          </a:p>
          <a:p>
            <a:pPr>
              <a:lnSpc>
                <a:spcPct val="130000"/>
              </a:lnSpc>
              <a:buFont typeface="Arial" charset="0"/>
              <a:buChar char="►"/>
            </a:pPr>
            <a:r>
              <a:rPr lang="en-US" sz="2800" b="1" dirty="0">
                <a:solidFill>
                  <a:schemeClr val="bg1"/>
                </a:solidFill>
              </a:rPr>
              <a:t>Fear Men – </a:t>
            </a:r>
            <a:r>
              <a:rPr lang="en-US" sz="2800" b="1" dirty="0" smtClean="0">
                <a:solidFill>
                  <a:schemeClr val="bg1"/>
                </a:solidFill>
              </a:rPr>
              <a:t>John 12:42-43</a:t>
            </a:r>
            <a:r>
              <a:rPr lang="en-US" sz="2800" b="1" dirty="0">
                <a:solidFill>
                  <a:schemeClr val="bg1"/>
                </a:solidFill>
              </a:rPr>
              <a:t>; </a:t>
            </a:r>
            <a:r>
              <a:rPr lang="en-US" sz="2800" b="1" dirty="0" smtClean="0">
                <a:solidFill>
                  <a:schemeClr val="bg1"/>
                </a:solidFill>
              </a:rPr>
              <a:t>Luke </a:t>
            </a:r>
            <a:r>
              <a:rPr lang="en-US" sz="2800" b="1" dirty="0">
                <a:solidFill>
                  <a:schemeClr val="bg1"/>
                </a:solidFill>
              </a:rPr>
              <a:t>12:4</a:t>
            </a:r>
          </a:p>
          <a:p>
            <a:pPr>
              <a:lnSpc>
                <a:spcPct val="130000"/>
              </a:lnSpc>
              <a:buFont typeface="Arial" charset="0"/>
              <a:buChar char="►"/>
            </a:pPr>
            <a:r>
              <a:rPr lang="en-US" sz="2800" b="1" dirty="0">
                <a:solidFill>
                  <a:schemeClr val="bg1"/>
                </a:solidFill>
              </a:rPr>
              <a:t>Cares of World – </a:t>
            </a:r>
            <a:r>
              <a:rPr lang="en-US" sz="2800" b="1" dirty="0" smtClean="0">
                <a:solidFill>
                  <a:schemeClr val="bg1"/>
                </a:solidFill>
              </a:rPr>
              <a:t>Luke </a:t>
            </a:r>
            <a:r>
              <a:rPr lang="en-US" sz="2800" b="1" dirty="0">
                <a:solidFill>
                  <a:schemeClr val="bg1"/>
                </a:solidFill>
              </a:rPr>
              <a:t>8:14</a:t>
            </a:r>
          </a:p>
          <a:p>
            <a:pPr>
              <a:lnSpc>
                <a:spcPct val="130000"/>
              </a:lnSpc>
              <a:buFont typeface="Arial" charset="0"/>
              <a:buChar char="►"/>
            </a:pPr>
            <a:r>
              <a:rPr lang="en-US" sz="2800" b="1" dirty="0">
                <a:solidFill>
                  <a:schemeClr val="bg1"/>
                </a:solidFill>
              </a:rPr>
              <a:t>Pride – 1 John </a:t>
            </a:r>
            <a:r>
              <a:rPr lang="en-US" sz="2800" b="1" dirty="0" smtClean="0">
                <a:solidFill>
                  <a:schemeClr val="bg1"/>
                </a:solidFill>
              </a:rPr>
              <a:t>2:16-17</a:t>
            </a:r>
            <a:endParaRPr lang="en-US" sz="2800" b="1" dirty="0">
              <a:solidFill>
                <a:schemeClr val="bg1"/>
              </a:solidFill>
            </a:endParaRPr>
          </a:p>
          <a:p>
            <a:pPr>
              <a:lnSpc>
                <a:spcPct val="130000"/>
              </a:lnSpc>
              <a:buFont typeface="Arial" charset="0"/>
              <a:buChar char="►"/>
            </a:pPr>
            <a:r>
              <a:rPr lang="en-US" sz="2800" b="1" dirty="0">
                <a:solidFill>
                  <a:schemeClr val="bg1"/>
                </a:solidFill>
              </a:rPr>
              <a:t>Delay – Acts </a:t>
            </a:r>
            <a:r>
              <a:rPr lang="en-US" sz="2800" b="1" dirty="0" smtClean="0">
                <a:solidFill>
                  <a:schemeClr val="bg1"/>
                </a:solidFill>
              </a:rPr>
              <a:t>24:25</a:t>
            </a:r>
            <a:endParaRPr lang="en-US" sz="2800" b="1" dirty="0">
              <a:solidFill>
                <a:schemeClr val="bg1"/>
              </a:solidFill>
            </a:endParaRPr>
          </a:p>
        </p:txBody>
      </p:sp>
      <p:pic>
        <p:nvPicPr>
          <p:cNvPr id="8" name="Picture 7" descr="1222613045AG7B22.jpg"/>
          <p:cNvPicPr>
            <a:picLocks noChangeAspect="1"/>
          </p:cNvPicPr>
          <p:nvPr/>
        </p:nvPicPr>
        <p:blipFill>
          <a:blip r:embed="rId2" cstate="print">
            <a:duotone>
              <a:prstClr val="black"/>
              <a:schemeClr val="accent6">
                <a:lumMod val="60000"/>
                <a:lumOff val="40000"/>
                <a:tint val="45000"/>
                <a:satMod val="400000"/>
              </a:schemeClr>
            </a:duotone>
          </a:blip>
          <a:srcRect l="18000" b="70000"/>
          <a:stretch>
            <a:fillRect/>
          </a:stretch>
        </p:blipFill>
        <p:spPr>
          <a:xfrm>
            <a:off x="0" y="-1"/>
            <a:ext cx="9144000" cy="1143001"/>
          </a:xfrm>
          <a:prstGeom prst="rect">
            <a:avLst/>
          </a:prstGeom>
          <a:effectLst>
            <a:outerShdw blurRad="50800" dist="38100" dir="5400000" algn="t" rotWithShape="0">
              <a:prstClr val="black">
                <a:alpha val="40000"/>
              </a:prstClr>
            </a:outerShdw>
          </a:effectLst>
        </p:spPr>
      </p:pic>
      <p:sp>
        <p:nvSpPr>
          <p:cNvPr id="9" name="Rectangle 2"/>
          <p:cNvSpPr txBox="1">
            <a:spLocks noChangeArrowheads="1"/>
          </p:cNvSpPr>
          <p:nvPr/>
        </p:nvSpPr>
        <p:spPr bwMode="auto">
          <a:xfrm>
            <a:off x="762000" y="1"/>
            <a:ext cx="7772400" cy="1142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5400" b="1" i="0" u="none" strike="noStrike" kern="0" cap="none" spc="0" normalizeH="0" baseline="0" noProof="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uLnTx/>
                <a:uFillTx/>
                <a:latin typeface="+mj-lt"/>
                <a:ea typeface="+mj-ea"/>
                <a:cs typeface="+mj-cs"/>
              </a:rPr>
              <a:t>“Almost Persuaded”</a:t>
            </a:r>
            <a:endParaRPr kumimoji="0" lang="en-US" sz="5400" b="1" i="0" u="none" strike="noStrike" kern="0" cap="none" spc="0" normalizeH="0" baseline="0" noProof="0" dirty="0" smtClean="0">
              <a:ln>
                <a:noFill/>
              </a:ln>
              <a:solidFill>
                <a:schemeClr val="bg1"/>
              </a:solidFill>
              <a:effectLst/>
              <a:uLnTx/>
              <a:uFillTx/>
              <a:latin typeface="+mj-lt"/>
              <a:ea typeface="+mj-ea"/>
              <a:cs typeface="+mj-cs"/>
            </a:endParaRPr>
          </a:p>
        </p:txBody>
      </p:sp>
      <p:sp>
        <p:nvSpPr>
          <p:cNvPr id="10" name="AutoShape 4"/>
          <p:cNvSpPr>
            <a:spLocks noChangeArrowheads="1"/>
          </p:cNvSpPr>
          <p:nvPr/>
        </p:nvSpPr>
        <p:spPr bwMode="auto">
          <a:xfrm>
            <a:off x="457200" y="5334000"/>
            <a:ext cx="8001000" cy="1143000"/>
          </a:xfrm>
          <a:prstGeom prst="bevel">
            <a:avLst>
              <a:gd name="adj" fmla="val 12500"/>
            </a:avLst>
          </a:prstGeom>
          <a:solidFill>
            <a:schemeClr val="accent1"/>
          </a:solidFill>
          <a:ln w="9525">
            <a:solidFill>
              <a:schemeClr val="tx1"/>
            </a:solidFill>
            <a:miter lim="800000"/>
            <a:headEnd/>
            <a:tailEnd/>
          </a:ln>
          <a:effectLst>
            <a:outerShdw blurRad="50800" dist="38100" dir="8100000" algn="tr" rotWithShape="0">
              <a:prstClr val="black">
                <a:alpha val="40000"/>
              </a:prstClr>
            </a:outerShdw>
          </a:effectLst>
        </p:spPr>
        <p:txBody>
          <a:bodyPr wrap="none" anchor="ctr"/>
          <a:lstStyle/>
          <a:p>
            <a:pPr algn="ctr"/>
            <a:r>
              <a:rPr lang="en-US" sz="3200" b="1" dirty="0" smtClean="0">
                <a:effectLst>
                  <a:outerShdw blurRad="50800" dist="38100" dir="8100000" algn="tr" rotWithShape="0">
                    <a:prstClr val="black">
                      <a:alpha val="40000"/>
                    </a:prstClr>
                  </a:outerShdw>
                </a:effectLst>
              </a:rPr>
              <a:t>ALMOST is Not a Place of Safety!!</a:t>
            </a:r>
            <a:endParaRPr lang="en-US" sz="3200" b="1" dirty="0">
              <a:effectLst>
                <a:outerShdw blurRad="50800" dist="38100" dir="8100000" algn="tr" rotWithShape="0">
                  <a:prstClr val="black">
                    <a:alpha val="40000"/>
                  </a:prst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0.70"/>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3">
                                            <p:txEl>
                                              <p:pRg st="0" end="0"/>
                                            </p:txEl>
                                          </p:spTgt>
                                        </p:tgtEl>
                                        <p:attrNameLst>
                                          <p:attrName>style.visibility</p:attrName>
                                        </p:attrNameLst>
                                      </p:cBhvr>
                                      <p:to>
                                        <p:strVal val="visible"/>
                                      </p:to>
                                    </p:set>
                                    <p:animEffect transition="in" filter="fade">
                                      <p:cBhvr>
                                        <p:cTn id="14" dur="1000"/>
                                        <p:tgtEl>
                                          <p:spTgt spid="5123">
                                            <p:txEl>
                                              <p:pRg st="0" end="0"/>
                                            </p:txEl>
                                          </p:spTgt>
                                        </p:tgtEl>
                                      </p:cBhvr>
                                    </p:animEffect>
                                    <p:anim calcmode="lin" valueType="num">
                                      <p:cBhvr>
                                        <p:cTn id="15"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123">
                                            <p:txEl>
                                              <p:pRg st="1" end="1"/>
                                            </p:txEl>
                                          </p:spTgt>
                                        </p:tgtEl>
                                        <p:attrNameLst>
                                          <p:attrName>style.visibility</p:attrName>
                                        </p:attrNameLst>
                                      </p:cBhvr>
                                      <p:to>
                                        <p:strVal val="visible"/>
                                      </p:to>
                                    </p:set>
                                    <p:animEffect transition="in" filter="fade">
                                      <p:cBhvr>
                                        <p:cTn id="21" dur="1000"/>
                                        <p:tgtEl>
                                          <p:spTgt spid="5123">
                                            <p:txEl>
                                              <p:pRg st="1" end="1"/>
                                            </p:txEl>
                                          </p:spTgt>
                                        </p:tgtEl>
                                      </p:cBhvr>
                                    </p:animEffect>
                                    <p:anim calcmode="lin" valueType="num">
                                      <p:cBhvr>
                                        <p:cTn id="22"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123">
                                            <p:txEl>
                                              <p:pRg st="2" end="2"/>
                                            </p:txEl>
                                          </p:spTgt>
                                        </p:tgtEl>
                                        <p:attrNameLst>
                                          <p:attrName>style.visibility</p:attrName>
                                        </p:attrNameLst>
                                      </p:cBhvr>
                                      <p:to>
                                        <p:strVal val="visible"/>
                                      </p:to>
                                    </p:set>
                                    <p:animEffect transition="in" filter="fade">
                                      <p:cBhvr>
                                        <p:cTn id="28" dur="1000"/>
                                        <p:tgtEl>
                                          <p:spTgt spid="5123">
                                            <p:txEl>
                                              <p:pRg st="2" end="2"/>
                                            </p:txEl>
                                          </p:spTgt>
                                        </p:tgtEl>
                                      </p:cBhvr>
                                    </p:animEffect>
                                    <p:anim calcmode="lin" valueType="num">
                                      <p:cBhvr>
                                        <p:cTn id="29"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123">
                                            <p:txEl>
                                              <p:pRg st="3" end="3"/>
                                            </p:txEl>
                                          </p:spTgt>
                                        </p:tgtEl>
                                        <p:attrNameLst>
                                          <p:attrName>style.visibility</p:attrName>
                                        </p:attrNameLst>
                                      </p:cBhvr>
                                      <p:to>
                                        <p:strVal val="visible"/>
                                      </p:to>
                                    </p:set>
                                    <p:animEffect transition="in" filter="fade">
                                      <p:cBhvr>
                                        <p:cTn id="35" dur="1000"/>
                                        <p:tgtEl>
                                          <p:spTgt spid="5123">
                                            <p:txEl>
                                              <p:pRg st="3" end="3"/>
                                            </p:txEl>
                                          </p:spTgt>
                                        </p:tgtEl>
                                      </p:cBhvr>
                                    </p:animEffect>
                                    <p:anim calcmode="lin" valueType="num">
                                      <p:cBhvr>
                                        <p:cTn id="36"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5123">
                                            <p:txEl>
                                              <p:pRg st="4" end="4"/>
                                            </p:txEl>
                                          </p:spTgt>
                                        </p:tgtEl>
                                        <p:attrNameLst>
                                          <p:attrName>style.visibility</p:attrName>
                                        </p:attrNameLst>
                                      </p:cBhvr>
                                      <p:to>
                                        <p:strVal val="visible"/>
                                      </p:to>
                                    </p:set>
                                    <p:animEffect transition="in" filter="fade">
                                      <p:cBhvr>
                                        <p:cTn id="42" dur="1000"/>
                                        <p:tgtEl>
                                          <p:spTgt spid="5123">
                                            <p:txEl>
                                              <p:pRg st="4" end="4"/>
                                            </p:txEl>
                                          </p:spTgt>
                                        </p:tgtEl>
                                      </p:cBhvr>
                                    </p:animEffect>
                                    <p:anim calcmode="lin" valueType="num">
                                      <p:cBhvr>
                                        <p:cTn id="43" dur="1000" fill="hold"/>
                                        <p:tgtEl>
                                          <p:spTgt spid="512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512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wipe(left)">
                                      <p:cBhvr>
                                        <p:cTn id="49"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p:bldP spid="9" grpId="0"/>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228600" y="1371600"/>
            <a:ext cx="8610600" cy="3733800"/>
          </a:xfrm>
        </p:spPr>
        <p:txBody>
          <a:bodyPr/>
          <a:lstStyle/>
          <a:p>
            <a:pPr indent="-1588">
              <a:lnSpc>
                <a:spcPct val="90000"/>
              </a:lnSpc>
              <a:buFontTx/>
              <a:buNone/>
            </a:pPr>
            <a:r>
              <a:rPr lang="en-US" sz="2400" b="1" dirty="0" smtClean="0">
                <a:solidFill>
                  <a:schemeClr val="bg1"/>
                </a:solidFill>
              </a:rPr>
              <a:t>“Therefore </a:t>
            </a:r>
            <a:r>
              <a:rPr lang="en-US" sz="2400" b="1" dirty="0">
                <a:solidFill>
                  <a:schemeClr val="bg1"/>
                </a:solidFill>
              </a:rPr>
              <a:t>I said to you that you will die in your sins; for if you do not believe that I am He, you will die in your </a:t>
            </a:r>
            <a:r>
              <a:rPr lang="en-US" sz="2400" b="1" dirty="0" smtClean="0">
                <a:solidFill>
                  <a:schemeClr val="bg1"/>
                </a:solidFill>
              </a:rPr>
              <a:t>sins" </a:t>
            </a:r>
            <a:r>
              <a:rPr lang="en-US" sz="2400" b="1" dirty="0">
                <a:solidFill>
                  <a:schemeClr val="bg1"/>
                </a:solidFill>
              </a:rPr>
              <a:t>(John 8:24</a:t>
            </a:r>
            <a:r>
              <a:rPr lang="en-US" sz="2400" b="1" dirty="0" smtClean="0">
                <a:solidFill>
                  <a:schemeClr val="bg1"/>
                </a:solidFill>
              </a:rPr>
              <a:t>).</a:t>
            </a:r>
            <a:endParaRPr lang="en-US" sz="2400" b="1" dirty="0">
              <a:solidFill>
                <a:schemeClr val="bg1"/>
              </a:solidFill>
            </a:endParaRPr>
          </a:p>
          <a:p>
            <a:pPr indent="-1588">
              <a:lnSpc>
                <a:spcPct val="90000"/>
              </a:lnSpc>
              <a:buFontTx/>
              <a:buNone/>
            </a:pPr>
            <a:r>
              <a:rPr lang="en-US" sz="2400" b="1" dirty="0" smtClean="0">
                <a:solidFill>
                  <a:schemeClr val="bg1"/>
                </a:solidFill>
              </a:rPr>
              <a:t>“Therefore </a:t>
            </a:r>
            <a:r>
              <a:rPr lang="en-US" sz="2400" b="1" dirty="0">
                <a:solidFill>
                  <a:schemeClr val="bg1"/>
                </a:solidFill>
              </a:rPr>
              <a:t>whoever confesses Me before men, him I will also confess before My Father who is in </a:t>
            </a:r>
            <a:r>
              <a:rPr lang="en-US" sz="2400" b="1" dirty="0" smtClean="0">
                <a:solidFill>
                  <a:schemeClr val="bg1"/>
                </a:solidFill>
              </a:rPr>
              <a:t>heaven” </a:t>
            </a:r>
            <a:r>
              <a:rPr lang="en-US" sz="2400" b="1" dirty="0">
                <a:solidFill>
                  <a:schemeClr val="bg1"/>
                </a:solidFill>
              </a:rPr>
              <a:t>(Matthew 10:32</a:t>
            </a:r>
            <a:r>
              <a:rPr lang="en-US" sz="2400" b="1" dirty="0" smtClean="0">
                <a:solidFill>
                  <a:schemeClr val="bg1"/>
                </a:solidFill>
              </a:rPr>
              <a:t>).</a:t>
            </a:r>
            <a:endParaRPr lang="en-US" sz="2400" b="1" dirty="0">
              <a:solidFill>
                <a:schemeClr val="bg1"/>
              </a:solidFill>
            </a:endParaRPr>
          </a:p>
          <a:p>
            <a:pPr indent="-1588">
              <a:lnSpc>
                <a:spcPct val="90000"/>
              </a:lnSpc>
              <a:buFontTx/>
              <a:buNone/>
            </a:pPr>
            <a:r>
              <a:rPr lang="en-US" sz="2400" b="1" dirty="0" smtClean="0">
                <a:solidFill>
                  <a:schemeClr val="bg1"/>
                </a:solidFill>
              </a:rPr>
              <a:t>“I </a:t>
            </a:r>
            <a:r>
              <a:rPr lang="en-US" sz="2400" b="1" dirty="0">
                <a:solidFill>
                  <a:schemeClr val="bg1"/>
                </a:solidFill>
              </a:rPr>
              <a:t>tell you, no; but unless you repent you will all likewise </a:t>
            </a:r>
            <a:r>
              <a:rPr lang="en-US" sz="2400" b="1" dirty="0" smtClean="0">
                <a:solidFill>
                  <a:schemeClr val="bg1"/>
                </a:solidFill>
              </a:rPr>
              <a:t>perish” </a:t>
            </a:r>
            <a:r>
              <a:rPr lang="en-US" sz="2400" b="1" dirty="0">
                <a:solidFill>
                  <a:schemeClr val="bg1"/>
                </a:solidFill>
              </a:rPr>
              <a:t>(Luke 13:3</a:t>
            </a:r>
            <a:r>
              <a:rPr lang="en-US" sz="2400" b="1" dirty="0" smtClean="0">
                <a:solidFill>
                  <a:schemeClr val="bg1"/>
                </a:solidFill>
              </a:rPr>
              <a:t>).</a:t>
            </a:r>
            <a:endParaRPr lang="en-US" sz="2400" b="1" dirty="0">
              <a:solidFill>
                <a:schemeClr val="bg1"/>
              </a:solidFill>
            </a:endParaRPr>
          </a:p>
          <a:p>
            <a:pPr indent="-1588">
              <a:lnSpc>
                <a:spcPct val="90000"/>
              </a:lnSpc>
              <a:buFontTx/>
              <a:buNone/>
            </a:pPr>
            <a:r>
              <a:rPr lang="en-US" sz="2400" b="1" dirty="0" smtClean="0">
                <a:solidFill>
                  <a:schemeClr val="bg1"/>
                </a:solidFill>
              </a:rPr>
              <a:t>“He </a:t>
            </a:r>
            <a:r>
              <a:rPr lang="en-US" sz="2400" b="1" dirty="0">
                <a:solidFill>
                  <a:schemeClr val="bg1"/>
                </a:solidFill>
              </a:rPr>
              <a:t>who believes and is baptized will be saved; but he who does not believe will be </a:t>
            </a:r>
            <a:r>
              <a:rPr lang="en-US" sz="2400" b="1" dirty="0" smtClean="0">
                <a:solidFill>
                  <a:schemeClr val="bg1"/>
                </a:solidFill>
              </a:rPr>
              <a:t>condemned” </a:t>
            </a:r>
            <a:r>
              <a:rPr lang="en-US" sz="2400" b="1" dirty="0">
                <a:solidFill>
                  <a:schemeClr val="bg1"/>
                </a:solidFill>
              </a:rPr>
              <a:t>(Mark 16:16</a:t>
            </a:r>
            <a:r>
              <a:rPr lang="en-US" sz="2400" b="1" dirty="0" smtClean="0">
                <a:solidFill>
                  <a:schemeClr val="bg1"/>
                </a:solidFill>
              </a:rPr>
              <a:t>).</a:t>
            </a:r>
            <a:endParaRPr lang="en-US" sz="2400" b="1" dirty="0">
              <a:solidFill>
                <a:schemeClr val="bg1"/>
              </a:solidFill>
            </a:endParaRPr>
          </a:p>
        </p:txBody>
      </p:sp>
      <p:sp>
        <p:nvSpPr>
          <p:cNvPr id="6150" name="Text Box 6"/>
          <p:cNvSpPr txBox="1">
            <a:spLocks noChangeArrowheads="1"/>
          </p:cNvSpPr>
          <p:nvPr/>
        </p:nvSpPr>
        <p:spPr bwMode="auto">
          <a:xfrm>
            <a:off x="228600" y="6172200"/>
            <a:ext cx="8610600" cy="523220"/>
          </a:xfrm>
          <a:prstGeom prst="rect">
            <a:avLst/>
          </a:prstGeom>
          <a:noFill/>
          <a:ln w="9525">
            <a:noFill/>
            <a:miter lim="800000"/>
            <a:headEnd/>
            <a:tailEnd/>
          </a:ln>
          <a:effectLst/>
        </p:spPr>
        <p:txBody>
          <a:bodyPr>
            <a:spAutoFit/>
          </a:bodyPr>
          <a:lstStyle/>
          <a:p>
            <a:pPr algn="ctr">
              <a:spcBef>
                <a:spcPct val="50000"/>
              </a:spcBef>
            </a:pPr>
            <a:r>
              <a:rPr lang="en-US" sz="2800" b="1" i="1" dirty="0" smtClean="0">
                <a:solidFill>
                  <a:srgbClr val="FFFF00"/>
                </a:solidFill>
              </a:rPr>
              <a:t>This Makes </a:t>
            </a:r>
            <a:r>
              <a:rPr lang="en-US" sz="2800" b="1" i="1" dirty="0">
                <a:solidFill>
                  <a:srgbClr val="FFFF00"/>
                </a:solidFill>
              </a:rPr>
              <a:t>A Follower of Christ – A Christian!</a:t>
            </a:r>
          </a:p>
        </p:txBody>
      </p:sp>
      <p:sp>
        <p:nvSpPr>
          <p:cNvPr id="8" name="AutoShape 4"/>
          <p:cNvSpPr>
            <a:spLocks noChangeArrowheads="1"/>
          </p:cNvSpPr>
          <p:nvPr/>
        </p:nvSpPr>
        <p:spPr bwMode="auto">
          <a:xfrm>
            <a:off x="304800" y="5181600"/>
            <a:ext cx="8534400" cy="838200"/>
          </a:xfrm>
          <a:prstGeom prst="bevel">
            <a:avLst>
              <a:gd name="adj" fmla="val 12500"/>
            </a:avLst>
          </a:prstGeom>
          <a:solidFill>
            <a:schemeClr val="accent1"/>
          </a:solidFill>
          <a:ln w="9525">
            <a:solidFill>
              <a:schemeClr val="tx1"/>
            </a:solidFill>
            <a:miter lim="800000"/>
            <a:headEnd/>
            <a:tailEnd/>
          </a:ln>
          <a:effectLst>
            <a:outerShdw blurRad="50800" dist="38100" dir="8100000" algn="tr" rotWithShape="0">
              <a:prstClr val="black">
                <a:alpha val="40000"/>
              </a:prstClr>
            </a:outerShdw>
          </a:effectLst>
        </p:spPr>
        <p:txBody>
          <a:bodyPr wrap="none" anchor="ctr"/>
          <a:lstStyle/>
          <a:p>
            <a:pPr algn="ctr"/>
            <a:r>
              <a:rPr lang="en-US" sz="2400" b="1" dirty="0" smtClean="0"/>
              <a:t>Hear + Believe + Repent + Confess + Baptism = Salvation</a:t>
            </a:r>
            <a:endParaRPr lang="en-US" sz="2400" b="1" dirty="0"/>
          </a:p>
        </p:txBody>
      </p:sp>
      <p:pic>
        <p:nvPicPr>
          <p:cNvPr id="10" name="Picture 9" descr="1222613045AG7B22.jpg"/>
          <p:cNvPicPr>
            <a:picLocks noChangeAspect="1"/>
          </p:cNvPicPr>
          <p:nvPr/>
        </p:nvPicPr>
        <p:blipFill>
          <a:blip r:embed="rId2" cstate="print">
            <a:duotone>
              <a:prstClr val="black"/>
              <a:schemeClr val="accent6">
                <a:lumMod val="60000"/>
                <a:lumOff val="40000"/>
                <a:tint val="45000"/>
                <a:satMod val="400000"/>
              </a:schemeClr>
            </a:duotone>
          </a:blip>
          <a:srcRect l="18000" b="70000"/>
          <a:stretch>
            <a:fillRect/>
          </a:stretch>
        </p:blipFill>
        <p:spPr>
          <a:xfrm>
            <a:off x="0" y="-1"/>
            <a:ext cx="9144000" cy="1143001"/>
          </a:xfrm>
          <a:prstGeom prst="rect">
            <a:avLst/>
          </a:prstGeom>
          <a:effectLst>
            <a:outerShdw blurRad="50800" dist="38100" dir="5400000" algn="t" rotWithShape="0">
              <a:prstClr val="black">
                <a:alpha val="40000"/>
              </a:prstClr>
            </a:outerShdw>
          </a:effectLst>
        </p:spPr>
      </p:pic>
      <p:sp>
        <p:nvSpPr>
          <p:cNvPr id="11" name="Rectangle 2"/>
          <p:cNvSpPr txBox="1">
            <a:spLocks noChangeArrowheads="1"/>
          </p:cNvSpPr>
          <p:nvPr/>
        </p:nvSpPr>
        <p:spPr bwMode="auto">
          <a:xfrm>
            <a:off x="762000" y="1"/>
            <a:ext cx="7772400" cy="1142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5400" b="1" i="0" u="none" strike="noStrike" kern="0" cap="none" spc="0" normalizeH="0" baseline="0" noProof="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uLnTx/>
                <a:uFillTx/>
                <a:latin typeface="+mj-lt"/>
                <a:ea typeface="+mj-ea"/>
                <a:cs typeface="+mj-cs"/>
              </a:rPr>
              <a:t>Listen</a:t>
            </a:r>
            <a:r>
              <a:rPr kumimoji="0" lang="en-US" sz="5400" b="1" i="0" u="none" strike="noStrike" kern="0" cap="none" spc="0" normalizeH="0" noProof="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uLnTx/>
                <a:uFillTx/>
                <a:latin typeface="+mj-lt"/>
                <a:ea typeface="+mj-ea"/>
                <a:cs typeface="+mj-cs"/>
              </a:rPr>
              <a:t> to Jesus!</a:t>
            </a:r>
            <a:endParaRPr kumimoji="0" lang="en-US" sz="5400" b="1" i="0" u="none" strike="noStrike" kern="0" cap="none" spc="0" normalizeH="0" baseline="0" noProof="0" dirty="0" smtClean="0">
              <a:ln>
                <a:noFill/>
              </a:ln>
              <a:solidFill>
                <a:schemeClr val="bg1"/>
              </a:solidFill>
              <a:effectLst/>
              <a:uLnTx/>
              <a:uFillTx/>
              <a:latin typeface="+mj-lt"/>
              <a:ea typeface="+mj-ea"/>
              <a:cs typeface="+mj-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strVal val="#ppt_w*0.70"/>
                                          </p:val>
                                        </p:tav>
                                        <p:tav tm="100000">
                                          <p:val>
                                            <p:strVal val="#ppt_w"/>
                                          </p:val>
                                        </p:tav>
                                      </p:tavLst>
                                    </p:anim>
                                    <p:anim calcmode="lin" valueType="num">
                                      <p:cBhvr>
                                        <p:cTn id="8" dur="1000" fill="hold"/>
                                        <p:tgtEl>
                                          <p:spTgt spid="11"/>
                                        </p:tgtEl>
                                        <p:attrNameLst>
                                          <p:attrName>ppt_h</p:attrName>
                                        </p:attrNameLst>
                                      </p:cBhvr>
                                      <p:tavLst>
                                        <p:tav tm="0">
                                          <p:val>
                                            <p:strVal val="#ppt_h"/>
                                          </p:val>
                                        </p:tav>
                                        <p:tav tm="100000">
                                          <p:val>
                                            <p:strVal val="#ppt_h"/>
                                          </p:val>
                                        </p:tav>
                                      </p:tavLst>
                                    </p:anim>
                                    <p:animEffect transition="in" filter="fade">
                                      <p:cBhvr>
                                        <p:cTn id="9" dur="10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7">
                                            <p:txEl>
                                              <p:pRg st="0" end="0"/>
                                            </p:txEl>
                                          </p:spTgt>
                                        </p:tgtEl>
                                        <p:attrNameLst>
                                          <p:attrName>style.visibility</p:attrName>
                                        </p:attrNameLst>
                                      </p:cBhvr>
                                      <p:to>
                                        <p:strVal val="visible"/>
                                      </p:to>
                                    </p:set>
                                    <p:animEffect transition="in" filter="fade">
                                      <p:cBhvr>
                                        <p:cTn id="14" dur="1000"/>
                                        <p:tgtEl>
                                          <p:spTgt spid="6147">
                                            <p:txEl>
                                              <p:pRg st="0" end="0"/>
                                            </p:txEl>
                                          </p:spTgt>
                                        </p:tgtEl>
                                      </p:cBhvr>
                                    </p:animEffect>
                                    <p:anim calcmode="lin" valueType="num">
                                      <p:cBhvr>
                                        <p:cTn id="15"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14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147">
                                            <p:txEl>
                                              <p:pRg st="1" end="1"/>
                                            </p:txEl>
                                          </p:spTgt>
                                        </p:tgtEl>
                                        <p:attrNameLst>
                                          <p:attrName>style.visibility</p:attrName>
                                        </p:attrNameLst>
                                      </p:cBhvr>
                                      <p:to>
                                        <p:strVal val="visible"/>
                                      </p:to>
                                    </p:set>
                                    <p:animEffect transition="in" filter="fade">
                                      <p:cBhvr>
                                        <p:cTn id="21" dur="1000"/>
                                        <p:tgtEl>
                                          <p:spTgt spid="6147">
                                            <p:txEl>
                                              <p:pRg st="1" end="1"/>
                                            </p:txEl>
                                          </p:spTgt>
                                        </p:tgtEl>
                                      </p:cBhvr>
                                    </p:animEffect>
                                    <p:anim calcmode="lin" valueType="num">
                                      <p:cBhvr>
                                        <p:cTn id="22" dur="1000" fill="hold"/>
                                        <p:tgtEl>
                                          <p:spTgt spid="614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614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147">
                                            <p:txEl>
                                              <p:pRg st="2" end="2"/>
                                            </p:txEl>
                                          </p:spTgt>
                                        </p:tgtEl>
                                        <p:attrNameLst>
                                          <p:attrName>style.visibility</p:attrName>
                                        </p:attrNameLst>
                                      </p:cBhvr>
                                      <p:to>
                                        <p:strVal val="visible"/>
                                      </p:to>
                                    </p:set>
                                    <p:animEffect transition="in" filter="fade">
                                      <p:cBhvr>
                                        <p:cTn id="28" dur="1000"/>
                                        <p:tgtEl>
                                          <p:spTgt spid="6147">
                                            <p:txEl>
                                              <p:pRg st="2" end="2"/>
                                            </p:txEl>
                                          </p:spTgt>
                                        </p:tgtEl>
                                      </p:cBhvr>
                                    </p:animEffect>
                                    <p:anim calcmode="lin" valueType="num">
                                      <p:cBhvr>
                                        <p:cTn id="29" dur="1000" fill="hold"/>
                                        <p:tgtEl>
                                          <p:spTgt spid="614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614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147">
                                            <p:txEl>
                                              <p:pRg st="3" end="3"/>
                                            </p:txEl>
                                          </p:spTgt>
                                        </p:tgtEl>
                                        <p:attrNameLst>
                                          <p:attrName>style.visibility</p:attrName>
                                        </p:attrNameLst>
                                      </p:cBhvr>
                                      <p:to>
                                        <p:strVal val="visible"/>
                                      </p:to>
                                    </p:set>
                                    <p:animEffect transition="in" filter="fade">
                                      <p:cBhvr>
                                        <p:cTn id="35" dur="1000"/>
                                        <p:tgtEl>
                                          <p:spTgt spid="6147">
                                            <p:txEl>
                                              <p:pRg st="3" end="3"/>
                                            </p:txEl>
                                          </p:spTgt>
                                        </p:tgtEl>
                                      </p:cBhvr>
                                    </p:animEffect>
                                    <p:anim calcmode="lin" valueType="num">
                                      <p:cBhvr>
                                        <p:cTn id="36" dur="1000" fill="hold"/>
                                        <p:tgtEl>
                                          <p:spTgt spid="6147">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614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wipe(left)">
                                      <p:cBhvr>
                                        <p:cTn id="42" dur="20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29" presetClass="entr" presetSubtype="0" fill="hold" nodeType="clickEffect">
                                  <p:stCondLst>
                                    <p:cond delay="0"/>
                                  </p:stCondLst>
                                  <p:childTnLst>
                                    <p:set>
                                      <p:cBhvr>
                                        <p:cTn id="46" dur="1" fill="hold">
                                          <p:stCondLst>
                                            <p:cond delay="0"/>
                                          </p:stCondLst>
                                        </p:cTn>
                                        <p:tgtEl>
                                          <p:spTgt spid="6150">
                                            <p:txEl>
                                              <p:pRg st="0" end="0"/>
                                            </p:txEl>
                                          </p:spTgt>
                                        </p:tgtEl>
                                        <p:attrNameLst>
                                          <p:attrName>style.visibility</p:attrName>
                                        </p:attrNameLst>
                                      </p:cBhvr>
                                      <p:to>
                                        <p:strVal val="visible"/>
                                      </p:to>
                                    </p:set>
                                    <p:anim calcmode="lin" valueType="num">
                                      <p:cBhvr>
                                        <p:cTn id="47" dur="1000" fill="hold"/>
                                        <p:tgtEl>
                                          <p:spTgt spid="6150">
                                            <p:txEl>
                                              <p:pRg st="0" end="0"/>
                                            </p:txEl>
                                          </p:spTgt>
                                        </p:tgtEl>
                                        <p:attrNameLst>
                                          <p:attrName>ppt_x</p:attrName>
                                        </p:attrNameLst>
                                      </p:cBhvr>
                                      <p:tavLst>
                                        <p:tav tm="0">
                                          <p:val>
                                            <p:strVal val="#ppt_x-.2"/>
                                          </p:val>
                                        </p:tav>
                                        <p:tav tm="100000">
                                          <p:val>
                                            <p:strVal val="#ppt_x"/>
                                          </p:val>
                                        </p:tav>
                                      </p:tavLst>
                                    </p:anim>
                                    <p:anim calcmode="lin" valueType="num">
                                      <p:cBhvr>
                                        <p:cTn id="48" dur="1000" fill="hold"/>
                                        <p:tgtEl>
                                          <p:spTgt spid="6150">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615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uiExpand="1" build="p"/>
      <p:bldP spid="8" grpId="0" animBg="1"/>
      <p:bldP spid="11"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319</TotalTime>
  <Words>612</Words>
  <Application>Microsoft Office PowerPoint</Application>
  <PresentationFormat>On-screen Show (4:3)</PresentationFormat>
  <Paragraphs>51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Default Design</vt:lpstr>
      <vt:lpstr>“Almost Persuaded”</vt:lpstr>
      <vt:lpstr>Slide 2</vt:lpstr>
      <vt:lpstr>Some Bible + Creed Book Makes Man-Made Religion</vt:lpstr>
      <vt:lpstr>Slide 4</vt:lpstr>
      <vt:lpstr>Why Should We Persuade?</vt:lpstr>
      <vt:lpstr>The Urgency of Obeying Gospel</vt:lpstr>
      <vt:lpstr>Our Hope Is Only In Christ</vt:lpstr>
      <vt:lpstr>Slide 8</vt:lpstr>
      <vt:lpstr>Slide 9</vt:lpstr>
    </vt:vector>
  </TitlesOfParts>
  <Company>Hebron Lane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Almost Persuaded</dc:title>
  <dc:creator>Andy Alexanderf</dc:creator>
  <cp:lastModifiedBy>OlsenParkLaptop</cp:lastModifiedBy>
  <cp:revision>24</cp:revision>
  <dcterms:created xsi:type="dcterms:W3CDTF">2003-06-12T18:12:28Z</dcterms:created>
  <dcterms:modified xsi:type="dcterms:W3CDTF">2013-05-31T02:25:35Z</dcterms:modified>
</cp:coreProperties>
</file>