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2" r:id="rId22"/>
    <p:sldId id="279" r:id="rId23"/>
    <p:sldId id="278" r:id="rId24"/>
    <p:sldId id="277" r:id="rId25"/>
    <p:sldId id="280" r:id="rId26"/>
    <p:sldId id="281" r:id="rId27"/>
    <p:sldId id="282" r:id="rId28"/>
    <p:sldId id="285" r:id="rId29"/>
    <p:sldId id="283" r:id="rId30"/>
    <p:sldId id="284" r:id="rId31"/>
    <p:sldId id="286" r:id="rId32"/>
    <p:sldId id="291" r:id="rId33"/>
    <p:sldId id="287" r:id="rId34"/>
    <p:sldId id="288" r:id="rId35"/>
    <p:sldId id="290" r:id="rId36"/>
    <p:sldId id="289" r:id="rId37"/>
    <p:sldId id="293" r:id="rId38"/>
    <p:sldId id="294" r:id="rId39"/>
    <p:sldId id="295" r:id="rId40"/>
  </p:sldIdLst>
  <p:sldSz cx="9144000" cy="6858000" type="screen4x3"/>
  <p:notesSz cx="6858000" cy="9144000"/>
  <p:embeddedFontLs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Mistral" pitchFamily="66" charset="0"/>
      <p:regular r:id="rId45"/>
    </p:embeddedFont>
    <p:embeddedFont>
      <p:font typeface="Arial Narrow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956CB-F3A0-4127-94D5-EC42943C90C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“Cut the Onions!”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Content Placeholder 3" descr="onionjuiceforha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2000"/>
          <a:stretch>
            <a:fillRect/>
          </a:stretch>
        </p:blipFill>
        <p:spPr>
          <a:xfrm>
            <a:off x="2438400" y="1905000"/>
            <a:ext cx="6705600" cy="4953000"/>
          </a:xfrm>
        </p:spPr>
      </p:pic>
      <p:pic>
        <p:nvPicPr>
          <p:cNvPr id="5" name="Picture 4" descr="1-cut-on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905000"/>
            <a:ext cx="6743700" cy="4495800"/>
          </a:xfrm>
          <a:prstGeom prst="rect">
            <a:avLst/>
          </a:prstGeom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0"/>
            <a:ext cx="5715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-660000">
            <a:off x="463162" y="64843"/>
            <a:ext cx="48006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cs typeface="Times New Roman" pitchFamily="18" charset="0"/>
              </a:rPr>
              <a:t>A Different </a:t>
            </a:r>
            <a:endParaRPr lang="en-US" sz="7200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981200"/>
            <a:ext cx="8458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 algn="ctr">
              <a:spcAft>
                <a:spcPts val="2400"/>
              </a:spcAft>
            </a:pPr>
            <a:r>
              <a:rPr lang="en-US" sz="4000" b="1" i="1" dirty="0" smtClean="0"/>
              <a:t>Is this a figure of speech?</a:t>
            </a:r>
          </a:p>
          <a:p>
            <a:pPr algn="ctr">
              <a:spcAft>
                <a:spcPts val="1200"/>
              </a:spcAft>
            </a:pPr>
            <a:r>
              <a:rPr lang="en-US" sz="3600" b="1" i="1" dirty="0" smtClean="0"/>
              <a:t>Metonymy of effect </a:t>
            </a:r>
            <a:endParaRPr lang="en-US" sz="3600" b="1" dirty="0" smtClean="0"/>
          </a:p>
          <a:p>
            <a:pPr algn="ctr">
              <a:spcAft>
                <a:spcPts val="1200"/>
              </a:spcAft>
            </a:pPr>
            <a:r>
              <a:rPr lang="en-US" sz="3200" dirty="0" smtClean="0"/>
              <a:t>“the </a:t>
            </a:r>
            <a:r>
              <a:rPr lang="en-US" sz="3200" i="1" dirty="0" smtClean="0"/>
              <a:t>effect </a:t>
            </a:r>
            <a:r>
              <a:rPr lang="en-US" sz="3200" dirty="0" smtClean="0"/>
              <a:t>is put for the </a:t>
            </a:r>
            <a:r>
              <a:rPr lang="en-US" sz="3200" i="1" dirty="0" smtClean="0"/>
              <a:t>cause </a:t>
            </a:r>
            <a:r>
              <a:rPr lang="en-US" sz="3200" dirty="0" smtClean="0"/>
              <a:t>producing it” </a:t>
            </a:r>
            <a:r>
              <a:rPr lang="en-US" sz="2800" dirty="0" smtClean="0"/>
              <a:t>(</a:t>
            </a:r>
            <a:r>
              <a:rPr lang="en-US" sz="2800" dirty="0" err="1" smtClean="0"/>
              <a:t>Bullinger</a:t>
            </a:r>
            <a:r>
              <a:rPr lang="en-US" sz="2800" dirty="0" smtClean="0"/>
              <a:t>, </a:t>
            </a:r>
            <a:r>
              <a:rPr lang="en-US" sz="2800" i="1" dirty="0" smtClean="0"/>
              <a:t>Figures of Speech Used in the Bible</a:t>
            </a:r>
            <a:r>
              <a:rPr lang="en-US" sz="2800" dirty="0" smtClean="0"/>
              <a:t>, 560-67). </a:t>
            </a:r>
            <a:endParaRPr lang="en-US" sz="3200" dirty="0" smtClean="0"/>
          </a:p>
          <a:p>
            <a:pPr algn="ctr">
              <a:spcAft>
                <a:spcPts val="1200"/>
              </a:spcAft>
            </a:pPr>
            <a:r>
              <a:rPr lang="en-US" sz="3200" b="1" dirty="0" smtClean="0"/>
              <a:t>Genesis 25:23</a:t>
            </a:r>
          </a:p>
          <a:p>
            <a:pPr algn="ctr">
              <a:spcAft>
                <a:spcPts val="1200"/>
              </a:spcAft>
            </a:pPr>
            <a:r>
              <a:rPr lang="en-US" sz="3200" dirty="0" smtClean="0"/>
              <a:t>“two nations are in your womb.”</a:t>
            </a:r>
          </a:p>
          <a:p>
            <a:pPr algn="ctr">
              <a:spcAft>
                <a:spcPts val="1200"/>
              </a:spcAft>
            </a:pPr>
            <a:r>
              <a:rPr lang="en-US" sz="3200" dirty="0" smtClean="0"/>
              <a:t>Metonymy depends on a clear distinction.</a:t>
            </a:r>
            <a:endParaRPr lang="en-US" sz="31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thanol_pric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2800"/>
            <a:ext cx="4781550" cy="3260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“I’m going to get gas”</a:t>
            </a:r>
            <a:endParaRPr lang="en-US" sz="6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 descr="20100602125807Gas_Station_Pump_Five_Octane_Rat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124200"/>
            <a:ext cx="3697605" cy="3229349"/>
          </a:xfrm>
          <a:prstGeom prst="rect">
            <a:avLst/>
          </a:prstGeom>
        </p:spPr>
      </p:pic>
      <p:pic>
        <p:nvPicPr>
          <p:cNvPr id="9" name="Picture 8" descr="Diesel-gas-pump-14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752600"/>
            <a:ext cx="3143250" cy="1762125"/>
          </a:xfrm>
          <a:prstGeom prst="rect">
            <a:avLst/>
          </a:prstGeom>
        </p:spPr>
      </p:pic>
      <p:pic>
        <p:nvPicPr>
          <p:cNvPr id="11" name="Picture 10" descr="gas+pu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2133600"/>
            <a:ext cx="3655308" cy="2430780"/>
          </a:xfrm>
          <a:prstGeom prst="rect">
            <a:avLst/>
          </a:prstGeom>
        </p:spPr>
      </p:pic>
      <p:pic>
        <p:nvPicPr>
          <p:cNvPr id="7" name="Picture 6" descr="gaspump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447800"/>
            <a:ext cx="2457464" cy="45021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thanol_price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600200"/>
            <a:ext cx="2879562" cy="2879562"/>
          </a:xfrm>
          <a:prstGeom prst="rect">
            <a:avLst/>
          </a:prstGeom>
          <a:effectLst>
            <a:outerShdw blurRad="241300" dist="1778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“Get me a coke, please”</a:t>
            </a:r>
            <a:endParaRPr lang="en-US" sz="6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 descr="20100602125807Gas_Station_Pump_Five_Octane_Rating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47" r="17647"/>
          <a:stretch>
            <a:fillRect/>
          </a:stretch>
        </p:blipFill>
        <p:spPr>
          <a:xfrm>
            <a:off x="6858000" y="1447800"/>
            <a:ext cx="2514600" cy="5181602"/>
          </a:xfrm>
          <a:prstGeom prst="rect">
            <a:avLst/>
          </a:prstGeom>
          <a:effectLst>
            <a:outerShdw blurRad="254000" dist="3048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Diesel-gas-pump-14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648200"/>
            <a:ext cx="2501242" cy="1762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gas+pu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1371600"/>
            <a:ext cx="2611991" cy="1961896"/>
          </a:xfrm>
          <a:prstGeom prst="rect">
            <a:avLst/>
          </a:prstGeom>
        </p:spPr>
      </p:pic>
      <p:pic>
        <p:nvPicPr>
          <p:cNvPr id="7" name="Picture 6" descr="gaspump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1600200"/>
            <a:ext cx="1692748" cy="3124200"/>
          </a:xfrm>
          <a:prstGeom prst="rect">
            <a:avLst/>
          </a:prstGeom>
          <a:effectLst>
            <a:outerShdw blurRad="177800" dist="2159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big_Pepsi%20Caffeine%20Free01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3276600"/>
            <a:ext cx="1905000" cy="1905000"/>
          </a:xfrm>
          <a:prstGeom prst="rect">
            <a:avLst/>
          </a:prstGeom>
        </p:spPr>
      </p:pic>
      <p:pic>
        <p:nvPicPr>
          <p:cNvPr id="13" name="Picture 12" descr="DR_PEPPER_DIET_CHERRY_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1381181" y="3724219"/>
            <a:ext cx="1668301" cy="3973463"/>
          </a:xfrm>
          <a:prstGeom prst="rect">
            <a:avLst/>
          </a:prstGeom>
          <a:effectLst>
            <a:outerShdw blurRad="165100" dist="2159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4384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en-US" sz="3200" b="1" dirty="0" smtClean="0"/>
              <a:t>New Wine </a:t>
            </a:r>
            <a:r>
              <a:rPr lang="en-US" sz="3200" dirty="0" smtClean="0"/>
              <a:t>(</a:t>
            </a:r>
            <a:r>
              <a:rPr lang="en-US" sz="3200" i="1" dirty="0" err="1" smtClean="0"/>
              <a:t>tirosh</a:t>
            </a:r>
            <a:r>
              <a:rPr lang="en-US" sz="3200" dirty="0" smtClean="0"/>
              <a:t>) “cheers both God and men” (Judges 9:13), but </a:t>
            </a:r>
            <a:r>
              <a:rPr lang="en-US" sz="3200" b="1" dirty="0" smtClean="0"/>
              <a:t>wine </a:t>
            </a:r>
            <a:r>
              <a:rPr lang="en-US" sz="3200" dirty="0" smtClean="0"/>
              <a:t>(</a:t>
            </a:r>
            <a:r>
              <a:rPr lang="en-US" sz="3200" i="1" dirty="0" err="1" smtClean="0"/>
              <a:t>yayin</a:t>
            </a:r>
            <a:r>
              <a:rPr lang="en-US" sz="3200" dirty="0" smtClean="0"/>
              <a:t>) “is a mocker” (Prov. 20:1). 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3200" dirty="0" smtClean="0"/>
              <a:t>God speaks of those who drink “the wine of the condemned in the house of their god” (Amos 2:8). </a:t>
            </a:r>
          </a:p>
        </p:txBody>
      </p:sp>
      <p:sp>
        <p:nvSpPr>
          <p:cNvPr id="7" name="Rectangle 6"/>
          <p:cNvSpPr/>
          <p:nvPr/>
        </p:nvSpPr>
        <p:spPr>
          <a:xfrm rot="-660000">
            <a:off x="463162" y="235659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Contrasting</a:t>
            </a:r>
          </a:p>
          <a:p>
            <a:pPr algn="ctr">
              <a:lnSpc>
                <a:spcPct val="70000"/>
              </a:lnSpc>
            </a:pP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Descriptions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of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4384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>
              <a:buFont typeface="Arial" pitchFamily="34" charset="0"/>
              <a:buChar char="•"/>
            </a:pPr>
            <a:r>
              <a:rPr lang="en-US" sz="3200" b="1" dirty="0" smtClean="0"/>
              <a:t>New Wine </a:t>
            </a:r>
            <a:r>
              <a:rPr lang="en-US" sz="3200" dirty="0" smtClean="0"/>
              <a:t>(</a:t>
            </a:r>
            <a:r>
              <a:rPr lang="en-US" sz="3200" i="1" dirty="0" err="1" smtClean="0"/>
              <a:t>tirosh</a:t>
            </a:r>
            <a:r>
              <a:rPr lang="en-US" sz="3200" dirty="0" smtClean="0"/>
              <a:t>) was considered a blessing from God (Deut. 7:13; 11:14; 33:28) and taken away as punishment (Deut. 28:51; Isa. 24:7; 62:8), but man is warned not to “look upon” </a:t>
            </a:r>
            <a:r>
              <a:rPr lang="en-US" sz="3200" b="1" dirty="0" smtClean="0"/>
              <a:t>wine</a:t>
            </a:r>
            <a:r>
              <a:rPr lang="en-US" sz="3200" dirty="0" smtClean="0"/>
              <a:t> (</a:t>
            </a:r>
            <a:r>
              <a:rPr lang="en-US" sz="3200" i="1" dirty="0" err="1" smtClean="0"/>
              <a:t>yayin</a:t>
            </a:r>
            <a:r>
              <a:rPr lang="en-US" sz="3200" dirty="0" smtClean="0"/>
              <a:t>)—“when it is red, when it </a:t>
            </a:r>
            <a:r>
              <a:rPr lang="en-US" sz="3200" dirty="0" err="1" smtClean="0"/>
              <a:t>giveth</a:t>
            </a:r>
            <a:r>
              <a:rPr lang="en-US" sz="3200" dirty="0" smtClean="0"/>
              <a:t> his </a:t>
            </a:r>
            <a:r>
              <a:rPr lang="en-US" sz="3200" dirty="0" err="1" smtClean="0"/>
              <a:t>colour</a:t>
            </a:r>
            <a:r>
              <a:rPr lang="en-US" sz="3200" dirty="0" smtClean="0"/>
              <a:t> in the cup, when it </a:t>
            </a:r>
            <a:r>
              <a:rPr lang="en-US" sz="3200" dirty="0" err="1" smtClean="0"/>
              <a:t>moveth</a:t>
            </a:r>
            <a:r>
              <a:rPr lang="en-US" sz="3200" dirty="0" smtClean="0"/>
              <a:t> itself aright” (</a:t>
            </a:r>
            <a:r>
              <a:rPr lang="en-US" sz="3200" dirty="0" err="1" smtClean="0"/>
              <a:t>Prov</a:t>
            </a:r>
            <a:r>
              <a:rPr lang="en-US" sz="3200" dirty="0" smtClean="0"/>
              <a:t> 23:31, KJV).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463162" y="235659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Contrasting</a:t>
            </a:r>
          </a:p>
          <a:p>
            <a:pPr algn="ctr">
              <a:lnSpc>
                <a:spcPct val="70000"/>
              </a:lnSpc>
            </a:pP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Descriptions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of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4384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>
              <a:buFont typeface="Arial" pitchFamily="34" charset="0"/>
              <a:buChar char="•"/>
            </a:pPr>
            <a:r>
              <a:rPr lang="en-US" sz="3200" b="1" dirty="0" smtClean="0"/>
              <a:t>Wine is used as a figure of punishment. </a:t>
            </a:r>
            <a:r>
              <a:rPr lang="en-US" sz="3200" dirty="0" smtClean="0"/>
              <a:t>Some “eat the bread of wickedness and drink the wine of violence” (Prov. 4:17). The wicked shall “drink the wine of the wrath of God” (Rev. 14:10), and “the wine of the fierceness of His wrath” (Rev. 16:19).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463162" y="235659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Contrasting</a:t>
            </a:r>
          </a:p>
          <a:p>
            <a:pPr algn="ctr">
              <a:lnSpc>
                <a:spcPct val="70000"/>
              </a:lnSpc>
            </a:pP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Descriptions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of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8194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lvl="0" indent="-287338">
              <a:buFont typeface="Arial" pitchFamily="34" charset="0"/>
              <a:buChar char="•"/>
            </a:pPr>
            <a:r>
              <a:rPr lang="en-US" sz="3200" b="1" dirty="0" smtClean="0"/>
              <a:t>Paul tells Timothy </a:t>
            </a:r>
            <a:r>
              <a:rPr lang="en-US" sz="3200" dirty="0" smtClean="0"/>
              <a:t>to drink “a little wine (</a:t>
            </a:r>
            <a:r>
              <a:rPr lang="en-US" sz="3200" i="1" dirty="0" err="1" smtClean="0"/>
              <a:t>oinos</a:t>
            </a:r>
            <a:r>
              <a:rPr lang="en-US" sz="3200" dirty="0" smtClean="0"/>
              <a:t>) for your stomach’s sake”</a:t>
            </a:r>
            <a:r>
              <a:rPr lang="en-US" sz="3200" b="1" dirty="0" smtClean="0"/>
              <a:t> </a:t>
            </a:r>
            <a:r>
              <a:rPr lang="en-US" sz="3200" dirty="0" smtClean="0"/>
              <a:t>(1 Tim. 5:23), but the </a:t>
            </a:r>
            <a:r>
              <a:rPr lang="en-US" sz="3200" b="1" dirty="0" smtClean="0"/>
              <a:t>wise man warns</a:t>
            </a:r>
            <a:r>
              <a:rPr lang="en-US" sz="3200" dirty="0" smtClean="0"/>
              <a:t> “it is not for kings to drink wine” (Prov. 31:4).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463162" y="235659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Contrasting</a:t>
            </a:r>
          </a:p>
          <a:p>
            <a:pPr algn="ctr">
              <a:lnSpc>
                <a:spcPct val="70000"/>
              </a:lnSpc>
            </a:pP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Descriptions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of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4384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>
              <a:buFont typeface="Arial" pitchFamily="34" charset="0"/>
              <a:buChar char="•"/>
            </a:pPr>
            <a:r>
              <a:rPr lang="en-US" sz="3200" b="1" dirty="0" smtClean="0"/>
              <a:t>Daniel, Shadrach, Meshach, </a:t>
            </a:r>
            <a:r>
              <a:rPr lang="en-US" sz="3200" dirty="0" smtClean="0"/>
              <a:t>and </a:t>
            </a:r>
            <a:r>
              <a:rPr lang="en-US" sz="3200" b="1" dirty="0" smtClean="0"/>
              <a:t>Abed-</a:t>
            </a:r>
            <a:r>
              <a:rPr lang="en-US" sz="3200" b="1" dirty="0" err="1" smtClean="0"/>
              <a:t>nego</a:t>
            </a:r>
            <a:r>
              <a:rPr lang="en-US" sz="3200" dirty="0" smtClean="0"/>
              <a:t> petitioned to be able to drink a different wine than the type of wine the king drank           (Dan. 1:5, 8). 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3200" dirty="0" smtClean="0"/>
              <a:t>This could have been an issue of Mosaic cleanliness, but it could also have concerned the nature of the drink itself.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463162" y="235659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Contrasting</a:t>
            </a:r>
          </a:p>
          <a:p>
            <a:pPr algn="ctr">
              <a:lnSpc>
                <a:spcPct val="70000"/>
              </a:lnSpc>
            </a:pP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Descriptions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of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828800"/>
            <a:ext cx="8229600" cy="48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>
              <a:buFont typeface="Arial" pitchFamily="34" charset="0"/>
              <a:buChar char="•"/>
            </a:pPr>
            <a:r>
              <a:rPr lang="en-US" sz="3000" dirty="0" smtClean="0"/>
              <a:t>Jesus gave the people 120-180 gallons of “water that was turned to wine” (John 2:1-10), and yet… </a:t>
            </a:r>
          </a:p>
          <a:p>
            <a:pPr marL="341313" lvl="0" indent="-341313">
              <a:buFont typeface="Arial" pitchFamily="34" charset="0"/>
              <a:buChar char="•"/>
            </a:pPr>
            <a:r>
              <a:rPr lang="en-US" sz="3000" dirty="0" smtClean="0"/>
              <a:t>He taught that “drunkenness” can weigh down one’s heart causing the word to be choked within (Luke 21:34). </a:t>
            </a:r>
          </a:p>
          <a:p>
            <a:pPr marL="341313" lvl="0" indent="-341313">
              <a:buFont typeface="Arial" pitchFamily="34" charset="0"/>
              <a:buChar char="•"/>
            </a:pPr>
            <a:r>
              <a:rPr lang="en-US" sz="3000" dirty="0" smtClean="0"/>
              <a:t>His disciples taught that men must turn away from “drunkenness, revelries” and “drinking parties” (1 Pet. 4:3; cf. Rom. 13:13), and that “drunkenness” and “revelries” prevent one from inheriting the kingdom of heaven (Gal. 5:21).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463162" y="235659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Contrasting</a:t>
            </a:r>
          </a:p>
          <a:p>
            <a:pPr algn="ctr">
              <a:lnSpc>
                <a:spcPct val="70000"/>
              </a:lnSpc>
            </a:pP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Descriptions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of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057400"/>
            <a:ext cx="82296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i="1" dirty="0" smtClean="0"/>
              <a:t>Can this be referring to the exact same substance?</a:t>
            </a:r>
            <a:endParaRPr lang="en-US" sz="3600" b="1" i="1" dirty="0" smtClean="0"/>
          </a:p>
          <a:p>
            <a:pPr lvl="0" algn="ctr">
              <a:spcAft>
                <a:spcPts val="1800"/>
              </a:spcAft>
            </a:pPr>
            <a:r>
              <a:rPr lang="en-US" sz="4800" b="1" i="1" dirty="0" smtClean="0"/>
              <a:t> </a:t>
            </a:r>
            <a:r>
              <a:rPr lang="en-US" sz="3200" dirty="0" smtClean="0"/>
              <a:t>Is this only a matter of degree, or amount?</a:t>
            </a:r>
          </a:p>
          <a:p>
            <a:pPr lvl="0" algn="ctr">
              <a:spcAft>
                <a:spcPts val="1800"/>
              </a:spcAft>
            </a:pPr>
            <a:r>
              <a:rPr lang="en-US" sz="3200" dirty="0" smtClean="0"/>
              <a:t>Is it not rather talking about a substance of a different nature, a different preparation, and a different manner of consumption?</a:t>
            </a:r>
            <a:endParaRPr lang="en-US" sz="3200" b="1" i="1" dirty="0" smtClean="0"/>
          </a:p>
        </p:txBody>
      </p:sp>
      <p:sp>
        <p:nvSpPr>
          <p:cNvPr id="7" name="Rectangle 6"/>
          <p:cNvSpPr/>
          <p:nvPr/>
        </p:nvSpPr>
        <p:spPr>
          <a:xfrm rot="-660000">
            <a:off x="463162" y="235659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Contrasting</a:t>
            </a:r>
          </a:p>
          <a:p>
            <a:pPr algn="ctr">
              <a:lnSpc>
                <a:spcPct val="70000"/>
              </a:lnSpc>
            </a:pP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Descriptions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of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E004-031.jpg"/>
          <p:cNvPicPr>
            <a:picLocks noChangeAspect="1"/>
          </p:cNvPicPr>
          <p:nvPr/>
        </p:nvPicPr>
        <p:blipFill>
          <a:blip r:embed="rId2" cstate="print"/>
          <a:srcRect l="13303" t="7798"/>
          <a:stretch>
            <a:fillRect/>
          </a:stretch>
        </p:blipFill>
        <p:spPr>
          <a:xfrm flipH="1">
            <a:off x="5181600" y="0"/>
            <a:ext cx="3962400" cy="5618640"/>
          </a:xfrm>
          <a:prstGeom prst="rect">
            <a:avLst/>
          </a:prstGeom>
        </p:spPr>
      </p:pic>
      <p:pic>
        <p:nvPicPr>
          <p:cNvPr id="7" name="Content Placeholder 6" descr="BaptismWid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743200"/>
            <a:ext cx="7315200" cy="4114800"/>
          </a:xfrm>
        </p:spPr>
      </p:pic>
      <p:pic>
        <p:nvPicPr>
          <p:cNvPr id="8" name="Picture 7" descr="Baptism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609600"/>
            <a:ext cx="5334000" cy="4000500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438400"/>
            <a:ext cx="84582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smtClean="0"/>
              <a:t>In ancient times drinks were called “wine” that ranged anywhere from pure grape juice all the way to vinegar. </a:t>
            </a:r>
          </a:p>
          <a:p>
            <a:pPr algn="ctr">
              <a:spcAft>
                <a:spcPts val="1800"/>
              </a:spcAft>
            </a:pPr>
            <a:r>
              <a:rPr lang="en-US" sz="3200" dirty="0" smtClean="0"/>
              <a:t>There is evidence from ancient times that drinks called “wine” were prepared and consumed that were non-alcoholic.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6600" b="1" spc="-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Process of Fermentation</a:t>
            </a:r>
            <a:endParaRPr lang="en-US" sz="6600" b="1" spc="-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 descr="678px-Wine_grape_diagram_e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276600"/>
            <a:ext cx="3454059" cy="2980272"/>
          </a:xfrm>
          <a:prstGeom prst="rect">
            <a:avLst/>
          </a:prstGeom>
        </p:spPr>
      </p:pic>
      <p:pic>
        <p:nvPicPr>
          <p:cNvPr id="11" name="Picture 10" descr="800px-Yeast_on_gra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505200"/>
            <a:ext cx="3352800" cy="251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1524000"/>
            <a:ext cx="792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Grapes produce sugars which ferment under the right conditions. </a:t>
            </a:r>
          </a:p>
          <a:p>
            <a:pPr algn="ctr"/>
            <a:r>
              <a:rPr lang="en-US" sz="3200" b="1" dirty="0" smtClean="0"/>
              <a:t>These sugars must have contact with yeast.</a:t>
            </a:r>
          </a:p>
          <a:p>
            <a:pPr algn="ctr"/>
            <a:r>
              <a:rPr lang="en-US" sz="3200" b="1" dirty="0" smtClean="0"/>
              <a:t>This yeast turns sugar to alcohol. </a:t>
            </a:r>
          </a:p>
          <a:p>
            <a:pPr algn="ctr"/>
            <a:r>
              <a:rPr lang="en-US" sz="3200" b="1" dirty="0" smtClean="0"/>
              <a:t>The lower the yeast and sugar the lower the alcohol content.</a:t>
            </a:r>
          </a:p>
          <a:p>
            <a:pPr algn="ctr"/>
            <a:r>
              <a:rPr lang="en-US" sz="3200" b="1" dirty="0" smtClean="0"/>
              <a:t>Air deprivation, cold temperature, concentrated sugar, and separating the yeasts in the skins from the sugar can impede fermentation.</a:t>
            </a:r>
          </a:p>
        </p:txBody>
      </p:sp>
      <p:sp>
        <p:nvSpPr>
          <p:cNvPr id="13" name="Left Arrow 12"/>
          <p:cNvSpPr/>
          <p:nvPr/>
        </p:nvSpPr>
        <p:spPr>
          <a:xfrm rot="8280000" flipV="1">
            <a:off x="4537251" y="4860411"/>
            <a:ext cx="1066800" cy="533400"/>
          </a:xfrm>
          <a:prstGeom prst="leftArrow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3320000" flipH="1">
            <a:off x="3013250" y="4327011"/>
            <a:ext cx="1066800" cy="533400"/>
          </a:xfrm>
          <a:prstGeom prst="leftArrow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FILTERING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Pliny the Elder wrote that the most suitable for all men was wine, “with strength reduced by the filter,” even explaining the difference between “must” and fermented wine (</a:t>
            </a:r>
            <a:r>
              <a:rPr lang="en-US" sz="2800" i="1" dirty="0" smtClean="0"/>
              <a:t>Natural History</a:t>
            </a:r>
            <a:r>
              <a:rPr lang="en-US" sz="2800" dirty="0" smtClean="0"/>
              <a:t>, 23.24). 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Plutarch devotes an entire discussion to whether wine should be strained, declaring wine “cleansed” by a strainer, has its “strike and madness taken away” leaving one in a “mild and healthy state of mind” (</a:t>
            </a:r>
            <a:r>
              <a:rPr lang="en-US" sz="2800" i="1" dirty="0" err="1" smtClean="0"/>
              <a:t>Symposiacs</a:t>
            </a:r>
            <a:r>
              <a:rPr lang="en-US" sz="2800" dirty="0" smtClean="0"/>
              <a:t>, 693b 3-5).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FILTERING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The Babylonian Talmud records debates regarding whether wine should be filtered on the Sabbath or not (</a:t>
            </a:r>
            <a:r>
              <a:rPr lang="en-US" sz="2800" i="1" dirty="0" smtClean="0"/>
              <a:t>Shabbat</a:t>
            </a:r>
            <a:r>
              <a:rPr lang="en-US" sz="2800" dirty="0" smtClean="0"/>
              <a:t>, 139b).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BOILING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Aristotle wrote about wines in Arcadia so thick they were scraped off the wineskins to drink (</a:t>
            </a:r>
            <a:r>
              <a:rPr lang="en-US" sz="2800" i="1" dirty="0" err="1" smtClean="0"/>
              <a:t>Meterologica</a:t>
            </a:r>
            <a:r>
              <a:rPr lang="en-US" sz="2800" dirty="0" smtClean="0"/>
              <a:t> 388b, 6). 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The Roman poet Virgil described housewives boiling down “sweet must (i.e. freshly squeezed grape juice)” (</a:t>
            </a:r>
            <a:r>
              <a:rPr lang="en-US" sz="2800" i="1" dirty="0" smtClean="0"/>
              <a:t>Georgics</a:t>
            </a:r>
            <a:r>
              <a:rPr lang="en-US" sz="2800" dirty="0" smtClean="0"/>
              <a:t>, 1.295). 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The Jewish </a:t>
            </a:r>
            <a:r>
              <a:rPr lang="en-US" sz="2800" dirty="0" err="1" smtClean="0"/>
              <a:t>Mishnah</a:t>
            </a:r>
            <a:r>
              <a:rPr lang="en-US" sz="2800" dirty="0" smtClean="0"/>
              <a:t> records debates among Jews about whether boiled or </a:t>
            </a:r>
            <a:r>
              <a:rPr lang="en-US" sz="2800" dirty="0" err="1" smtClean="0"/>
              <a:t>unboiled</a:t>
            </a:r>
            <a:r>
              <a:rPr lang="en-US" sz="2800" dirty="0" smtClean="0"/>
              <a:t> wine was used in the heave-offering (</a:t>
            </a:r>
            <a:r>
              <a:rPr lang="en-US" sz="2800" i="1" dirty="0" err="1" smtClean="0"/>
              <a:t>Terumot</a:t>
            </a:r>
            <a:r>
              <a:rPr lang="en-US" sz="2800" dirty="0" smtClean="0"/>
              <a:t> 11:1).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DILUTION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/>
              <a:t>A common practice among the ancients (even among those not concerned with drunkenness) was diluting wine with water.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/>
              <a:t>This was as much as 20/1 (Homer, Odyssey 9.208), 8/1 (Pliny,  </a:t>
            </a:r>
            <a:r>
              <a:rPr lang="en-US" sz="2800" i="1" dirty="0" smtClean="0"/>
              <a:t>Natural History</a:t>
            </a:r>
            <a:r>
              <a:rPr lang="en-US" sz="2800" dirty="0" smtClean="0"/>
              <a:t> 14.6), or among the Jews 2 or 3/1 (</a:t>
            </a:r>
            <a:r>
              <a:rPr lang="en-US" sz="2800" i="1" dirty="0" smtClean="0"/>
              <a:t>Shabbat</a:t>
            </a:r>
            <a:r>
              <a:rPr lang="en-US" sz="2800" dirty="0" smtClean="0"/>
              <a:t> 77a; </a:t>
            </a:r>
            <a:r>
              <a:rPr lang="en-US" sz="2800" i="1" dirty="0" err="1" smtClean="0"/>
              <a:t>Pesachim</a:t>
            </a:r>
            <a:r>
              <a:rPr lang="en-US" sz="2800" dirty="0" smtClean="0"/>
              <a:t> 108b).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/>
              <a:t>The apocryphal book of 2 </a:t>
            </a:r>
            <a:r>
              <a:rPr lang="en-US" sz="2800" dirty="0" err="1" smtClean="0"/>
              <a:t>Maccabbes</a:t>
            </a:r>
            <a:r>
              <a:rPr lang="en-US" sz="2800" dirty="0" smtClean="0"/>
              <a:t> claims, “It is hurtful to drink wine or water alone… wine mingled with water is pleasant” (15:39).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DILUTION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/>
              <a:t>In Plato’s </a:t>
            </a:r>
            <a:r>
              <a:rPr lang="en-US" sz="2800" i="1" dirty="0" smtClean="0"/>
              <a:t>Symposium </a:t>
            </a:r>
            <a:r>
              <a:rPr lang="en-US" sz="2800" dirty="0" smtClean="0"/>
              <a:t>a discussion is held at the beginning of a drinking party about whether they wanted to drink where they could get drunk fast, or water it down where they could drink all night (176a-c).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err="1" smtClean="0"/>
              <a:t>Athenaeus</a:t>
            </a:r>
            <a:r>
              <a:rPr lang="en-US" sz="2800" dirty="0" smtClean="0"/>
              <a:t> described and even quoted ancient Greek and Roman authors who valued diluting wine with water, “the sober stream” (</a:t>
            </a:r>
            <a:r>
              <a:rPr lang="en-US" sz="2800" i="1" dirty="0" err="1" smtClean="0"/>
              <a:t>Deipnosophists</a:t>
            </a:r>
            <a:r>
              <a:rPr lang="en-US" sz="2800" i="1" dirty="0" smtClean="0"/>
              <a:t> </a:t>
            </a:r>
            <a:r>
              <a:rPr lang="en-US" sz="2800" dirty="0" smtClean="0"/>
              <a:t>11.13).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/>
              <a:t>Different proportions of water to wine—authors centuries before him (</a:t>
            </a:r>
            <a:r>
              <a:rPr lang="en-US" sz="2800" i="1" dirty="0" err="1" smtClean="0"/>
              <a:t>Deipnosophists</a:t>
            </a:r>
            <a:r>
              <a:rPr lang="en-US" sz="2800" dirty="0" smtClean="0"/>
              <a:t> 10.21-39).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STORAGE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Boiled or filtered wines (like other wines in ancient times) were stored in earthenware vessels or sometimes in animal skins for travel. 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The University of Pennsylvania holds                                                a two-and-one-half gallon jar that is                                          believed to be the oldest wine jar                                           ever  found  (Object No. 69-12-15).                                               It is lined with </a:t>
            </a:r>
            <a:r>
              <a:rPr lang="en-US" sz="2800" dirty="0" err="1" smtClean="0"/>
              <a:t>terebinth</a:t>
            </a:r>
            <a:r>
              <a:rPr lang="en-US" sz="2800" dirty="0" smtClean="0"/>
              <a:t> resin to                                        seal it.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  <p:pic>
        <p:nvPicPr>
          <p:cNvPr id="8" name="Picture 7" descr="53603_800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6400800" y="3505200"/>
            <a:ext cx="2230279" cy="284565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STORAGE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Cato the Elder (234 BC – 149 BC) claimed that “must” stored in an amphora coated with pitch and stored thirty days in a water tank could be removed and kept as “must” for the whole year (Cato, </a:t>
            </a:r>
            <a:r>
              <a:rPr lang="en-US" sz="2800" i="1" dirty="0" smtClean="0"/>
              <a:t>De Re </a:t>
            </a:r>
            <a:r>
              <a:rPr lang="en-US" sz="2800" i="1" dirty="0" err="1" smtClean="0"/>
              <a:t>Rustica</a:t>
            </a:r>
            <a:r>
              <a:rPr lang="en-US" sz="2800" i="1" dirty="0" smtClean="0"/>
              <a:t> 120). 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err="1" smtClean="0"/>
              <a:t>Columella</a:t>
            </a:r>
            <a:r>
              <a:rPr lang="en-US" sz="2800" dirty="0" smtClean="0"/>
              <a:t>, who was the Roman tribune of Syria in 35 AD claimed the same thing but extended the period during which the amphora was submerged in water to forty days (</a:t>
            </a:r>
            <a:r>
              <a:rPr lang="en-US" sz="2800" i="1" dirty="0" smtClean="0"/>
              <a:t>De Re </a:t>
            </a:r>
            <a:r>
              <a:rPr lang="en-US" sz="2800" i="1" dirty="0" err="1" smtClean="0"/>
              <a:t>Rustica</a:t>
            </a:r>
            <a:r>
              <a:rPr lang="en-US" sz="2800" i="1" dirty="0" smtClean="0"/>
              <a:t> 12.29).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STORAGE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800" dirty="0" smtClean="0"/>
              <a:t>Some earthenware vessels were also glazed. A multi-gallon Canaanite wine vessel found at Tel </a:t>
            </a:r>
            <a:r>
              <a:rPr lang="en-US" sz="2800" dirty="0" err="1" smtClean="0"/>
              <a:t>Kabri</a:t>
            </a:r>
            <a:r>
              <a:rPr lang="en-US" sz="2800" dirty="0" smtClean="0"/>
              <a:t>, near the Mediterranean coast in northern Israel, dated to around 1800 B.C. used to store gallons of red wine was covered with a white glaze.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800" dirty="0" smtClean="0"/>
              <a:t>Earthenware vessels could be sealed with a pitch coated cork (Horace, </a:t>
            </a:r>
            <a:r>
              <a:rPr lang="en-US" sz="2800" i="1" dirty="0" err="1" smtClean="0"/>
              <a:t>Carminum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Liber</a:t>
            </a:r>
            <a:r>
              <a:rPr lang="en-US" sz="2800" i="1" dirty="0" smtClean="0"/>
              <a:t> 3, 8, 9-12</a:t>
            </a:r>
            <a:r>
              <a:rPr lang="en-US" sz="2800" dirty="0" smtClean="0"/>
              <a:t>), but other methods of sealing were used as well.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2438400"/>
          </a:xfrm>
          <a:prstGeom prst="rect">
            <a:avLst/>
          </a:prstGeom>
        </p:spPr>
      </p:pic>
      <p:pic>
        <p:nvPicPr>
          <p:cNvPr id="7" name="Content Placeholder 6" descr="BaptismW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846"/>
          <a:stretch>
            <a:fillRect/>
          </a:stretch>
        </p:blipFill>
        <p:spPr>
          <a:xfrm>
            <a:off x="0" y="2362200"/>
            <a:ext cx="9144000" cy="4682006"/>
          </a:xfrm>
        </p:spPr>
      </p:pic>
      <p:sp>
        <p:nvSpPr>
          <p:cNvPr id="6" name="Rectangle 5"/>
          <p:cNvSpPr/>
          <p:nvPr/>
        </p:nvSpPr>
        <p:spPr>
          <a:xfrm>
            <a:off x="2057400" y="381000"/>
            <a:ext cx="47793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CHURCH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ROW%20OF%20PEO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048000"/>
            <a:ext cx="8001000" cy="322802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STORAGE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800" dirty="0" err="1" smtClean="0"/>
              <a:t>Columella</a:t>
            </a:r>
            <a:r>
              <a:rPr lang="en-US" sz="2800" dirty="0" smtClean="0"/>
              <a:t> describes covering an amphora, plastering over the lid, and then covering it with leather (</a:t>
            </a:r>
            <a:r>
              <a:rPr lang="en-US" sz="2800" i="1" dirty="0" smtClean="0"/>
              <a:t>De Re </a:t>
            </a:r>
            <a:r>
              <a:rPr lang="en-US" sz="2800" i="1" dirty="0" err="1" smtClean="0"/>
              <a:t>Rustica</a:t>
            </a:r>
            <a:r>
              <a:rPr lang="en-US" sz="2800" i="1" dirty="0" smtClean="0"/>
              <a:t> </a:t>
            </a:r>
            <a:r>
              <a:rPr lang="en-US" sz="2800" dirty="0" smtClean="0"/>
              <a:t>12.39). 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800" dirty="0" smtClean="0"/>
              <a:t>In August of 2012 a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AD                                   or BC Roman shipwreck was </a:t>
            </a:r>
            <a:r>
              <a:rPr lang="en-US" sz="2800" dirty="0" err="1" smtClean="0"/>
              <a:t>dis</a:t>
            </a:r>
            <a:r>
              <a:rPr lang="en-US" sz="2800" dirty="0" smtClean="0"/>
              <a:t>-                                        covered off the coast of Italy with                                      nearly 200 amphora containing wine,                               oil, grain, and pickled fish with pine caps                          coated with pitch still sealed and in place. </a:t>
            </a:r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  <p:pic>
        <p:nvPicPr>
          <p:cNvPr id="9" name="Picture 8" descr="content_foodshipwreck_wideweb__470x35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3976" y="3505200"/>
            <a:ext cx="2441864" cy="1828800"/>
          </a:xfrm>
          <a:prstGeom prst="rect">
            <a:avLst/>
          </a:prstGeom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scafo_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4876800"/>
            <a:ext cx="2080540" cy="1507236"/>
          </a:xfrm>
          <a:prstGeom prst="rect">
            <a:avLst/>
          </a:prstGeom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STORAGE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The ancients recognized that “must” stored in the cold does not ferment (Plutarch, </a:t>
            </a:r>
            <a:r>
              <a:rPr lang="en-US" sz="2800" i="1" dirty="0" smtClean="0"/>
              <a:t>Natural Questions 27). 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i="1" dirty="0" smtClean="0"/>
              <a:t>When attempting to keep “must” it was </a:t>
            </a:r>
            <a:r>
              <a:rPr lang="en-US" sz="2800" dirty="0" smtClean="0"/>
              <a:t>generally stored in a cool place and could be kept as sweet “must” for as much as a year (</a:t>
            </a:r>
            <a:r>
              <a:rPr lang="en-US" sz="2800" dirty="0" err="1" smtClean="0"/>
              <a:t>Columella</a:t>
            </a:r>
            <a:r>
              <a:rPr lang="en-US" sz="2800" dirty="0" smtClean="0"/>
              <a:t>, </a:t>
            </a:r>
            <a:r>
              <a:rPr lang="en-US" sz="2800" i="1" dirty="0" smtClean="0"/>
              <a:t>On Agriculture</a:t>
            </a:r>
            <a:r>
              <a:rPr lang="en-US" sz="2800" dirty="0" smtClean="0"/>
              <a:t> 12.20.1; 12.37.1; 12.29.1).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1110373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1523"/>
          <a:stretch>
            <a:fillRect/>
          </a:stretch>
        </p:blipFill>
        <p:spPr>
          <a:xfrm rot="-1020000">
            <a:off x="862378" y="1810162"/>
            <a:ext cx="3070972" cy="3962400"/>
          </a:xfrm>
          <a:prstGeom prst="rect">
            <a:avLst/>
          </a:prstGeom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791200" y="5029200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“Grasping for straws”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Are these claims true?</a:t>
            </a:r>
            <a:endParaRPr lang="en-US" sz="6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8" descr="P1110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60000">
            <a:off x="3086969" y="1799525"/>
            <a:ext cx="3119679" cy="4038600"/>
          </a:xfrm>
          <a:prstGeom prst="rect">
            <a:avLst/>
          </a:prstGeom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-660000">
            <a:off x="278169" y="2965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Testing Ancient Claims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  <p:pic>
        <p:nvPicPr>
          <p:cNvPr id="10" name="Picture 9" descr="P5050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057400"/>
            <a:ext cx="2953284" cy="2209800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P504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810000"/>
            <a:ext cx="2971800" cy="2223655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P5050073.JPG"/>
          <p:cNvPicPr>
            <a:picLocks noChangeAspect="1"/>
          </p:cNvPicPr>
          <p:nvPr/>
        </p:nvPicPr>
        <p:blipFill>
          <a:blip r:embed="rId5" cstate="print"/>
          <a:srcRect l="18321"/>
          <a:stretch>
            <a:fillRect/>
          </a:stretch>
        </p:blipFill>
        <p:spPr>
          <a:xfrm>
            <a:off x="4800600" y="2057400"/>
            <a:ext cx="2666999" cy="2443196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50400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3810000"/>
            <a:ext cx="2968951" cy="2221523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P50600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4800600"/>
            <a:ext cx="2511751" cy="18794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-660000">
            <a:off x="278169" y="2965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Testing Ancient Claims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  <p:pic>
        <p:nvPicPr>
          <p:cNvPr id="11" name="Picture 10" descr="P5060098.JPG"/>
          <p:cNvPicPr/>
          <p:nvPr/>
        </p:nvPicPr>
        <p:blipFill>
          <a:blip r:embed="rId3" cstate="print"/>
          <a:srcRect l="5378" t="31744" r="1934" b="42473"/>
          <a:stretch>
            <a:fillRect/>
          </a:stretch>
        </p:blipFill>
        <p:spPr>
          <a:xfrm>
            <a:off x="838200" y="2819400"/>
            <a:ext cx="7305143" cy="1522481"/>
          </a:xfrm>
          <a:prstGeom prst="rect">
            <a:avLst/>
          </a:prstGeom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04800" y="1828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Six Test Samples</a:t>
            </a:r>
            <a:endParaRPr lang="en-US" sz="2800" dirty="0"/>
          </a:p>
        </p:txBody>
      </p:sp>
      <p:sp>
        <p:nvSpPr>
          <p:cNvPr id="15" name="Left Arrow 14"/>
          <p:cNvSpPr/>
          <p:nvPr/>
        </p:nvSpPr>
        <p:spPr>
          <a:xfrm rot="5400000">
            <a:off x="1028700" y="4838700"/>
            <a:ext cx="1066800" cy="533400"/>
          </a:xfrm>
          <a:prstGeom prst="leftArrow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5791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Pure Grape Juice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579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Filtered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5867400"/>
            <a:ext cx="21336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/>
              <a:t>Filtered 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/>
              <a:t>&amp; Boiled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5715000"/>
            <a:ext cx="2133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/>
              <a:t>Filtered, 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/>
              <a:t>Boiled, &amp; Reduced 1/3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5715000"/>
            <a:ext cx="23622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/>
              <a:t>Filtered, 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/>
              <a:t>Boiled, &amp; Reduced 1/5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72200" y="5715000"/>
            <a:ext cx="2133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/>
              <a:t>Filtered, 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/>
              <a:t>Boiled, &amp; Reduced 1/10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1832E-6 L 0.12084 4.21832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4.21832E-6 L 0.25416 4.2183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4.21832E-6 L 0.37917 4.21832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17 4.21832E-6 L 0.49584 4.21832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83 4.21832E-6 L 0.62083 4.21832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-660000">
            <a:off x="278169" y="2965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Testing Ancient Claims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  <p:pic>
        <p:nvPicPr>
          <p:cNvPr id="10" name="Picture 9" descr="P5050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057400"/>
            <a:ext cx="2953284" cy="2209799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P504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87927" y="3803073"/>
            <a:ext cx="2971800" cy="2223654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P50500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2281205"/>
            <a:ext cx="2666999" cy="1995586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50400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179485" y="3574115"/>
            <a:ext cx="2968951" cy="2221522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5040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9451" y="4031315"/>
            <a:ext cx="2968949" cy="2221522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-660000">
            <a:off x="278169" y="2965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Testing Ancient Claims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828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Final Results of Test Samples</a:t>
            </a:r>
            <a:endParaRPr lang="en-US" sz="28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81000" y="2895600"/>
          <a:ext cx="8153399" cy="3640312"/>
        </p:xfrm>
        <a:graphic>
          <a:graphicData uri="http://schemas.openxmlformats.org/drawingml/2006/table">
            <a:tbl>
              <a:tblPr>
                <a:effectLst>
                  <a:outerShdw blurRad="50800" dist="762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45517"/>
                <a:gridCol w="859483"/>
                <a:gridCol w="622139"/>
                <a:gridCol w="1125252"/>
                <a:gridCol w="1125252"/>
                <a:gridCol w="1125252"/>
                <a:gridCol w="1125252"/>
                <a:gridCol w="1125252"/>
              </a:tblGrid>
              <a:tr h="1190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Condition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Unfiltered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Filtered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Filtered &amp; Boiled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Filtered, Boiled, &amp; Reduced </a:t>
                      </a:r>
                      <a:r>
                        <a:rPr lang="en-US" sz="1400" b="1" dirty="0" smtClean="0">
                          <a:latin typeface="Arial Narrow"/>
                          <a:ea typeface="Calibri"/>
                          <a:cs typeface="Times New Roman"/>
                        </a:rPr>
                        <a:t>1/3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Filtered, Boiled, &amp; Reduced </a:t>
                      </a:r>
                      <a:r>
                        <a:rPr lang="en-US" sz="1400" b="1" dirty="0" smtClean="0"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1/5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Filtered, Boiled, &amp; Reduced </a:t>
                      </a:r>
                      <a:r>
                        <a:rPr lang="en-US" sz="1400" b="1" dirty="0" smtClean="0"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1/10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Date </a:t>
                      </a:r>
                      <a:endParaRPr lang="en-US" sz="1400" b="1" dirty="0" smtClean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/>
                          <a:ea typeface="Calibri"/>
                          <a:cs typeface="Times New Roman"/>
                        </a:rPr>
                        <a:t>Sealed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5/5/2010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5/3/2010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5/4/2010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5/3/2010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5/4/2010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5/6/2010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6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Date </a:t>
                      </a:r>
                      <a:endParaRPr lang="en-US" sz="1400" b="1" dirty="0" smtClean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/>
                          <a:ea typeface="Calibri"/>
                          <a:cs typeface="Times New Roman"/>
                        </a:rPr>
                        <a:t>Opened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WT Test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3/25/2011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1/3</a:t>
                      </a:r>
                      <a:r>
                        <a:rPr lang="en-US" sz="1400" b="1" dirty="0" smtClean="0">
                          <a:latin typeface="Arial Narrow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/>
                          <a:ea typeface="Calibri"/>
                          <a:cs typeface="Times New Roman"/>
                        </a:rPr>
                        <a:t>2012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1/3/2012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1/5/2012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1/5/2012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1/7/2012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1/7/2012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7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Alcohol Content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 baseline="0" dirty="0" smtClean="0">
                          <a:latin typeface="Arial Narrow"/>
                          <a:ea typeface="Calibri"/>
                          <a:cs typeface="Times New Roman"/>
                        </a:rPr>
                        <a:t> -6%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6.6% 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0%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0%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0%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0%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0%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Were these methods used in the Bible?</a:t>
            </a:r>
            <a:endParaRPr lang="en-US" sz="6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/>
            <a:r>
              <a:rPr lang="en-US" sz="3600" b="1" dirty="0" smtClean="0"/>
              <a:t>FILTERING:  </a:t>
            </a:r>
            <a:r>
              <a:rPr lang="en-US" sz="3600" dirty="0" smtClean="0"/>
              <a:t>Scripture directly refers to filtered “wine on the lees, well-refined” (Isa. 25:6, KJV, ASV). </a:t>
            </a:r>
            <a:r>
              <a:rPr lang="en-US" sz="2800" dirty="0" smtClean="0"/>
              <a:t>The word for “</a:t>
            </a:r>
            <a:r>
              <a:rPr lang="en-US" sz="2800" dirty="0" err="1" smtClean="0"/>
              <a:t>wellrefined</a:t>
            </a:r>
            <a:r>
              <a:rPr lang="en-US" sz="2800" dirty="0" smtClean="0"/>
              <a:t>” means, “to purify, distil, strain, refine” (</a:t>
            </a:r>
            <a:r>
              <a:rPr lang="en-US" sz="2800" dirty="0" err="1" smtClean="0"/>
              <a:t>Gesenius</a:t>
            </a:r>
            <a:r>
              <a:rPr lang="en-US" sz="2800" dirty="0" smtClean="0"/>
              <a:t>).</a:t>
            </a:r>
          </a:p>
          <a:p>
            <a:pPr marL="341313" indent="-341313"/>
            <a:r>
              <a:rPr lang="en-US" sz="3600" b="1" dirty="0" smtClean="0"/>
              <a:t>BOILING: </a:t>
            </a:r>
            <a:r>
              <a:rPr lang="en-US" sz="3600" dirty="0" smtClean="0"/>
              <a:t>“Wine mixed with water” (Isa. 1:22. </a:t>
            </a:r>
            <a:r>
              <a:rPr lang="en-US" sz="2800" dirty="0" smtClean="0"/>
              <a:t>The Hebrew word for “mixed”—</a:t>
            </a:r>
            <a:r>
              <a:rPr lang="en-US" sz="2800" i="1" dirty="0" err="1" smtClean="0"/>
              <a:t>mahol</a:t>
            </a:r>
            <a:r>
              <a:rPr lang="en-US" sz="2800" i="1" dirty="0" smtClean="0"/>
              <a:t> </a:t>
            </a:r>
            <a:r>
              <a:rPr lang="en-US" sz="2800" dirty="0" smtClean="0"/>
              <a:t>means “to cut down or reduce.” </a:t>
            </a:r>
            <a:r>
              <a:rPr lang="en-US" sz="3200" dirty="0" smtClean="0"/>
              <a:t>The word </a:t>
            </a:r>
            <a:r>
              <a:rPr lang="en-US" sz="3200" i="1" dirty="0" err="1" smtClean="0"/>
              <a:t>mezeg</a:t>
            </a:r>
            <a:r>
              <a:rPr lang="en-US" sz="3200" i="1" dirty="0" smtClean="0"/>
              <a:t> </a:t>
            </a:r>
            <a:r>
              <a:rPr lang="en-US" sz="3200" dirty="0" smtClean="0"/>
              <a:t>used in Song of Solomon 7:2—wine mixed with water. </a:t>
            </a:r>
            <a:endParaRPr lang="en-US" sz="2800" b="1" dirty="0" smtClean="0"/>
          </a:p>
          <a:p>
            <a:pPr marL="341313" indent="-341313"/>
            <a:endParaRPr lang="en-US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0"/>
            <a:ext cx="75438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-660000">
            <a:off x="463162" y="64843"/>
            <a:ext cx="48006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cs typeface="Times New Roman" pitchFamily="18" charset="0"/>
              </a:rPr>
              <a:t>Bible</a:t>
            </a:r>
            <a:endParaRPr lang="en-US" sz="7200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981200"/>
            <a:ext cx="8458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There were, “all sorts of wine” </a:t>
            </a:r>
            <a:r>
              <a:rPr lang="en-US" sz="3600" dirty="0" smtClean="0"/>
              <a:t>(Neh. 5:18). </a:t>
            </a:r>
          </a:p>
          <a:p>
            <a:pPr marL="682625" indent="-341313">
              <a:buFont typeface="Arial" pitchFamily="34" charset="0"/>
              <a:buChar char="•"/>
            </a:pPr>
            <a:r>
              <a:rPr lang="en-US" sz="3400" dirty="0" smtClean="0"/>
              <a:t>“New wine” (Hos. 4:11)</a:t>
            </a:r>
          </a:p>
          <a:p>
            <a:pPr marL="682625" indent="-341313">
              <a:buFont typeface="Arial" pitchFamily="34" charset="0"/>
              <a:buChar char="•"/>
            </a:pPr>
            <a:r>
              <a:rPr lang="en-US" sz="3400" dirty="0" smtClean="0"/>
              <a:t>“Sour wine” (Matt. 27:34)</a:t>
            </a:r>
          </a:p>
          <a:p>
            <a:pPr marL="682625" indent="-341313">
              <a:buFont typeface="Arial" pitchFamily="34" charset="0"/>
              <a:buChar char="•"/>
            </a:pPr>
            <a:r>
              <a:rPr lang="en-US" sz="3400" dirty="0" smtClean="0"/>
              <a:t>“Red wine” (Is. 27:2). </a:t>
            </a:r>
          </a:p>
          <a:p>
            <a:pPr marL="682625" indent="-341313">
              <a:buFont typeface="Arial" pitchFamily="34" charset="0"/>
              <a:buChar char="•"/>
            </a:pPr>
            <a:r>
              <a:rPr lang="en-US" sz="3400" dirty="0" smtClean="0"/>
              <a:t>“Sweet wine” (Is. 49:26). </a:t>
            </a:r>
          </a:p>
          <a:p>
            <a:pPr marL="682625" indent="-341313">
              <a:buFont typeface="Arial" pitchFamily="34" charset="0"/>
              <a:buChar char="•"/>
            </a:pPr>
            <a:r>
              <a:rPr lang="en-US" sz="3400" dirty="0" smtClean="0"/>
              <a:t>Wine mixed with milk (So. 5:1), water (Is. 1:22), spices (So. 8:2), myrrh (Mark 15:23), and for medicinal use (1 Tim. 5:23).</a:t>
            </a:r>
            <a:endParaRPr lang="en-US" sz="3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0"/>
            <a:ext cx="75438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-660000">
            <a:off x="463162" y="64843"/>
            <a:ext cx="48006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cs typeface="Times New Roman" pitchFamily="18" charset="0"/>
              </a:rPr>
              <a:t>Bible</a:t>
            </a:r>
            <a:endParaRPr lang="en-US" sz="7200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981200"/>
            <a:ext cx="8458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smtClean="0"/>
              <a:t>Some of these wines would not have been alcoholic or intoxicating</a:t>
            </a:r>
          </a:p>
          <a:p>
            <a:pPr algn="ctr">
              <a:spcAft>
                <a:spcPts val="1200"/>
              </a:spcAft>
            </a:pPr>
            <a:r>
              <a:rPr lang="en-US" sz="3200" dirty="0" smtClean="0"/>
              <a:t>“New wine </a:t>
            </a:r>
            <a:r>
              <a:rPr lang="en-US" sz="3200" i="1" dirty="0" smtClean="0"/>
              <a:t>(</a:t>
            </a:r>
            <a:r>
              <a:rPr lang="en-US" sz="3200" i="1" dirty="0" err="1" smtClean="0"/>
              <a:t>gleukos</a:t>
            </a:r>
            <a:r>
              <a:rPr lang="en-US" sz="3200" dirty="0" smtClean="0"/>
              <a:t>)</a:t>
            </a:r>
            <a:r>
              <a:rPr lang="en-US" sz="3200" i="1" dirty="0" smtClean="0"/>
              <a:t>”</a:t>
            </a:r>
            <a:r>
              <a:rPr lang="en-US" sz="3200" dirty="0" smtClean="0"/>
              <a:t> (Acts 2:13).</a:t>
            </a:r>
          </a:p>
          <a:p>
            <a:pPr algn="ctr">
              <a:spcAft>
                <a:spcPts val="1200"/>
              </a:spcAft>
            </a:pPr>
            <a:r>
              <a:rPr lang="en-US" sz="3200" dirty="0" smtClean="0"/>
              <a:t>Plutarch  discussed why it is that “new wine (</a:t>
            </a:r>
            <a:r>
              <a:rPr lang="en-US" sz="3200" i="1" dirty="0" err="1" smtClean="0"/>
              <a:t>gleukos</a:t>
            </a:r>
            <a:r>
              <a:rPr lang="en-US" sz="3200" dirty="0" smtClean="0"/>
              <a:t>)” is not as intoxicating as other wines. He states, “few could drink enough to make them drunk” (</a:t>
            </a:r>
            <a:r>
              <a:rPr lang="en-US" sz="3200" i="1" dirty="0" err="1" smtClean="0"/>
              <a:t>Questiones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Convivales</a:t>
            </a:r>
            <a:r>
              <a:rPr lang="en-US" sz="3200" dirty="0" smtClean="0"/>
              <a:t> 3.7).</a:t>
            </a:r>
          </a:p>
          <a:p>
            <a:pPr algn="ctr">
              <a:spcAft>
                <a:spcPts val="1200"/>
              </a:spcAft>
            </a:pPr>
            <a:r>
              <a:rPr lang="en-US" sz="3200" b="1" dirty="0" smtClean="0"/>
              <a:t>This is not the same thing we call “wine.”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Fellowship</a:t>
            </a:r>
            <a:endParaRPr lang="en-US" sz="6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onionjuiceforha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818"/>
          <a:stretch>
            <a:fillRect/>
          </a:stretch>
        </p:blipFill>
        <p:spPr>
          <a:xfrm>
            <a:off x="2895600" y="2514600"/>
            <a:ext cx="6248400" cy="404677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6794"/>
          <a:stretch>
            <a:fillRect/>
          </a:stretch>
        </p:blipFill>
        <p:spPr bwMode="auto">
          <a:xfrm>
            <a:off x="1752600" y="2133600"/>
            <a:ext cx="5867400" cy="418119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64621" y="0"/>
            <a:ext cx="47793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rbk-lieb-wine-2009-de.jpg"/>
          <p:cNvPicPr>
            <a:picLocks noChangeAspect="1"/>
          </p:cNvPicPr>
          <p:nvPr/>
        </p:nvPicPr>
        <p:blipFill>
          <a:blip r:embed="rId3" cstate="print"/>
          <a:srcRect l="8510" r="8511"/>
          <a:stretch>
            <a:fillRect/>
          </a:stretch>
        </p:blipFill>
        <p:spPr>
          <a:xfrm>
            <a:off x="4781145" y="1600200"/>
            <a:ext cx="4362855" cy="5257800"/>
          </a:xfrm>
          <a:prstGeom prst="rect">
            <a:avLst/>
          </a:prstGeom>
        </p:spPr>
      </p:pic>
      <p:pic>
        <p:nvPicPr>
          <p:cNvPr id="11" name="Picture 10" descr="Wine%20and%20Liquor%20Store%20Neon%20Light%20Sig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4876800" cy="297180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wine_bottle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505200"/>
            <a:ext cx="3333750" cy="335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0"/>
            <a:ext cx="6477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-660000">
            <a:off x="463162" y="64843"/>
            <a:ext cx="48006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cs typeface="Times New Roman" pitchFamily="18" charset="0"/>
              </a:rPr>
              <a:t>Alcoholic</a:t>
            </a:r>
            <a:endParaRPr lang="en-US" sz="7200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981200"/>
            <a:ext cx="8458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There was alcoholic wine in the Bible.</a:t>
            </a:r>
          </a:p>
          <a:p>
            <a:pPr marL="914400" indent="-463550"/>
            <a:r>
              <a:rPr lang="en-US" sz="3600" b="1" dirty="0" smtClean="0"/>
              <a:t>1.  Noah  </a:t>
            </a:r>
            <a:r>
              <a:rPr lang="en-US" sz="3600" dirty="0" smtClean="0"/>
              <a:t>(Gen. 9:20-21).</a:t>
            </a:r>
          </a:p>
          <a:p>
            <a:pPr marL="914400" indent="-463550"/>
            <a:r>
              <a:rPr lang="en-US" sz="3600" b="1" dirty="0" smtClean="0"/>
              <a:t>2.  Lot</a:t>
            </a:r>
            <a:r>
              <a:rPr lang="en-US" sz="3600" dirty="0" smtClean="0"/>
              <a:t> (Gen. 19:32-33). </a:t>
            </a:r>
          </a:p>
          <a:p>
            <a:pPr marL="914400" indent="-463550"/>
            <a:r>
              <a:rPr lang="en-US" sz="3600" b="1" dirty="0" smtClean="0"/>
              <a:t>3.  Uriah </a:t>
            </a:r>
            <a:r>
              <a:rPr lang="en-US" sz="3600" dirty="0" smtClean="0"/>
              <a:t>(2 Sam. 11:13).</a:t>
            </a:r>
          </a:p>
          <a:p>
            <a:pPr marL="914400" indent="-463550"/>
            <a:r>
              <a:rPr lang="en-US" sz="3600" b="1" dirty="0" smtClean="0"/>
              <a:t>4.  Descriptions of drunkenness </a:t>
            </a:r>
            <a:r>
              <a:rPr lang="en-US" sz="3600" dirty="0" smtClean="0"/>
              <a:t>(Psa. 107:27; Job 12:25;  Jer. 23:9; Isa. 19:14; Jer. 25:27).</a:t>
            </a:r>
          </a:p>
          <a:p>
            <a:endParaRPr lang="en-US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0"/>
            <a:ext cx="6477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-660000">
            <a:off x="463162" y="64843"/>
            <a:ext cx="48006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cs typeface="Times New Roman" pitchFamily="18" charset="0"/>
              </a:rPr>
              <a:t>Alcoholic</a:t>
            </a:r>
            <a:endParaRPr lang="en-US" sz="7200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9812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Facts about modern wines.</a:t>
            </a:r>
          </a:p>
          <a:p>
            <a:pPr marL="914400" indent="-463550">
              <a:buFont typeface="Arial" pitchFamily="34" charset="0"/>
              <a:buChar char="•"/>
            </a:pPr>
            <a:r>
              <a:rPr lang="en-US" sz="3100" b="1" dirty="0" smtClean="0"/>
              <a:t>Most modern wines are “fortified” with added yeasts, sugars, or even distilled alcohol.</a:t>
            </a:r>
            <a:endParaRPr lang="en-US" sz="3100" dirty="0" smtClean="0"/>
          </a:p>
          <a:p>
            <a:pPr marL="914400" indent="-463550">
              <a:buFont typeface="Arial" pitchFamily="34" charset="0"/>
              <a:buChar char="•"/>
            </a:pPr>
            <a:r>
              <a:rPr lang="en-US" sz="3100" b="1" dirty="0" smtClean="0"/>
              <a:t>Distillation was not known in ancient times.</a:t>
            </a:r>
            <a:endParaRPr lang="en-US" sz="3100" dirty="0" smtClean="0"/>
          </a:p>
          <a:p>
            <a:pPr marL="914400" indent="-463550">
              <a:buFont typeface="Arial" pitchFamily="34" charset="0"/>
              <a:buChar char="•"/>
            </a:pPr>
            <a:r>
              <a:rPr lang="en-US" sz="3100" b="1" dirty="0" smtClean="0"/>
              <a:t>Most yeasts die at 12% alcohol content by volume.</a:t>
            </a:r>
            <a:endParaRPr lang="en-US" sz="3100" dirty="0" smtClean="0"/>
          </a:p>
          <a:p>
            <a:pPr marL="914400" indent="-463550">
              <a:buFont typeface="Arial" pitchFamily="34" charset="0"/>
              <a:buChar char="•"/>
            </a:pPr>
            <a:r>
              <a:rPr lang="en-US" sz="3100" b="1" dirty="0" smtClean="0"/>
              <a:t>Distilled liquor can attain as much as 95% alcohol content by volume.</a:t>
            </a:r>
            <a:endParaRPr lang="en-US" sz="31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0"/>
            <a:ext cx="6477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-660000">
            <a:off x="463162" y="64843"/>
            <a:ext cx="48006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cs typeface="Times New Roman" pitchFamily="18" charset="0"/>
              </a:rPr>
              <a:t>Alcoholic</a:t>
            </a:r>
            <a:endParaRPr lang="en-US" sz="7200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05000" y="1828800"/>
          <a:ext cx="5181600" cy="4354400"/>
        </p:xfrm>
        <a:graphic>
          <a:graphicData uri="http://schemas.openxmlformats.org/drawingml/2006/table">
            <a:tbl>
              <a:tblPr>
                <a:effectLst>
                  <a:outerShdw blurRad="50800" dist="1270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58723"/>
                <a:gridCol w="1622877"/>
              </a:tblGrid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Wine Coolers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4–7%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Table Wine general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8-14%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White, dry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11.0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White, sparkling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12.0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White, sweet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12.4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Cabernet, Pinot Noir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11–14%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Dessert Wine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14-20%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Zinfandels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17-22%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Vermouth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17-22%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Port Wine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20%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4008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Taken from : </a:t>
            </a:r>
            <a:r>
              <a:rPr lang="en-US" i="1" dirty="0" smtClean="0"/>
              <a:t>Alcohol Content Database    </a:t>
            </a:r>
            <a:r>
              <a:rPr lang="en-US" dirty="0" smtClean="0"/>
              <a:t>http://www.alcoholcontents.com/wine/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0"/>
            <a:ext cx="5715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-660000">
            <a:off x="463162" y="64843"/>
            <a:ext cx="48006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cs typeface="Times New Roman" pitchFamily="18" charset="0"/>
              </a:rPr>
              <a:t>A Different </a:t>
            </a:r>
            <a:endParaRPr lang="en-US" sz="7200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981200"/>
            <a:ext cx="845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/>
            <a:r>
              <a:rPr lang="en-US" sz="4000" b="1" dirty="0" smtClean="0"/>
              <a:t>There was a different type of drink also called “wine” in the Bible.</a:t>
            </a:r>
          </a:p>
          <a:p>
            <a:pPr marL="860425" indent="-465138"/>
            <a:r>
              <a:rPr lang="en-US" sz="3100" b="1" dirty="0" smtClean="0"/>
              <a:t>1. Juice in the grape is called “wine”  </a:t>
            </a:r>
            <a:r>
              <a:rPr lang="en-US" sz="3100" dirty="0" smtClean="0"/>
              <a:t>(Isa. 65:8; Deut. 32:14; Num. 6:3; Judg. 13:7).</a:t>
            </a:r>
          </a:p>
          <a:p>
            <a:pPr marL="860425" indent="-465138"/>
            <a:r>
              <a:rPr lang="en-US" sz="3100" b="1" dirty="0" smtClean="0"/>
              <a:t>2</a:t>
            </a:r>
            <a:r>
              <a:rPr lang="en-US" sz="3100" dirty="0" smtClean="0"/>
              <a:t>. </a:t>
            </a:r>
            <a:r>
              <a:rPr lang="en-US" sz="3100" b="1" dirty="0" smtClean="0"/>
              <a:t>Juice fresh from the grape is called “wine” </a:t>
            </a:r>
            <a:r>
              <a:rPr lang="en-US" sz="3100" dirty="0" smtClean="0"/>
              <a:t>(Gen. 40:11; Josephus </a:t>
            </a:r>
            <a:r>
              <a:rPr lang="en-US" sz="3100" i="1" dirty="0" smtClean="0"/>
              <a:t>Antiquities </a:t>
            </a:r>
            <a:r>
              <a:rPr lang="en-US" sz="3100" dirty="0" smtClean="0"/>
              <a:t>2.5.2, </a:t>
            </a:r>
            <a:r>
              <a:rPr lang="en-US" sz="3100" i="1" dirty="0" err="1" smtClean="0"/>
              <a:t>gleukos</a:t>
            </a:r>
            <a:r>
              <a:rPr lang="en-US" sz="3100" i="1" dirty="0" smtClean="0"/>
              <a:t> </a:t>
            </a:r>
            <a:r>
              <a:rPr lang="en-US" sz="3100" dirty="0" smtClean="0"/>
              <a:t>“new wine” Acts 2:13).</a:t>
            </a:r>
          </a:p>
          <a:p>
            <a:pPr marL="860425" indent="-465138"/>
            <a:r>
              <a:rPr lang="en-US" sz="3100" b="1" dirty="0" smtClean="0"/>
              <a:t>3. Juice in the press is called “wine” </a:t>
            </a:r>
            <a:r>
              <a:rPr lang="en-US" sz="3100" dirty="0" smtClean="0"/>
              <a:t>(Micah 6:15; Prov. 3:10; Isa. 16:10; Jer. 48:33).</a:t>
            </a:r>
          </a:p>
          <a:p>
            <a:endParaRPr lang="en-US" sz="31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2055</Words>
  <Application>Microsoft Office PowerPoint</Application>
  <PresentationFormat>On-screen Show (4:3)</PresentationFormat>
  <Paragraphs>227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Mistral</vt:lpstr>
      <vt:lpstr>Arial Narrow</vt:lpstr>
      <vt:lpstr>Office Theme</vt:lpstr>
      <vt:lpstr>“Cut the Onions!”</vt:lpstr>
      <vt:lpstr>Slide 2</vt:lpstr>
      <vt:lpstr>Slide 3</vt:lpstr>
      <vt:lpstr>Fellowship</vt:lpstr>
      <vt:lpstr>Slide 5</vt:lpstr>
      <vt:lpstr>Slide 6</vt:lpstr>
      <vt:lpstr>Slide 7</vt:lpstr>
      <vt:lpstr>Slide 8</vt:lpstr>
      <vt:lpstr>Slide 9</vt:lpstr>
      <vt:lpstr>Slide 10</vt:lpstr>
      <vt:lpstr>“I’m going to get gas”</vt:lpstr>
      <vt:lpstr>“Get me a coke, please”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The Process of Fermentation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Are these claims true?</vt:lpstr>
      <vt:lpstr>Slide 33</vt:lpstr>
      <vt:lpstr>Slide 34</vt:lpstr>
      <vt:lpstr>Slide 35</vt:lpstr>
      <vt:lpstr>Slide 36</vt:lpstr>
      <vt:lpstr>Were these methods used in the Bible?</vt:lpstr>
      <vt:lpstr>Slide 38</vt:lpstr>
      <vt:lpstr>Slide 39</vt:lpstr>
    </vt:vector>
  </TitlesOfParts>
  <Company>Olsen Park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OlsenParkLaptop</dc:creator>
  <cp:lastModifiedBy>OlsenParkLaptop</cp:lastModifiedBy>
  <cp:revision>34</cp:revision>
  <dcterms:created xsi:type="dcterms:W3CDTF">2013-01-10T20:09:53Z</dcterms:created>
  <dcterms:modified xsi:type="dcterms:W3CDTF">2013-01-15T15:46:10Z</dcterms:modified>
</cp:coreProperties>
</file>