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Masters/slideMaster15.xml" ContentType="application/vnd.openxmlformats-officedocument.presentationml.slide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theme/theme16.xml" ContentType="application/vnd.openxmlformats-officedocument.them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Masters/slideMaster14.xml" ContentType="application/vnd.openxmlformats-officedocument.presentationml.slideMaster+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 id="2147483664" r:id="rId3"/>
    <p:sldMasterId id="2147483666" r:id="rId4"/>
    <p:sldMasterId id="2147483668" r:id="rId5"/>
    <p:sldMasterId id="2147483670" r:id="rId6"/>
    <p:sldMasterId id="2147483672" r:id="rId7"/>
    <p:sldMasterId id="2147483674" r:id="rId8"/>
    <p:sldMasterId id="2147483676" r:id="rId9"/>
    <p:sldMasterId id="2147483678" r:id="rId10"/>
    <p:sldMasterId id="2147483680" r:id="rId11"/>
    <p:sldMasterId id="2147483684" r:id="rId12"/>
    <p:sldMasterId id="2147483686" r:id="rId13"/>
    <p:sldMasterId id="2147483688" r:id="rId14"/>
    <p:sldMasterId id="2147483690" r:id="rId15"/>
  </p:sldMasterIdLst>
  <p:notesMasterIdLst>
    <p:notesMasterId r:id="rId40"/>
  </p:notesMasterIdLst>
  <p:sldIdLst>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57" r:id="rId30"/>
    <p:sldId id="261" r:id="rId31"/>
    <p:sldId id="262" r:id="rId32"/>
    <p:sldId id="265" r:id="rId33"/>
    <p:sldId id="258" r:id="rId34"/>
    <p:sldId id="259" r:id="rId35"/>
    <p:sldId id="260" r:id="rId36"/>
    <p:sldId id="266" r:id="rId37"/>
    <p:sldId id="267" r:id="rId38"/>
    <p:sldId id="268"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68" autoAdjust="0"/>
    <p:restoredTop sz="94660"/>
  </p:normalViewPr>
  <p:slideViewPr>
    <p:cSldViewPr>
      <p:cViewPr varScale="1">
        <p:scale>
          <a:sx n="70" d="100"/>
          <a:sy n="70" d="100"/>
        </p:scale>
        <p:origin x="-102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9" Type="http://schemas.openxmlformats.org/officeDocument/2006/relationships/slide" Target="slides/slide24.xml"/><Relationship Id="rId3" Type="http://schemas.openxmlformats.org/officeDocument/2006/relationships/slideMaster" Target="slideMasters/slideMaster3.xml"/><Relationship Id="rId21" Type="http://schemas.openxmlformats.org/officeDocument/2006/relationships/slide" Target="slides/slide6.xml"/><Relationship Id="rId34" Type="http://schemas.openxmlformats.org/officeDocument/2006/relationships/slide" Target="slides/slide19.xml"/><Relationship Id="rId42"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slide" Target="slides/slide22.xml"/><Relationship Id="rId40"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slide" Target="slides/slide21.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slide" Target="slides/slide16.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slide" Target="slides/slide20.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69DC42-DAE4-4DE9-82BA-49FAB2748C18}" type="datetimeFigureOut">
              <a:rPr lang="en-US" smtClean="0"/>
              <a:pPr/>
              <a:t>3/2/2013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BAC5F6-0343-4448-8820-91F3A458FD1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FA868152-60BD-4A06-B0E3-44DE9E6521A0}" type="slidenum">
              <a:rPr lang="en-US">
                <a:solidFill>
                  <a:srgbClr val="000000"/>
                </a:solidFill>
              </a:rPr>
              <a:pPr/>
              <a:t>2</a:t>
            </a:fld>
            <a:endParaRPr lang="en-US">
              <a:solidFill>
                <a:srgbClr val="000000"/>
              </a:solidFill>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13C9C231-1A35-4966-89B0-C85E20D9FDEF}" type="slidenum">
              <a:rPr lang="en-US">
                <a:solidFill>
                  <a:srgbClr val="000000"/>
                </a:solidFill>
              </a:rPr>
              <a:pPr/>
              <a:t>4</a:t>
            </a:fld>
            <a:endParaRPr lang="en-US">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9461D21B-38B8-4492-B34E-7E973512FFE2}" type="slidenum">
              <a:rPr lang="en-US">
                <a:solidFill>
                  <a:srgbClr val="000000"/>
                </a:solidFill>
              </a:rPr>
              <a:pPr/>
              <a:t>6</a:t>
            </a:fld>
            <a:endParaRPr lang="en-US">
              <a:solidFill>
                <a:srgbClr val="000000"/>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C46D17B9-5264-4442-B543-09A65E5130AB}" type="slidenum">
              <a:rPr lang="en-US">
                <a:solidFill>
                  <a:srgbClr val="000000"/>
                </a:solidFill>
              </a:rPr>
              <a:pPr/>
              <a:t>12</a:t>
            </a:fld>
            <a:endParaRPr lang="en-US">
              <a:solidFill>
                <a:srgbClr val="000000"/>
              </a:solidFill>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A05F09AC-397E-4D4C-B876-AFA9F90EEAE8}" type="slidenum">
              <a:rPr lang="en-US">
                <a:solidFill>
                  <a:srgbClr val="000000"/>
                </a:solidFill>
              </a:rPr>
              <a:pPr/>
              <a:t>13</a:t>
            </a:fld>
            <a:endParaRPr lang="en-US">
              <a:solidFill>
                <a:srgbClr val="000000"/>
              </a:solidFill>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ADBAE5-10AC-4DAC-9009-CE4A48661588}" type="datetimeFigureOut">
              <a:rPr lang="en-US" smtClean="0"/>
              <a:pPr/>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ADBAE5-10AC-4DAC-9009-CE4A48661588}" type="datetimeFigureOut">
              <a:rPr lang="en-US" smtClean="0"/>
              <a:pPr/>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ADBAE5-10AC-4DAC-9009-CE4A48661588}" type="datetimeFigureOut">
              <a:rPr lang="en-US" smtClean="0"/>
              <a:pPr/>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ADBAE5-10AC-4DAC-9009-CE4A48661588}" type="datetimeFigureOut">
              <a:rPr lang="en-US" smtClean="0"/>
              <a:pPr/>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pPr>
              <a:defRPr/>
            </a:pPr>
            <a:fld id="{5FC63EC0-521E-479B-B32C-894C594D5B2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ADBAE5-10AC-4DAC-9009-CE4A48661588}" type="datetimeFigureOut">
              <a:rPr lang="en-US" smtClean="0"/>
              <a:pPr/>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ADBAE5-10AC-4DAC-9009-CE4A48661588}" type="datetimeFigureOut">
              <a:rPr lang="en-US" smtClean="0"/>
              <a:pPr/>
              <a:t>3/2/2013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ADBAE5-10AC-4DAC-9009-CE4A48661588}" type="datetimeFigureOut">
              <a:rPr lang="en-US" smtClean="0"/>
              <a:pPr/>
              <a:t>3/2/2013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ADBAE5-10AC-4DAC-9009-CE4A48661588}" type="datetimeFigureOut">
              <a:rPr lang="en-US" smtClean="0"/>
              <a:pPr/>
              <a:t>3/2/2013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ADBAE5-10AC-4DAC-9009-CE4A48661588}" type="datetimeFigureOut">
              <a:rPr lang="en-US" smtClean="0"/>
              <a:pPr/>
              <a:t>3/2/2013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ADBAE5-10AC-4DAC-9009-CE4A48661588}" type="datetimeFigureOut">
              <a:rPr lang="en-US" smtClean="0"/>
              <a:pPr/>
              <a:t>3/2/2013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ADBAE5-10AC-4DAC-9009-CE4A48661588}" type="datetimeFigureOut">
              <a:rPr lang="en-US" smtClean="0"/>
              <a:pPr/>
              <a:t>3/2/2013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67C68-6F62-477E-A9C4-157BDCF7C3F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4.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25.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SS06024.JPG"/>
          <p:cNvPicPr>
            <a:picLocks noChangeAspect="1"/>
          </p:cNvPicPr>
          <p:nvPr userDrawn="1"/>
        </p:nvPicPr>
        <p:blipFill>
          <a:blip r:embed="rId13" cstate="print">
            <a:duotone>
              <a:prstClr val="black"/>
              <a:schemeClr val="accent2">
                <a:tint val="45000"/>
                <a:satMod val="400000"/>
              </a:schemeClr>
            </a:duotone>
          </a:blip>
          <a:stretch>
            <a:fillRect/>
          </a:stretch>
        </p:blipFill>
        <p:spPr>
          <a:xfrm>
            <a:off x="0" y="0"/>
            <a:ext cx="9144000" cy="6858000"/>
          </a:xfrm>
          <a:prstGeom prst="rect">
            <a:avLst/>
          </a:prstGeom>
        </p:spPr>
      </p:pic>
      <p:sp>
        <p:nvSpPr>
          <p:cNvPr id="3" name="Text Placeholder 2"/>
          <p:cNvSpPr>
            <a:spLocks noGrp="1"/>
          </p:cNvSpPr>
          <p:nvPr>
            <p:ph type="body" idx="1"/>
          </p:nvPr>
        </p:nvSpPr>
        <p:spPr>
          <a:xfrm>
            <a:off x="2209800" y="1600200"/>
            <a:ext cx="64770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DBAE5-10AC-4DAC-9009-CE4A48661588}" type="datetimeFigureOut">
              <a:rPr lang="en-US" smtClean="0"/>
              <a:pPr/>
              <a:t>3/2/2013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67C68-6F62-477E-A9C4-157BDCF7C3F9}" type="slidenum">
              <a:rPr lang="en-US" smtClean="0"/>
              <a:pPr/>
              <a:t>‹#›</a:t>
            </a:fld>
            <a:endParaRPr lang="en-US"/>
          </a:p>
        </p:txBody>
      </p:sp>
      <p:sp>
        <p:nvSpPr>
          <p:cNvPr id="8" name="Rectangle 7"/>
          <p:cNvSpPr/>
          <p:nvPr userDrawn="1"/>
        </p:nvSpPr>
        <p:spPr>
          <a:xfrm>
            <a:off x="0" y="0"/>
            <a:ext cx="1752600" cy="6858000"/>
          </a:xfrm>
          <a:prstGeom prst="rect">
            <a:avLst/>
          </a:prstGeom>
          <a:solidFill>
            <a:schemeClr val="tx1">
              <a:lumMod val="95000"/>
              <a:lumOff val="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9"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1"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5"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7"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9"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91"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3"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5"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7"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9"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1"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3"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5"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6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nvGrpSpPr>
            <p:cNvPr id="3"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grpSp>
        <p:sp>
          <p:nvSpPr>
            <p:cNvPr id="6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3200">
                <a:solidFill>
                  <a:srgbClr val="FFFFFF"/>
                </a:solidFill>
              </a:endParaRPr>
            </a:p>
          </p:txBody>
        </p:sp>
        <p:sp>
          <p:nvSpPr>
            <p:cNvPr id="617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nvGrpSpPr>
            <p:cNvPr id="4" name="Group 31"/>
            <p:cNvGrpSpPr>
              <a:grpSpLocks/>
            </p:cNvGrpSpPr>
            <p:nvPr/>
          </p:nvGrpSpPr>
          <p:grpSpPr bwMode="auto">
            <a:xfrm>
              <a:off x="1" y="392"/>
              <a:ext cx="5758" cy="1571"/>
              <a:chOff x="1" y="392"/>
              <a:chExt cx="5758" cy="1571"/>
            </a:xfrm>
          </p:grpSpPr>
          <p:sp>
            <p:nvSpPr>
              <p:cNvPr id="617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7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sp>
          <p:nvSpPr>
            <p:cNvPr id="618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defRPr/>
              </a:pPr>
              <a:endParaRPr lang="en-US" sz="3200">
                <a:solidFill>
                  <a:srgbClr val="FFFFFF"/>
                </a:solidFill>
              </a:endParaRPr>
            </a:p>
          </p:txBody>
        </p:sp>
      </p:grpSp>
      <p:sp>
        <p:nvSpPr>
          <p:cNvPr id="6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fontAlgn="base">
              <a:spcBef>
                <a:spcPct val="0"/>
              </a:spcBef>
              <a:spcAft>
                <a:spcPct val="0"/>
              </a:spcAft>
              <a:defRPr/>
            </a:pPr>
            <a:fld id="{F8D86E4B-0455-4719-918A-68097ECE7D73}"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6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7"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defRPr/>
            </a:pPr>
            <a:r>
              <a:rPr lang="en-US" sz="4000" b="1" i="1" dirty="0" smtClean="0"/>
              <a:t>FINANCIAL-BUDGET</a:t>
            </a:r>
          </a:p>
        </p:txBody>
      </p:sp>
      <p:sp>
        <p:nvSpPr>
          <p:cNvPr id="62467" name="Rectangle 3"/>
          <p:cNvSpPr>
            <a:spLocks noGrp="1" noChangeArrowheads="1"/>
          </p:cNvSpPr>
          <p:nvPr>
            <p:ph type="body" idx="1"/>
          </p:nvPr>
        </p:nvSpPr>
        <p:spPr/>
        <p:txBody>
          <a:bodyPr/>
          <a:lstStyle/>
          <a:p>
            <a:pPr eaLnBrk="1" hangingPunct="1">
              <a:buFont typeface="Wingdings" pitchFamily="2" charset="2"/>
              <a:buNone/>
              <a:defRPr/>
            </a:pPr>
            <a:r>
              <a:rPr lang="en-US" smtClean="0"/>
              <a:t> </a:t>
            </a:r>
          </a:p>
        </p:txBody>
      </p:sp>
      <p:sp>
        <p:nvSpPr>
          <p:cNvPr id="62468" name="Rectangle 4"/>
          <p:cNvSpPr>
            <a:spLocks noChangeArrowheads="1"/>
          </p:cNvSpPr>
          <p:nvPr/>
        </p:nvSpPr>
        <p:spPr bwMode="auto">
          <a:xfrm>
            <a:off x="2286000" y="2652713"/>
            <a:ext cx="4572000" cy="2041525"/>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r>
              <a:rPr lang="en-US" sz="3200" dirty="0">
                <a:solidFill>
                  <a:srgbClr val="FFFFFF"/>
                </a:solidFill>
                <a:effectLst>
                  <a:outerShdw blurRad="38100" dist="38100" dir="2700000" algn="tl">
                    <a:srgbClr val="000000"/>
                  </a:outerShdw>
                </a:effectLst>
              </a:rPr>
              <a:t>        2012-2013</a:t>
            </a:r>
          </a:p>
          <a:p>
            <a:pPr eaLnBrk="0" fontAlgn="base" hangingPunct="0">
              <a:spcBef>
                <a:spcPct val="0"/>
              </a:spcBef>
              <a:spcAft>
                <a:spcPct val="0"/>
              </a:spcAft>
              <a:defRPr/>
            </a:pPr>
            <a:endParaRPr lang="en-US" sz="3200" dirty="0">
              <a:solidFill>
                <a:srgbClr val="FFFFFF"/>
              </a:solidFill>
              <a:effectLst>
                <a:outerShdw blurRad="38100" dist="38100" dir="2700000" algn="tl">
                  <a:srgbClr val="000000"/>
                </a:outerShdw>
              </a:effectLst>
            </a:endParaRPr>
          </a:p>
          <a:p>
            <a:pPr algn="ctr" eaLnBrk="0" fontAlgn="base" hangingPunct="0">
              <a:spcBef>
                <a:spcPct val="0"/>
              </a:spcBef>
              <a:spcAft>
                <a:spcPct val="0"/>
              </a:spcAft>
              <a:defRPr/>
            </a:pPr>
            <a:r>
              <a:rPr lang="en-US" sz="3200" dirty="0">
                <a:solidFill>
                  <a:srgbClr val="FFFFFF"/>
                </a:solidFill>
                <a:effectLst>
                  <a:outerShdw blurRad="38100" dist="38100" dir="2700000" algn="tl">
                    <a:srgbClr val="000000"/>
                  </a:outerShdw>
                </a:effectLst>
              </a:rPr>
              <a:t>REPORT TO THE  CONGREGATION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2466"/>
                                        </p:tgtEl>
                                        <p:attrNameLst>
                                          <p:attrName>style.visibility</p:attrName>
                                        </p:attrNameLst>
                                      </p:cBhvr>
                                      <p:to>
                                        <p:strVal val="visible"/>
                                      </p:to>
                                    </p:set>
                                    <p:anim calcmode="lin" valueType="num">
                                      <p:cBhvr>
                                        <p:cTn id="7" dur="1000" fill="hold"/>
                                        <p:tgtEl>
                                          <p:spTgt spid="62466"/>
                                        </p:tgtEl>
                                        <p:attrNameLst>
                                          <p:attrName>ppt_x</p:attrName>
                                        </p:attrNameLst>
                                      </p:cBhvr>
                                      <p:tavLst>
                                        <p:tav tm="0">
                                          <p:val>
                                            <p:strVal val="#ppt_x-.2"/>
                                          </p:val>
                                        </p:tav>
                                        <p:tav tm="100000">
                                          <p:val>
                                            <p:strVal val="#ppt_x"/>
                                          </p:val>
                                        </p:tav>
                                      </p:tavLst>
                                    </p:anim>
                                    <p:anim calcmode="lin" valueType="num">
                                      <p:cBhvr>
                                        <p:cTn id="8" dur="1000" fill="hold"/>
                                        <p:tgtEl>
                                          <p:spTgt spid="624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2466"/>
                                        </p:tgtEl>
                                      </p:cBhvr>
                                    </p:animEffect>
                                  </p:childTnLst>
                                </p:cTn>
                              </p:par>
                              <p:par>
                                <p:cTn id="10" presetID="42" presetClass="entr" presetSubtype="0" fill="hold" nodeType="withEffect">
                                  <p:stCondLst>
                                    <p:cond delay="0"/>
                                  </p:stCondLst>
                                  <p:childTnLst>
                                    <p:set>
                                      <p:cBhvr>
                                        <p:cTn id="11" dur="1" fill="hold">
                                          <p:stCondLst>
                                            <p:cond delay="0"/>
                                          </p:stCondLst>
                                        </p:cTn>
                                        <p:tgtEl>
                                          <p:spTgt spid="62468">
                                            <p:txEl>
                                              <p:pRg st="0" end="0"/>
                                            </p:txEl>
                                          </p:spTgt>
                                        </p:tgtEl>
                                        <p:attrNameLst>
                                          <p:attrName>style.visibility</p:attrName>
                                        </p:attrNameLst>
                                      </p:cBhvr>
                                      <p:to>
                                        <p:strVal val="visible"/>
                                      </p:to>
                                    </p:set>
                                    <p:animEffect transition="in" filter="fade">
                                      <p:cBhvr>
                                        <p:cTn id="12" dur="1000"/>
                                        <p:tgtEl>
                                          <p:spTgt spid="62468">
                                            <p:txEl>
                                              <p:pRg st="0" end="0"/>
                                            </p:txEl>
                                          </p:spTgt>
                                        </p:tgtEl>
                                      </p:cBhvr>
                                    </p:animEffect>
                                    <p:anim calcmode="lin" valueType="num">
                                      <p:cBhvr>
                                        <p:cTn id="13" dur="1000" fill="hold"/>
                                        <p:tgtEl>
                                          <p:spTgt spid="62468">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62468">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2468">
                                            <p:txEl>
                                              <p:pRg st="2" end="2"/>
                                            </p:txEl>
                                          </p:spTgt>
                                        </p:tgtEl>
                                        <p:attrNameLst>
                                          <p:attrName>style.visibility</p:attrName>
                                        </p:attrNameLst>
                                      </p:cBhvr>
                                      <p:to>
                                        <p:strVal val="visible"/>
                                      </p:to>
                                    </p:set>
                                    <p:animEffect transition="in" filter="fade">
                                      <p:cBhvr>
                                        <p:cTn id="17" dur="1000"/>
                                        <p:tgtEl>
                                          <p:spTgt spid="62468">
                                            <p:txEl>
                                              <p:pRg st="2" end="2"/>
                                            </p:txEl>
                                          </p:spTgt>
                                        </p:tgtEl>
                                      </p:cBhvr>
                                    </p:animEffect>
                                    <p:anim calcmode="lin" valueType="num">
                                      <p:cBhvr>
                                        <p:cTn id="18" dur="1000" fill="hold"/>
                                        <p:tgtEl>
                                          <p:spTgt spid="62468">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246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1139825"/>
          </a:xfrm>
        </p:spPr>
        <p:txBody>
          <a:bodyPr/>
          <a:lstStyle/>
          <a:p>
            <a:pPr eaLnBrk="1" hangingPunct="1">
              <a:defRPr/>
            </a:pPr>
            <a:r>
              <a:rPr lang="en-US" b="1" i="1" dirty="0" smtClean="0"/>
              <a:t>What It Takes To</a:t>
            </a:r>
            <a:br>
              <a:rPr lang="en-US" b="1" i="1" dirty="0" smtClean="0"/>
            </a:br>
            <a:r>
              <a:rPr lang="en-US" b="1" i="1" dirty="0" smtClean="0"/>
              <a:t>Continue this Work</a:t>
            </a:r>
            <a:r>
              <a:rPr lang="en-US" b="1" dirty="0" smtClean="0"/>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defRPr/>
            </a:pPr>
            <a:r>
              <a:rPr lang="en-US" sz="4000" b="1" dirty="0" smtClean="0"/>
              <a:t>REVIEW  </a:t>
            </a:r>
            <a:br>
              <a:rPr lang="en-US" sz="4000" b="1" dirty="0" smtClean="0"/>
            </a:br>
            <a:r>
              <a:rPr lang="en-US" sz="4000" b="1" dirty="0" smtClean="0"/>
              <a:t>2012 STATISTICS</a:t>
            </a:r>
          </a:p>
        </p:txBody>
      </p:sp>
      <p:sp>
        <p:nvSpPr>
          <p:cNvPr id="64515" name="Rectangle 3"/>
          <p:cNvSpPr>
            <a:spLocks noGrp="1" noChangeArrowheads="1"/>
          </p:cNvSpPr>
          <p:nvPr>
            <p:ph type="body" idx="1"/>
          </p:nvPr>
        </p:nvSpPr>
        <p:spPr>
          <a:xfrm>
            <a:off x="457200" y="2286000"/>
            <a:ext cx="8229600" cy="3844925"/>
          </a:xfrm>
        </p:spPr>
        <p:txBody>
          <a:bodyPr/>
          <a:lstStyle/>
          <a:p>
            <a:pPr algn="ctr" eaLnBrk="1" hangingPunct="1">
              <a:buFont typeface="Wingdings" pitchFamily="2" charset="2"/>
              <a:buNone/>
              <a:defRPr/>
            </a:pPr>
            <a:r>
              <a:rPr lang="en-US" dirty="0" smtClean="0"/>
              <a:t>MEMBERSHIP</a:t>
            </a:r>
          </a:p>
          <a:p>
            <a:pPr eaLnBrk="1" hangingPunct="1">
              <a:buFont typeface="Wingdings" pitchFamily="2" charset="2"/>
              <a:buNone/>
              <a:defRPr/>
            </a:pPr>
            <a:endParaRPr lang="en-US" dirty="0" smtClean="0"/>
          </a:p>
          <a:p>
            <a:pPr algn="ctr" eaLnBrk="1" hangingPunct="1">
              <a:buFont typeface="Wingdings" pitchFamily="2" charset="2"/>
              <a:buNone/>
              <a:defRPr/>
            </a:pPr>
            <a:r>
              <a:rPr lang="en-US" dirty="0" smtClean="0"/>
              <a:t>ATTENDANCE</a:t>
            </a:r>
          </a:p>
          <a:p>
            <a:pPr algn="ctr" eaLnBrk="1" hangingPunct="1">
              <a:defRPr/>
            </a:pPr>
            <a:endParaRPr lang="en-US" dirty="0" smtClean="0"/>
          </a:p>
          <a:p>
            <a:pPr algn="ctr" eaLnBrk="1" hangingPunct="1">
              <a:buFont typeface="Wingdings" pitchFamily="2" charset="2"/>
              <a:buNone/>
              <a:defRPr/>
            </a:pPr>
            <a:r>
              <a:rPr lang="en-US" dirty="0" smtClean="0"/>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p:cTn id="7" dur="1000" fill="hold"/>
                                        <p:tgtEl>
                                          <p:spTgt spid="64514"/>
                                        </p:tgtEl>
                                        <p:attrNameLst>
                                          <p:attrName>ppt_x</p:attrName>
                                        </p:attrNameLst>
                                      </p:cBhvr>
                                      <p:tavLst>
                                        <p:tav tm="0">
                                          <p:val>
                                            <p:strVal val="#ppt_x-.2"/>
                                          </p:val>
                                        </p:tav>
                                        <p:tav tm="100000">
                                          <p:val>
                                            <p:strVal val="#ppt_x"/>
                                          </p:val>
                                        </p:tav>
                                      </p:tavLst>
                                    </p:anim>
                                    <p:anim calcmode="lin" valueType="num">
                                      <p:cBhvr>
                                        <p:cTn id="8" dur="1000" fill="hold"/>
                                        <p:tgtEl>
                                          <p:spTgt spid="64514"/>
                                        </p:tgtEl>
                                        <p:attrNameLst>
                                          <p:attrName>ppt_y</p:attrName>
                                        </p:attrNameLst>
                                      </p:cBhvr>
                                      <p:tavLst>
                                        <p:tav tm="0">
                                          <p:val>
                                            <p:strVal val="#ppt_y"/>
                                          </p:val>
                                        </p:tav>
                                        <p:tav tm="100000">
                                          <p:val>
                                            <p:strVal val="#ppt_y"/>
                                          </p:val>
                                        </p:tav>
                                      </p:tavLst>
                                    </p:anim>
                                    <p:animEffect transition="in" filter="wipe(right)" prLst="gradientSize: 0.1">
                                      <p:cBhvr>
                                        <p:cTn id="9" dur="1000"/>
                                        <p:tgtEl>
                                          <p:spTgt spid="6451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4515">
                                            <p:txEl>
                                              <p:pRg st="0" end="0"/>
                                            </p:txEl>
                                          </p:spTgt>
                                        </p:tgtEl>
                                        <p:attrNameLst>
                                          <p:attrName>style.visibility</p:attrName>
                                        </p:attrNameLst>
                                      </p:cBhvr>
                                      <p:to>
                                        <p:strVal val="visible"/>
                                      </p:to>
                                    </p:set>
                                    <p:animEffect transition="in" filter="fade">
                                      <p:cBhvr>
                                        <p:cTn id="14" dur="1000"/>
                                        <p:tgtEl>
                                          <p:spTgt spid="64515">
                                            <p:txEl>
                                              <p:pRg st="0" end="0"/>
                                            </p:txEl>
                                          </p:spTgt>
                                        </p:tgtEl>
                                      </p:cBhvr>
                                    </p:animEffect>
                                    <p:anim calcmode="lin" valueType="num">
                                      <p:cBhvr>
                                        <p:cTn id="15" dur="1000" fill="hold"/>
                                        <p:tgtEl>
                                          <p:spTgt spid="6451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45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4515">
                                            <p:txEl>
                                              <p:pRg st="2" end="2"/>
                                            </p:txEl>
                                          </p:spTgt>
                                        </p:tgtEl>
                                        <p:attrNameLst>
                                          <p:attrName>style.visibility</p:attrName>
                                        </p:attrNameLst>
                                      </p:cBhvr>
                                      <p:to>
                                        <p:strVal val="visible"/>
                                      </p:to>
                                    </p:set>
                                    <p:animEffect transition="in" filter="fade">
                                      <p:cBhvr>
                                        <p:cTn id="21" dur="1000"/>
                                        <p:tgtEl>
                                          <p:spTgt spid="64515">
                                            <p:txEl>
                                              <p:pRg st="2" end="2"/>
                                            </p:txEl>
                                          </p:spTgt>
                                        </p:tgtEl>
                                      </p:cBhvr>
                                    </p:animEffect>
                                    <p:anim calcmode="lin" valueType="num">
                                      <p:cBhvr>
                                        <p:cTn id="22" dur="1000" fill="hold"/>
                                        <p:tgtEl>
                                          <p:spTgt spid="645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45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b="1" dirty="0" smtClean="0"/>
              <a:t>MEMBERSHIP STATISTICS</a:t>
            </a:r>
            <a:r>
              <a:rPr lang="en-US" dirty="0" smtClean="0"/>
              <a:t>  </a:t>
            </a:r>
          </a:p>
        </p:txBody>
      </p:sp>
      <p:sp>
        <p:nvSpPr>
          <p:cNvPr id="27651" name="Rectangle 3"/>
          <p:cNvSpPr>
            <a:spLocks noGrp="1" noChangeArrowheads="1"/>
          </p:cNvSpPr>
          <p:nvPr>
            <p:ph type="body" idx="1"/>
          </p:nvPr>
        </p:nvSpPr>
        <p:spPr/>
        <p:txBody>
          <a:bodyPr/>
          <a:lstStyle/>
          <a:p>
            <a:pPr lvl="2" eaLnBrk="1" hangingPunct="1">
              <a:lnSpc>
                <a:spcPct val="80000"/>
              </a:lnSpc>
              <a:buFont typeface="Wingdings" pitchFamily="2" charset="2"/>
              <a:buNone/>
              <a:defRPr/>
            </a:pPr>
            <a:r>
              <a:rPr lang="en-US" sz="2000" dirty="0" smtClean="0"/>
              <a:t>                            </a:t>
            </a:r>
            <a:r>
              <a:rPr lang="en-US" sz="3200" dirty="0" smtClean="0"/>
              <a:t>    2010 2011 2012</a:t>
            </a:r>
            <a:endParaRPr lang="en-US" sz="2000" dirty="0" smtClean="0"/>
          </a:p>
          <a:p>
            <a:pPr eaLnBrk="1" hangingPunct="1">
              <a:lnSpc>
                <a:spcPct val="80000"/>
              </a:lnSpc>
              <a:defRPr/>
            </a:pPr>
            <a:r>
              <a:rPr lang="en-US" sz="2800" dirty="0" smtClean="0"/>
              <a:t>BAPTIZED	              3       0       4</a:t>
            </a:r>
          </a:p>
          <a:p>
            <a:pPr eaLnBrk="1" hangingPunct="1">
              <a:lnSpc>
                <a:spcPct val="80000"/>
              </a:lnSpc>
              <a:defRPr/>
            </a:pPr>
            <a:r>
              <a:rPr lang="en-US" sz="2800" dirty="0" smtClean="0"/>
              <a:t>RESTORED          	       0       2       3</a:t>
            </a:r>
          </a:p>
          <a:p>
            <a:pPr eaLnBrk="1" hangingPunct="1">
              <a:lnSpc>
                <a:spcPct val="80000"/>
              </a:lnSpc>
              <a:defRPr/>
            </a:pPr>
            <a:r>
              <a:rPr lang="en-US" sz="2800" dirty="0" smtClean="0"/>
              <a:t>MOVED IN	             21     21       6</a:t>
            </a:r>
          </a:p>
          <a:p>
            <a:pPr eaLnBrk="1" hangingPunct="1">
              <a:lnSpc>
                <a:spcPct val="80000"/>
              </a:lnSpc>
              <a:defRPr/>
            </a:pPr>
            <a:r>
              <a:rPr lang="en-US" sz="2800" dirty="0" smtClean="0"/>
              <a:t>MOVED AWAY           -23    -11    -18</a:t>
            </a:r>
          </a:p>
          <a:p>
            <a:pPr eaLnBrk="1" hangingPunct="1">
              <a:lnSpc>
                <a:spcPct val="80000"/>
              </a:lnSpc>
              <a:defRPr/>
            </a:pPr>
            <a:r>
              <a:rPr lang="en-US" sz="2800" dirty="0" smtClean="0"/>
              <a:t>PASSED AWAY           -2      -1      -4</a:t>
            </a:r>
          </a:p>
          <a:p>
            <a:pPr lvl="1" eaLnBrk="1" hangingPunct="1">
              <a:lnSpc>
                <a:spcPct val="80000"/>
              </a:lnSpc>
              <a:spcBef>
                <a:spcPts val="1800"/>
              </a:spcBef>
              <a:buFontTx/>
              <a:buNone/>
              <a:defRPr/>
            </a:pPr>
            <a:r>
              <a:rPr lang="en-US" dirty="0" smtClean="0"/>
              <a:t>CLARA BECKEL, EVELYN MCFARLAND</a:t>
            </a:r>
          </a:p>
          <a:p>
            <a:pPr lvl="1" eaLnBrk="1" hangingPunct="1">
              <a:lnSpc>
                <a:spcPct val="80000"/>
              </a:lnSpc>
              <a:spcBef>
                <a:spcPts val="0"/>
              </a:spcBef>
              <a:spcAft>
                <a:spcPts val="1800"/>
              </a:spcAft>
              <a:buFontTx/>
              <a:buNone/>
              <a:defRPr/>
            </a:pPr>
            <a:r>
              <a:rPr lang="en-US" dirty="0" smtClean="0"/>
              <a:t>OLA MCDONALD, EVERETT KELLEY</a:t>
            </a:r>
          </a:p>
          <a:p>
            <a:pPr eaLnBrk="1" hangingPunct="1">
              <a:lnSpc>
                <a:spcPct val="80000"/>
              </a:lnSpc>
              <a:defRPr/>
            </a:pPr>
            <a:r>
              <a:rPr lang="en-US" sz="2800" dirty="0" smtClean="0"/>
              <a:t>LEFT THE LORD          -2      -2     -4</a:t>
            </a:r>
          </a:p>
          <a:p>
            <a:pPr lvl="1" eaLnBrk="1" hangingPunct="1">
              <a:lnSpc>
                <a:spcPct val="80000"/>
              </a:lnSpc>
              <a:defRPr/>
            </a:pPr>
            <a:r>
              <a:rPr lang="en-US" sz="2400" dirty="0" smtClean="0"/>
              <a:t>TOTAL	NET + OR -        -4      +9      -18</a:t>
            </a:r>
          </a:p>
          <a:p>
            <a:pPr eaLnBrk="1" hangingPunct="1">
              <a:lnSpc>
                <a:spcPct val="80000"/>
              </a:lnSpc>
              <a:defRPr/>
            </a:pPr>
            <a:endParaRPr lang="en-US" sz="28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p:cTn id="7" dur="1000" fill="hold"/>
                                        <p:tgtEl>
                                          <p:spTgt spid="27650"/>
                                        </p:tgtEl>
                                        <p:attrNameLst>
                                          <p:attrName>ppt_x</p:attrName>
                                        </p:attrNameLst>
                                      </p:cBhvr>
                                      <p:tavLst>
                                        <p:tav tm="0">
                                          <p:val>
                                            <p:strVal val="#ppt_x-.2"/>
                                          </p:val>
                                        </p:tav>
                                        <p:tav tm="100000">
                                          <p:val>
                                            <p:strVal val="#ppt_x"/>
                                          </p:val>
                                        </p:tav>
                                      </p:tavLst>
                                    </p:anim>
                                    <p:anim calcmode="lin" valueType="num">
                                      <p:cBhvr>
                                        <p:cTn id="8" dur="1000" fill="hold"/>
                                        <p:tgtEl>
                                          <p:spTgt spid="2765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7650"/>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7651">
                                            <p:txEl>
                                              <p:pRg st="0" end="0"/>
                                            </p:txEl>
                                          </p:spTgt>
                                        </p:tgtEl>
                                        <p:attrNameLst>
                                          <p:attrName>style.visibility</p:attrName>
                                        </p:attrNameLst>
                                      </p:cBhvr>
                                      <p:to>
                                        <p:strVal val="visible"/>
                                      </p:to>
                                    </p:set>
                                    <p:animEffect transition="in" filter="fade">
                                      <p:cBhvr>
                                        <p:cTn id="14" dur="1000"/>
                                        <p:tgtEl>
                                          <p:spTgt spid="27651">
                                            <p:txEl>
                                              <p:pRg st="0" end="0"/>
                                            </p:txEl>
                                          </p:spTgt>
                                        </p:tgtEl>
                                      </p:cBhvr>
                                    </p:animEffect>
                                    <p:anim calcmode="lin" valueType="num">
                                      <p:cBhvr>
                                        <p:cTn id="15" dur="10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7651">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7651">
                                            <p:txEl>
                                              <p:pRg st="1" end="1"/>
                                            </p:txEl>
                                          </p:spTgt>
                                        </p:tgtEl>
                                        <p:attrNameLst>
                                          <p:attrName>style.visibility</p:attrName>
                                        </p:attrNameLst>
                                      </p:cBhvr>
                                      <p:to>
                                        <p:strVal val="visible"/>
                                      </p:to>
                                    </p:set>
                                    <p:animEffect transition="in" filter="fade">
                                      <p:cBhvr>
                                        <p:cTn id="19" dur="1000"/>
                                        <p:tgtEl>
                                          <p:spTgt spid="27651">
                                            <p:txEl>
                                              <p:pRg st="1" end="1"/>
                                            </p:txEl>
                                          </p:spTgt>
                                        </p:tgtEl>
                                      </p:cBhvr>
                                    </p:animEffect>
                                    <p:anim calcmode="lin" valueType="num">
                                      <p:cBhvr>
                                        <p:cTn id="20" dur="10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76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7651">
                                            <p:txEl>
                                              <p:pRg st="2" end="2"/>
                                            </p:txEl>
                                          </p:spTgt>
                                        </p:tgtEl>
                                        <p:attrNameLst>
                                          <p:attrName>style.visibility</p:attrName>
                                        </p:attrNameLst>
                                      </p:cBhvr>
                                      <p:to>
                                        <p:strVal val="visible"/>
                                      </p:to>
                                    </p:set>
                                    <p:animEffect transition="in" filter="fade">
                                      <p:cBhvr>
                                        <p:cTn id="26" dur="1000"/>
                                        <p:tgtEl>
                                          <p:spTgt spid="27651">
                                            <p:txEl>
                                              <p:pRg st="2" end="2"/>
                                            </p:txEl>
                                          </p:spTgt>
                                        </p:tgtEl>
                                      </p:cBhvr>
                                    </p:animEffect>
                                    <p:anim calcmode="lin" valueType="num">
                                      <p:cBhvr>
                                        <p:cTn id="27" dur="10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76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7651">
                                            <p:txEl>
                                              <p:pRg st="3" end="3"/>
                                            </p:txEl>
                                          </p:spTgt>
                                        </p:tgtEl>
                                        <p:attrNameLst>
                                          <p:attrName>style.visibility</p:attrName>
                                        </p:attrNameLst>
                                      </p:cBhvr>
                                      <p:to>
                                        <p:strVal val="visible"/>
                                      </p:to>
                                    </p:set>
                                    <p:animEffect transition="in" filter="fade">
                                      <p:cBhvr>
                                        <p:cTn id="33" dur="1000"/>
                                        <p:tgtEl>
                                          <p:spTgt spid="27651">
                                            <p:txEl>
                                              <p:pRg st="3" end="3"/>
                                            </p:txEl>
                                          </p:spTgt>
                                        </p:tgtEl>
                                      </p:cBhvr>
                                    </p:animEffect>
                                    <p:anim calcmode="lin" valueType="num">
                                      <p:cBhvr>
                                        <p:cTn id="34" dur="10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2765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7651">
                                            <p:txEl>
                                              <p:pRg st="4" end="4"/>
                                            </p:txEl>
                                          </p:spTgt>
                                        </p:tgtEl>
                                        <p:attrNameLst>
                                          <p:attrName>style.visibility</p:attrName>
                                        </p:attrNameLst>
                                      </p:cBhvr>
                                      <p:to>
                                        <p:strVal val="visible"/>
                                      </p:to>
                                    </p:set>
                                    <p:animEffect transition="in" filter="fade">
                                      <p:cBhvr>
                                        <p:cTn id="40" dur="1000"/>
                                        <p:tgtEl>
                                          <p:spTgt spid="27651">
                                            <p:txEl>
                                              <p:pRg st="4" end="4"/>
                                            </p:txEl>
                                          </p:spTgt>
                                        </p:tgtEl>
                                      </p:cBhvr>
                                    </p:animEffect>
                                    <p:anim calcmode="lin" valueType="num">
                                      <p:cBhvr>
                                        <p:cTn id="41" dur="1000" fill="hold"/>
                                        <p:tgtEl>
                                          <p:spTgt spid="27651">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2765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27651">
                                            <p:txEl>
                                              <p:pRg st="5" end="5"/>
                                            </p:txEl>
                                          </p:spTgt>
                                        </p:tgtEl>
                                        <p:attrNameLst>
                                          <p:attrName>style.visibility</p:attrName>
                                        </p:attrNameLst>
                                      </p:cBhvr>
                                      <p:to>
                                        <p:strVal val="visible"/>
                                      </p:to>
                                    </p:set>
                                    <p:animEffect transition="in" filter="fade">
                                      <p:cBhvr>
                                        <p:cTn id="47" dur="1000"/>
                                        <p:tgtEl>
                                          <p:spTgt spid="27651">
                                            <p:txEl>
                                              <p:pRg st="5" end="5"/>
                                            </p:txEl>
                                          </p:spTgt>
                                        </p:tgtEl>
                                      </p:cBhvr>
                                    </p:animEffect>
                                    <p:anim calcmode="lin" valueType="num">
                                      <p:cBhvr>
                                        <p:cTn id="48" dur="1000" fill="hold"/>
                                        <p:tgtEl>
                                          <p:spTgt spid="27651">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27651">
                                            <p:txEl>
                                              <p:pRg st="5" end="5"/>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27651">
                                            <p:txEl>
                                              <p:pRg st="6" end="6"/>
                                            </p:txEl>
                                          </p:spTgt>
                                        </p:tgtEl>
                                        <p:attrNameLst>
                                          <p:attrName>style.visibility</p:attrName>
                                        </p:attrNameLst>
                                      </p:cBhvr>
                                      <p:to>
                                        <p:strVal val="visible"/>
                                      </p:to>
                                    </p:set>
                                    <p:animEffect transition="in" filter="fade">
                                      <p:cBhvr>
                                        <p:cTn id="52" dur="1000"/>
                                        <p:tgtEl>
                                          <p:spTgt spid="27651">
                                            <p:txEl>
                                              <p:pRg st="6" end="6"/>
                                            </p:txEl>
                                          </p:spTgt>
                                        </p:tgtEl>
                                      </p:cBhvr>
                                    </p:animEffect>
                                    <p:anim calcmode="lin" valueType="num">
                                      <p:cBhvr>
                                        <p:cTn id="53" dur="1000" fill="hold"/>
                                        <p:tgtEl>
                                          <p:spTgt spid="27651">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27651">
                                            <p:txEl>
                                              <p:pRg st="6" end="6"/>
                                            </p:txEl>
                                          </p:spTgt>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27651">
                                            <p:txEl>
                                              <p:pRg st="7" end="7"/>
                                            </p:txEl>
                                          </p:spTgt>
                                        </p:tgtEl>
                                        <p:attrNameLst>
                                          <p:attrName>style.visibility</p:attrName>
                                        </p:attrNameLst>
                                      </p:cBhvr>
                                      <p:to>
                                        <p:strVal val="visible"/>
                                      </p:to>
                                    </p:set>
                                    <p:animEffect transition="in" filter="fade">
                                      <p:cBhvr>
                                        <p:cTn id="57" dur="1000"/>
                                        <p:tgtEl>
                                          <p:spTgt spid="27651">
                                            <p:txEl>
                                              <p:pRg st="7" end="7"/>
                                            </p:txEl>
                                          </p:spTgt>
                                        </p:tgtEl>
                                      </p:cBhvr>
                                    </p:animEffect>
                                    <p:anim calcmode="lin" valueType="num">
                                      <p:cBhvr>
                                        <p:cTn id="58" dur="1000" fill="hold"/>
                                        <p:tgtEl>
                                          <p:spTgt spid="27651">
                                            <p:txEl>
                                              <p:pRg st="7" end="7"/>
                                            </p:txEl>
                                          </p:spTgt>
                                        </p:tgtEl>
                                        <p:attrNameLst>
                                          <p:attrName>ppt_x</p:attrName>
                                        </p:attrNameLst>
                                      </p:cBhvr>
                                      <p:tavLst>
                                        <p:tav tm="0">
                                          <p:val>
                                            <p:strVal val="#ppt_x"/>
                                          </p:val>
                                        </p:tav>
                                        <p:tav tm="100000">
                                          <p:val>
                                            <p:strVal val="#ppt_x"/>
                                          </p:val>
                                        </p:tav>
                                      </p:tavLst>
                                    </p:anim>
                                    <p:anim calcmode="lin" valueType="num">
                                      <p:cBhvr>
                                        <p:cTn id="59" dur="1000" fill="hold"/>
                                        <p:tgtEl>
                                          <p:spTgt spid="27651">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27651">
                                            <p:txEl>
                                              <p:pRg st="8" end="8"/>
                                            </p:txEl>
                                          </p:spTgt>
                                        </p:tgtEl>
                                        <p:attrNameLst>
                                          <p:attrName>style.visibility</p:attrName>
                                        </p:attrNameLst>
                                      </p:cBhvr>
                                      <p:to>
                                        <p:strVal val="visible"/>
                                      </p:to>
                                    </p:set>
                                    <p:animEffect transition="in" filter="fade">
                                      <p:cBhvr>
                                        <p:cTn id="64" dur="1000"/>
                                        <p:tgtEl>
                                          <p:spTgt spid="27651">
                                            <p:txEl>
                                              <p:pRg st="8" end="8"/>
                                            </p:txEl>
                                          </p:spTgt>
                                        </p:tgtEl>
                                      </p:cBhvr>
                                    </p:animEffect>
                                    <p:anim calcmode="lin" valueType="num">
                                      <p:cBhvr>
                                        <p:cTn id="65" dur="1000" fill="hold"/>
                                        <p:tgtEl>
                                          <p:spTgt spid="27651">
                                            <p:txEl>
                                              <p:pRg st="8" end="8"/>
                                            </p:txEl>
                                          </p:spTgt>
                                        </p:tgtEl>
                                        <p:attrNameLst>
                                          <p:attrName>ppt_x</p:attrName>
                                        </p:attrNameLst>
                                      </p:cBhvr>
                                      <p:tavLst>
                                        <p:tav tm="0">
                                          <p:val>
                                            <p:strVal val="#ppt_x"/>
                                          </p:val>
                                        </p:tav>
                                        <p:tav tm="100000">
                                          <p:val>
                                            <p:strVal val="#ppt_x"/>
                                          </p:val>
                                        </p:tav>
                                      </p:tavLst>
                                    </p:anim>
                                    <p:anim calcmode="lin" valueType="num">
                                      <p:cBhvr>
                                        <p:cTn id="66" dur="1000" fill="hold"/>
                                        <p:tgtEl>
                                          <p:spTgt spid="2765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27651">
                                            <p:txEl>
                                              <p:pRg st="9" end="9"/>
                                            </p:txEl>
                                          </p:spTgt>
                                        </p:tgtEl>
                                        <p:attrNameLst>
                                          <p:attrName>style.visibility</p:attrName>
                                        </p:attrNameLst>
                                      </p:cBhvr>
                                      <p:to>
                                        <p:strVal val="visible"/>
                                      </p:to>
                                    </p:set>
                                    <p:animEffect transition="in" filter="fade">
                                      <p:cBhvr>
                                        <p:cTn id="71" dur="1000"/>
                                        <p:tgtEl>
                                          <p:spTgt spid="27651">
                                            <p:txEl>
                                              <p:pRg st="9" end="9"/>
                                            </p:txEl>
                                          </p:spTgt>
                                        </p:tgtEl>
                                      </p:cBhvr>
                                    </p:animEffect>
                                    <p:anim calcmode="lin" valueType="num">
                                      <p:cBhvr>
                                        <p:cTn id="72" dur="1000" fill="hold"/>
                                        <p:tgtEl>
                                          <p:spTgt spid="27651">
                                            <p:txEl>
                                              <p:pRg st="9" end="9"/>
                                            </p:txEl>
                                          </p:spTgt>
                                        </p:tgtEl>
                                        <p:attrNameLst>
                                          <p:attrName>ppt_x</p:attrName>
                                        </p:attrNameLst>
                                      </p:cBhvr>
                                      <p:tavLst>
                                        <p:tav tm="0">
                                          <p:val>
                                            <p:strVal val="#ppt_x"/>
                                          </p:val>
                                        </p:tav>
                                        <p:tav tm="100000">
                                          <p:val>
                                            <p:strVal val="#ppt_x"/>
                                          </p:val>
                                        </p:tav>
                                      </p:tavLst>
                                    </p:anim>
                                    <p:anim calcmode="lin" valueType="num">
                                      <p:cBhvr>
                                        <p:cTn id="73" dur="1000" fill="hold"/>
                                        <p:tgtEl>
                                          <p:spTgt spid="27651">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b="1" dirty="0" smtClean="0"/>
              <a:t>ATTENDANCE</a:t>
            </a:r>
          </a:p>
        </p:txBody>
      </p:sp>
      <p:sp>
        <p:nvSpPr>
          <p:cNvPr id="11267" name="Rectangle 3"/>
          <p:cNvSpPr>
            <a:spLocks noGrp="1" noChangeArrowheads="1"/>
          </p:cNvSpPr>
          <p:nvPr>
            <p:ph type="body" idx="1"/>
          </p:nvPr>
        </p:nvSpPr>
        <p:spPr/>
        <p:txBody>
          <a:bodyPr/>
          <a:lstStyle/>
          <a:p>
            <a:pPr eaLnBrk="1" hangingPunct="1">
              <a:buFont typeface="Wingdings" pitchFamily="2" charset="2"/>
              <a:buNone/>
              <a:defRPr/>
            </a:pPr>
            <a:r>
              <a:rPr lang="en-US" dirty="0" smtClean="0"/>
              <a:t>                           2010   2011  2012 					 </a:t>
            </a:r>
          </a:p>
          <a:p>
            <a:pPr eaLnBrk="1" hangingPunct="1">
              <a:defRPr/>
            </a:pPr>
            <a:r>
              <a:rPr lang="en-US" dirty="0" smtClean="0"/>
              <a:t>BIBLE STUDY	  135     127    129</a:t>
            </a:r>
          </a:p>
          <a:p>
            <a:pPr eaLnBrk="1" hangingPunct="1">
              <a:defRPr/>
            </a:pPr>
            <a:r>
              <a:rPr lang="en-US" dirty="0" smtClean="0"/>
              <a:t>MORNING  		  159     150    146</a:t>
            </a:r>
          </a:p>
          <a:p>
            <a:pPr eaLnBrk="1" hangingPunct="1">
              <a:defRPr/>
            </a:pPr>
            <a:r>
              <a:rPr lang="en-US" dirty="0" smtClean="0"/>
              <a:t>EVENING            123     119    115</a:t>
            </a:r>
          </a:p>
          <a:p>
            <a:pPr eaLnBrk="1" hangingPunct="1">
              <a:defRPr/>
            </a:pPr>
            <a:r>
              <a:rPr lang="en-US" dirty="0" smtClean="0"/>
              <a:t>WEDNESDAY       119     116    117</a:t>
            </a:r>
          </a:p>
          <a:p>
            <a:pPr eaLnBrk="1" hangingPunct="1">
              <a:buFont typeface="Wingdings" pitchFamily="2" charset="2"/>
              <a:buNone/>
              <a:defRPr/>
            </a:pPr>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1000" fill="hold"/>
                                        <p:tgtEl>
                                          <p:spTgt spid="11266"/>
                                        </p:tgtEl>
                                        <p:attrNameLst>
                                          <p:attrName>ppt_x</p:attrName>
                                        </p:attrNameLst>
                                      </p:cBhvr>
                                      <p:tavLst>
                                        <p:tav tm="0">
                                          <p:val>
                                            <p:strVal val="#ppt_x-.2"/>
                                          </p:val>
                                        </p:tav>
                                        <p:tav tm="100000">
                                          <p:val>
                                            <p:strVal val="#ppt_x"/>
                                          </p:val>
                                        </p:tav>
                                      </p:tavLst>
                                    </p:anim>
                                    <p:anim calcmode="lin" valueType="num">
                                      <p:cBhvr>
                                        <p:cTn id="8" dur="1000" fill="hold"/>
                                        <p:tgtEl>
                                          <p:spTgt spid="112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266"/>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267">
                                            <p:txEl>
                                              <p:pRg st="0" end="0"/>
                                            </p:txEl>
                                          </p:spTgt>
                                        </p:tgtEl>
                                        <p:attrNameLst>
                                          <p:attrName>style.visibility</p:attrName>
                                        </p:attrNameLst>
                                      </p:cBhvr>
                                      <p:to>
                                        <p:strVal val="visible"/>
                                      </p:to>
                                    </p:set>
                                    <p:animEffect transition="in" filter="fade">
                                      <p:cBhvr>
                                        <p:cTn id="14" dur="1000"/>
                                        <p:tgtEl>
                                          <p:spTgt spid="11267">
                                            <p:txEl>
                                              <p:pRg st="0" end="0"/>
                                            </p:txEl>
                                          </p:spTgt>
                                        </p:tgtEl>
                                      </p:cBhvr>
                                    </p:animEffect>
                                    <p:anim calcmode="lin" valueType="num">
                                      <p:cBhvr>
                                        <p:cTn id="15"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267">
                                            <p:txEl>
                                              <p:pRg st="1" end="1"/>
                                            </p:txEl>
                                          </p:spTgt>
                                        </p:tgtEl>
                                        <p:attrNameLst>
                                          <p:attrName>style.visibility</p:attrName>
                                        </p:attrNameLst>
                                      </p:cBhvr>
                                      <p:to>
                                        <p:strVal val="visible"/>
                                      </p:to>
                                    </p:set>
                                    <p:animEffect transition="in" filter="fade">
                                      <p:cBhvr>
                                        <p:cTn id="19" dur="1000"/>
                                        <p:tgtEl>
                                          <p:spTgt spid="11267">
                                            <p:txEl>
                                              <p:pRg st="1" end="1"/>
                                            </p:txEl>
                                          </p:spTgt>
                                        </p:tgtEl>
                                      </p:cBhvr>
                                    </p:animEffect>
                                    <p:anim calcmode="lin" valueType="num">
                                      <p:cBhvr>
                                        <p:cTn id="20"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1267">
                                            <p:txEl>
                                              <p:pRg st="2" end="2"/>
                                            </p:txEl>
                                          </p:spTgt>
                                        </p:tgtEl>
                                        <p:attrNameLst>
                                          <p:attrName>style.visibility</p:attrName>
                                        </p:attrNameLst>
                                      </p:cBhvr>
                                      <p:to>
                                        <p:strVal val="visible"/>
                                      </p:to>
                                    </p:set>
                                    <p:animEffect transition="in" filter="fade">
                                      <p:cBhvr>
                                        <p:cTn id="26" dur="1000"/>
                                        <p:tgtEl>
                                          <p:spTgt spid="11267">
                                            <p:txEl>
                                              <p:pRg st="2" end="2"/>
                                            </p:txEl>
                                          </p:spTgt>
                                        </p:tgtEl>
                                      </p:cBhvr>
                                    </p:animEffect>
                                    <p:anim calcmode="lin" valueType="num">
                                      <p:cBhvr>
                                        <p:cTn id="27"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1267">
                                            <p:txEl>
                                              <p:pRg st="3" end="3"/>
                                            </p:txEl>
                                          </p:spTgt>
                                        </p:tgtEl>
                                        <p:attrNameLst>
                                          <p:attrName>style.visibility</p:attrName>
                                        </p:attrNameLst>
                                      </p:cBhvr>
                                      <p:to>
                                        <p:strVal val="visible"/>
                                      </p:to>
                                    </p:set>
                                    <p:animEffect transition="in" filter="fade">
                                      <p:cBhvr>
                                        <p:cTn id="33" dur="1000"/>
                                        <p:tgtEl>
                                          <p:spTgt spid="11267">
                                            <p:txEl>
                                              <p:pRg st="3" end="3"/>
                                            </p:txEl>
                                          </p:spTgt>
                                        </p:tgtEl>
                                      </p:cBhvr>
                                    </p:animEffect>
                                    <p:anim calcmode="lin" valueType="num">
                                      <p:cBhvr>
                                        <p:cTn id="34"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126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1267">
                                            <p:txEl>
                                              <p:pRg st="4" end="4"/>
                                            </p:txEl>
                                          </p:spTgt>
                                        </p:tgtEl>
                                        <p:attrNameLst>
                                          <p:attrName>style.visibility</p:attrName>
                                        </p:attrNameLst>
                                      </p:cBhvr>
                                      <p:to>
                                        <p:strVal val="visible"/>
                                      </p:to>
                                    </p:set>
                                    <p:animEffect transition="in" filter="fade">
                                      <p:cBhvr>
                                        <p:cTn id="40" dur="1000"/>
                                        <p:tgtEl>
                                          <p:spTgt spid="11267">
                                            <p:txEl>
                                              <p:pRg st="4" end="4"/>
                                            </p:txEl>
                                          </p:spTgt>
                                        </p:tgtEl>
                                      </p:cBhvr>
                                    </p:animEffect>
                                    <p:anim calcmode="lin" valueType="num">
                                      <p:cBhvr>
                                        <p:cTn id="41" dur="10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1126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39825"/>
          </a:xfrm>
        </p:spPr>
        <p:txBody>
          <a:bodyPr/>
          <a:lstStyle/>
          <a:p>
            <a:pPr eaLnBrk="1" hangingPunct="1">
              <a:defRPr/>
            </a:pPr>
            <a:r>
              <a:rPr lang="en-US" b="1" i="1" dirty="0" smtClean="0"/>
              <a:t>We Have Some Areas                     We Need To Work On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rmAutofit fontScale="90000"/>
          </a:bodyPr>
          <a:lstStyle/>
          <a:p>
            <a:r>
              <a:rPr lang="en-US" sz="5400" i="1" dirty="0" smtClean="0">
                <a:latin typeface="Franklin Gothic Medium" pitchFamily="34" charset="0"/>
              </a:rPr>
              <a:t>Where Are We at Olsen Park?</a:t>
            </a:r>
            <a:endParaRPr lang="en-US" sz="5400" i="1" dirty="0">
              <a:latin typeface="Franklin Gothic Medium" pitchFamily="34" charset="0"/>
            </a:endParaRPr>
          </a:p>
        </p:txBody>
      </p:sp>
      <p:sp>
        <p:nvSpPr>
          <p:cNvPr id="3" name="Content Placeholder 2"/>
          <p:cNvSpPr>
            <a:spLocks noGrp="1"/>
          </p:cNvSpPr>
          <p:nvPr>
            <p:ph idx="1"/>
          </p:nvPr>
        </p:nvSpPr>
        <p:spPr>
          <a:xfrm>
            <a:off x="2209800" y="1828800"/>
            <a:ext cx="6477000" cy="4800600"/>
          </a:xfrm>
        </p:spPr>
        <p:txBody>
          <a:bodyPr>
            <a:normAutofit/>
          </a:bodyPr>
          <a:lstStyle/>
          <a:p>
            <a:r>
              <a:rPr lang="en-US" b="1" dirty="0" smtClean="0"/>
              <a:t>The Need to Grow Closer</a:t>
            </a:r>
          </a:p>
          <a:p>
            <a:pPr lvl="1"/>
            <a:r>
              <a:rPr lang="en-US" b="1" dirty="0" smtClean="0"/>
              <a:t>We can’t grow spiritually if we don’t know each other very well.</a:t>
            </a:r>
          </a:p>
          <a:p>
            <a:pPr algn="ctr">
              <a:spcBef>
                <a:spcPts val="2400"/>
              </a:spcBef>
              <a:buNone/>
            </a:pPr>
            <a:r>
              <a:rPr lang="en-US" b="1" i="1" dirty="0" smtClean="0">
                <a:solidFill>
                  <a:schemeClr val="accent6">
                    <a:lumMod val="40000"/>
                    <a:lumOff val="60000"/>
                  </a:schemeClr>
                </a:solidFill>
              </a:rPr>
              <a:t>Christians in the New Testament Spent Time Together</a:t>
            </a:r>
            <a:endParaRPr lang="en-US" b="1" i="1" dirty="0">
              <a:solidFill>
                <a:schemeClr val="accent6">
                  <a:lumMod val="40000"/>
                  <a:lumOff val="60000"/>
                </a:schemeClr>
              </a:solidFill>
            </a:endParaRPr>
          </a:p>
          <a:p>
            <a:pPr marL="0" indent="0" algn="ctr">
              <a:buNone/>
            </a:pPr>
            <a:r>
              <a:rPr lang="en-US" sz="2400" b="1" dirty="0" smtClean="0"/>
              <a:t>“So continuing daily with one accord in the temple, and breaking bread from house to house, they ate their food with gladness and simplicity of heart” (Acts 2:46).</a:t>
            </a:r>
          </a:p>
          <a:p>
            <a:pPr>
              <a:buNone/>
            </a:pPr>
            <a:endParaRPr lang="en-US" b="1" dirty="0"/>
          </a:p>
        </p:txBody>
      </p:sp>
      <p:sp>
        <p:nvSpPr>
          <p:cNvPr id="4" name="TextBox 3"/>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solidFill>
                <a:latin typeface="Arial Narrow" pitchFamily="34" charset="0"/>
              </a:rPr>
              <a:t>NEED</a:t>
            </a:r>
          </a:p>
          <a:p>
            <a:pPr algn="ctr">
              <a:spcAft>
                <a:spcPts val="1200"/>
              </a:spcAft>
            </a:pPr>
            <a:r>
              <a:rPr lang="en-US" b="1" i="1" dirty="0" smtClean="0">
                <a:solidFill>
                  <a:schemeClr val="bg1">
                    <a:lumMod val="65000"/>
                  </a:schemeClr>
                </a:solidFill>
                <a:latin typeface="Arial Narrow" pitchFamily="34" charset="0"/>
              </a:rPr>
              <a:t>PROBLEM</a:t>
            </a:r>
          </a:p>
          <a:p>
            <a:pPr algn="ctr">
              <a:spcAft>
                <a:spcPts val="1200"/>
              </a:spcAft>
            </a:pPr>
            <a:r>
              <a:rPr lang="en-US" b="1" i="1" dirty="0" smtClean="0">
                <a:solidFill>
                  <a:schemeClr val="bg1">
                    <a:lumMod val="65000"/>
                  </a:schemeClr>
                </a:solidFill>
                <a:latin typeface="Arial Narrow" pitchFamily="34" charset="0"/>
              </a:rPr>
              <a:t>AUTHORITY</a:t>
            </a:r>
          </a:p>
          <a:p>
            <a:pPr algn="ctr">
              <a:spcAft>
                <a:spcPts val="1200"/>
              </a:spcAft>
            </a:pPr>
            <a:r>
              <a:rPr lang="en-US" b="1" i="1" dirty="0" smtClean="0">
                <a:solidFill>
                  <a:schemeClr val="bg1">
                    <a:lumMod val="65000"/>
                  </a:schemeClr>
                </a:solidFill>
                <a:latin typeface="Arial Narrow" pitchFamily="34" charset="0"/>
              </a:rPr>
              <a:t>HISTORY</a:t>
            </a:r>
          </a:p>
          <a:p>
            <a:pPr algn="ctr">
              <a:spcAft>
                <a:spcPts val="1200"/>
              </a:spcAft>
            </a:pPr>
            <a:r>
              <a:rPr lang="en-US" b="1" i="1" dirty="0" smtClean="0">
                <a:solidFill>
                  <a:schemeClr val="bg1">
                    <a:lumMod val="65000"/>
                  </a:schemeClr>
                </a:solidFill>
                <a:latin typeface="Arial Narrow" pitchFamily="34" charset="0"/>
              </a:rPr>
              <a:t>FOCUS</a:t>
            </a:r>
          </a:p>
          <a:p>
            <a:pPr algn="ctr">
              <a:spcAft>
                <a:spcPts val="1200"/>
              </a:spcAft>
            </a:pPr>
            <a:r>
              <a:rPr lang="en-US" b="1" i="1" dirty="0" smtClean="0">
                <a:solidFill>
                  <a:schemeClr val="bg1">
                    <a:lumMod val="65000"/>
                  </a:schemeClr>
                </a:solidFill>
                <a:latin typeface="Arial Narrow" pitchFamily="34" charset="0"/>
              </a:rPr>
              <a:t>APPROACH</a:t>
            </a:r>
          </a:p>
          <a:p>
            <a:pPr algn="ctr">
              <a:spcAft>
                <a:spcPts val="1200"/>
              </a:spcAft>
            </a:pPr>
            <a:r>
              <a:rPr lang="en-US" b="1" i="1" dirty="0" smtClean="0">
                <a:solidFill>
                  <a:schemeClr val="bg1">
                    <a:lumMod val="65000"/>
                  </a:schemeClr>
                </a:solidFill>
                <a:latin typeface="Arial Narrow" pitchFamily="34" charset="0"/>
              </a:rPr>
              <a:t>CHALLENGE</a:t>
            </a:r>
          </a:p>
          <a:p>
            <a:pPr algn="ctr">
              <a:spcAft>
                <a:spcPts val="1200"/>
              </a:spcAft>
            </a:pPr>
            <a:endParaRPr lang="en-US" b="1" i="1" dirty="0">
              <a:solidFill>
                <a:schemeClr val="bg1"/>
              </a:solidFill>
              <a:latin typeface="Arial Narrow" pitchFamily="34" charset="0"/>
            </a:endParaRPr>
          </a:p>
        </p:txBody>
      </p:sp>
      <p:sp>
        <p:nvSpPr>
          <p:cNvPr id="5" name="Content Placeholder 2"/>
          <p:cNvSpPr txBox="1">
            <a:spLocks/>
          </p:cNvSpPr>
          <p:nvPr/>
        </p:nvSpPr>
        <p:spPr>
          <a:xfrm>
            <a:off x="2209800" y="4648200"/>
            <a:ext cx="6477000" cy="1676400"/>
          </a:xfrm>
          <a:prstGeom prst="rect">
            <a:avLst/>
          </a:prstGeom>
        </p:spPr>
        <p:txBody>
          <a:bodyPr vert="horz" lIns="91440" tIns="45720" rIns="91440" bIns="45720" rtlCol="0">
            <a:normAutofit/>
          </a:bodyPr>
          <a:lstStyle/>
          <a:p>
            <a:pPr lvl="0" algn="ctr">
              <a:spcBef>
                <a:spcPct val="20000"/>
              </a:spcBef>
            </a:pPr>
            <a:r>
              <a:rPr lang="en-US" sz="2400" b="1" dirty="0" smtClean="0">
                <a:solidFill>
                  <a:schemeClr val="bg1"/>
                </a:solidFill>
              </a:rPr>
              <a:t> </a:t>
            </a:r>
            <a:r>
              <a:rPr lang="en-US" sz="2600" b="1" dirty="0" smtClean="0">
                <a:solidFill>
                  <a:schemeClr val="bg1"/>
                </a:solidFill>
              </a:rPr>
              <a:t>“…I kept back nothing that was helpful, but proclaimed it to you, and taught you publicly and from house to house” (Acts 20:20).</a:t>
            </a:r>
          </a:p>
          <a:p>
            <a:pPr lvl="0" algn="ctr">
              <a:spcBef>
                <a:spcPct val="20000"/>
              </a:spcBef>
            </a:pPr>
            <a:endParaRPr lang="en-US" sz="2600" b="1" dirty="0" smtClean="0">
              <a:solidFill>
                <a:schemeClr val="bg1"/>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1"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2000"/>
                                        <p:tgtEl>
                                          <p:spTgt spid="4">
                                            <p:txEl>
                                              <p:pRg st="0" end="0"/>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fade">
                                      <p:cBhvr>
                                        <p:cTn id="20" dur="2000"/>
                                        <p:tgtEl>
                                          <p:spTgt spid="4">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fade">
                                      <p:cBhvr>
                                        <p:cTn id="23" dur="2000"/>
                                        <p:tgtEl>
                                          <p:spTgt spid="4">
                                            <p:txEl>
                                              <p:pRg st="3" end="3"/>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fade">
                                      <p:cBhvr>
                                        <p:cTn id="26" dur="2000"/>
                                        <p:tgtEl>
                                          <p:spTgt spid="4">
                                            <p:txEl>
                                              <p:pRg st="4" end="4"/>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fade">
                                      <p:cBhvr>
                                        <p:cTn id="29" dur="2000"/>
                                        <p:tgtEl>
                                          <p:spTgt spid="4">
                                            <p:txEl>
                                              <p:pRg st="5" end="5"/>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2000"/>
                                        <p:tgtEl>
                                          <p:spTgt spid="4">
                                            <p:txEl>
                                              <p:pRg st="6" end="6"/>
                                            </p:txEl>
                                          </p:spTgt>
                                        </p:tgtEl>
                                      </p:cBhvr>
                                    </p:animEffect>
                                  </p:childTnLst>
                                </p:cTn>
                              </p:par>
                              <p:par>
                                <p:cTn id="33" presetID="42" presetClass="entr" presetSubtype="0" fill="hold" nodeType="with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Effect transition="in" filter="fade">
                                      <p:cBhvr>
                                        <p:cTn id="35" dur="1000"/>
                                        <p:tgtEl>
                                          <p:spTgt spid="3">
                                            <p:txEl>
                                              <p:pRg st="0" end="0"/>
                                            </p:txEl>
                                          </p:spTgt>
                                        </p:tgtEl>
                                      </p:cBhvr>
                                    </p:animEffect>
                                    <p:anim calcmode="lin" valueType="num">
                                      <p:cBhvr>
                                        <p:cTn id="3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xEl>
                                              <p:pRg st="1" end="1"/>
                                            </p:txEl>
                                          </p:spTgt>
                                        </p:tgtEl>
                                        <p:attrNameLst>
                                          <p:attrName>style.visibility</p:attrName>
                                        </p:attrNameLst>
                                      </p:cBhvr>
                                      <p:to>
                                        <p:strVal val="visible"/>
                                      </p:to>
                                    </p:set>
                                    <p:animEffect transition="in" filter="wipe(left)">
                                      <p:cBhvr>
                                        <p:cTn id="42" dur="2000"/>
                                        <p:tgtEl>
                                          <p:spTgt spid="3">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5" presetClass="entr" presetSubtype="0" fill="hold"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 calcmode="lin" valueType="num">
                                      <p:cBhvr>
                                        <p:cTn id="47"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4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49" dur="1000"/>
                                        <p:tgtEl>
                                          <p:spTgt spid="3">
                                            <p:txEl>
                                              <p:pRg st="2" end="2"/>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
                                            <p:txEl>
                                              <p:pRg st="3" end="3"/>
                                            </p:txEl>
                                          </p:spTgt>
                                        </p:tgtEl>
                                        <p:attrNameLst>
                                          <p:attrName>style.visibility</p:attrName>
                                        </p:attrNameLst>
                                      </p:cBhvr>
                                      <p:to>
                                        <p:strVal val="visible"/>
                                      </p:to>
                                    </p:set>
                                    <p:animEffect transition="in" filter="fade">
                                      <p:cBhvr>
                                        <p:cTn id="54" dur="2000"/>
                                        <p:tgtEl>
                                          <p:spTgt spid="3">
                                            <p:txEl>
                                              <p:pRg st="3" end="3"/>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nodeType="clickEffect">
                                  <p:stCondLst>
                                    <p:cond delay="0"/>
                                  </p:stCondLst>
                                  <p:childTnLst>
                                    <p:animEffect transition="out" filter="fade">
                                      <p:cBhvr>
                                        <p:cTn id="58" dur="2000"/>
                                        <p:tgtEl>
                                          <p:spTgt spid="3">
                                            <p:txEl>
                                              <p:pRg st="3" end="3"/>
                                            </p:txEl>
                                          </p:spTgt>
                                        </p:tgtEl>
                                      </p:cBhvr>
                                    </p:animEffect>
                                    <p:set>
                                      <p:cBhvr>
                                        <p:cTn id="59" dur="1" fill="hold">
                                          <p:stCondLst>
                                            <p:cond delay="1999"/>
                                          </p:stCondLst>
                                        </p:cTn>
                                        <p:tgtEl>
                                          <p:spTgt spid="3">
                                            <p:txEl>
                                              <p:pRg st="3" end="3"/>
                                            </p:txEl>
                                          </p:spTgt>
                                        </p:tgtEl>
                                        <p:attrNameLst>
                                          <p:attrName>style.visibility</p:attrName>
                                        </p:attrNameLst>
                                      </p:cBhvr>
                                      <p:to>
                                        <p:strVal val="hidden"/>
                                      </p:to>
                                    </p:set>
                                  </p:childTnLst>
                                </p:cTn>
                              </p:par>
                              <p:par>
                                <p:cTn id="60" presetID="42" presetClass="entr" presetSubtype="0" fill="hold" nodeType="withEffect">
                                  <p:stCondLst>
                                    <p:cond delay="0"/>
                                  </p:stCondLst>
                                  <p:childTnLst>
                                    <p:set>
                                      <p:cBhvr>
                                        <p:cTn id="61" dur="1" fill="hold">
                                          <p:stCondLst>
                                            <p:cond delay="0"/>
                                          </p:stCondLst>
                                        </p:cTn>
                                        <p:tgtEl>
                                          <p:spTgt spid="5">
                                            <p:txEl>
                                              <p:pRg st="0" end="0"/>
                                            </p:txEl>
                                          </p:spTgt>
                                        </p:tgtEl>
                                        <p:attrNameLst>
                                          <p:attrName>style.visibility</p:attrName>
                                        </p:attrNameLst>
                                      </p:cBhvr>
                                      <p:to>
                                        <p:strVal val="visible"/>
                                      </p:to>
                                    </p:set>
                                    <p:animEffect transition="in" filter="fade">
                                      <p:cBhvr>
                                        <p:cTn id="62" dur="1000"/>
                                        <p:tgtEl>
                                          <p:spTgt spid="5">
                                            <p:txEl>
                                              <p:pRg st="0" end="0"/>
                                            </p:txEl>
                                          </p:spTgt>
                                        </p:tgtEl>
                                      </p:cBhvr>
                                    </p:animEffect>
                                    <p:anim calcmode="lin" valueType="num">
                                      <p:cBhvr>
                                        <p:cTn id="6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6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rmAutofit fontScale="90000"/>
          </a:bodyPr>
          <a:lstStyle/>
          <a:p>
            <a:r>
              <a:rPr lang="en-US" sz="5400" i="1" dirty="0" smtClean="0">
                <a:latin typeface="Franklin Gothic Medium" pitchFamily="34" charset="0"/>
              </a:rPr>
              <a:t>Where Are We at Olsen Park?</a:t>
            </a:r>
            <a:endParaRPr lang="en-US" sz="5400" i="1" dirty="0">
              <a:latin typeface="Franklin Gothic Medium" pitchFamily="34" charset="0"/>
            </a:endParaRPr>
          </a:p>
        </p:txBody>
      </p:sp>
      <p:sp>
        <p:nvSpPr>
          <p:cNvPr id="3" name="Content Placeholder 2"/>
          <p:cNvSpPr>
            <a:spLocks noGrp="1"/>
          </p:cNvSpPr>
          <p:nvPr>
            <p:ph idx="1"/>
          </p:nvPr>
        </p:nvSpPr>
        <p:spPr>
          <a:xfrm>
            <a:off x="2209800" y="1828800"/>
            <a:ext cx="6477000" cy="4800600"/>
          </a:xfrm>
        </p:spPr>
        <p:txBody>
          <a:bodyPr/>
          <a:lstStyle/>
          <a:p>
            <a:r>
              <a:rPr lang="en-US" b="1" dirty="0" smtClean="0"/>
              <a:t>The Need to Grow Closer</a:t>
            </a:r>
          </a:p>
          <a:p>
            <a:pPr lvl="1"/>
            <a:r>
              <a:rPr lang="en-US" b="1" dirty="0" smtClean="0"/>
              <a:t>We can’t grow spiritually if we don’t know each other very well.</a:t>
            </a:r>
          </a:p>
          <a:p>
            <a:r>
              <a:rPr lang="en-US" b="1" dirty="0" smtClean="0"/>
              <a:t>The Problem of Size</a:t>
            </a:r>
          </a:p>
          <a:p>
            <a:pPr lvl="1"/>
            <a:r>
              <a:rPr lang="en-US" b="1" dirty="0" smtClean="0"/>
              <a:t>No one could host all members for a study or singing.</a:t>
            </a:r>
          </a:p>
          <a:p>
            <a:pPr lvl="1"/>
            <a:r>
              <a:rPr lang="en-US" b="1" dirty="0" smtClean="0"/>
              <a:t>Select groups can lead to cliquishness and hurt feelings.</a:t>
            </a:r>
          </a:p>
          <a:p>
            <a:endParaRPr lang="en-US" b="1" dirty="0"/>
          </a:p>
        </p:txBody>
      </p:sp>
      <p:sp>
        <p:nvSpPr>
          <p:cNvPr id="4" name="TextBox 3"/>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lumMod val="65000"/>
                  </a:schemeClr>
                </a:solidFill>
                <a:latin typeface="Arial Narrow" pitchFamily="34" charset="0"/>
              </a:rPr>
              <a:t>NEED</a:t>
            </a:r>
          </a:p>
          <a:p>
            <a:pPr algn="ctr">
              <a:spcAft>
                <a:spcPts val="1200"/>
              </a:spcAft>
            </a:pPr>
            <a:r>
              <a:rPr lang="en-US" b="1" i="1" dirty="0" smtClean="0">
                <a:solidFill>
                  <a:schemeClr val="bg1"/>
                </a:solidFill>
                <a:latin typeface="Arial Narrow" pitchFamily="34" charset="0"/>
              </a:rPr>
              <a:t>PROBLEM</a:t>
            </a:r>
          </a:p>
          <a:p>
            <a:pPr algn="ctr">
              <a:spcAft>
                <a:spcPts val="1200"/>
              </a:spcAft>
            </a:pPr>
            <a:r>
              <a:rPr lang="en-US" b="1" i="1" dirty="0" smtClean="0">
                <a:solidFill>
                  <a:schemeClr val="bg1">
                    <a:lumMod val="65000"/>
                  </a:schemeClr>
                </a:solidFill>
                <a:latin typeface="Arial Narrow" pitchFamily="34" charset="0"/>
              </a:rPr>
              <a:t>AUTHORITY</a:t>
            </a:r>
          </a:p>
          <a:p>
            <a:pPr algn="ctr">
              <a:spcAft>
                <a:spcPts val="1200"/>
              </a:spcAft>
            </a:pPr>
            <a:r>
              <a:rPr lang="en-US" b="1" i="1" dirty="0" smtClean="0">
                <a:solidFill>
                  <a:schemeClr val="bg1">
                    <a:lumMod val="65000"/>
                  </a:schemeClr>
                </a:solidFill>
                <a:latin typeface="Arial Narrow" pitchFamily="34" charset="0"/>
              </a:rPr>
              <a:t>HISTORY</a:t>
            </a:r>
          </a:p>
          <a:p>
            <a:pPr algn="ctr">
              <a:spcAft>
                <a:spcPts val="1200"/>
              </a:spcAft>
            </a:pPr>
            <a:r>
              <a:rPr lang="en-US" b="1" i="1" dirty="0" smtClean="0">
                <a:solidFill>
                  <a:schemeClr val="bg1">
                    <a:lumMod val="65000"/>
                  </a:schemeClr>
                </a:solidFill>
                <a:latin typeface="Arial Narrow" pitchFamily="34" charset="0"/>
              </a:rPr>
              <a:t>FOCUS</a:t>
            </a:r>
          </a:p>
          <a:p>
            <a:pPr algn="ctr">
              <a:spcAft>
                <a:spcPts val="1200"/>
              </a:spcAft>
            </a:pPr>
            <a:r>
              <a:rPr lang="en-US" b="1" i="1" dirty="0" smtClean="0">
                <a:solidFill>
                  <a:schemeClr val="bg1">
                    <a:lumMod val="65000"/>
                  </a:schemeClr>
                </a:solidFill>
                <a:latin typeface="Arial Narrow" pitchFamily="34" charset="0"/>
              </a:rPr>
              <a:t>APPROACH</a:t>
            </a:r>
          </a:p>
          <a:p>
            <a:pPr algn="ctr">
              <a:spcAft>
                <a:spcPts val="1200"/>
              </a:spcAft>
            </a:pPr>
            <a:r>
              <a:rPr lang="en-US" b="1" i="1" dirty="0" smtClean="0">
                <a:solidFill>
                  <a:schemeClr val="bg1">
                    <a:lumMod val="65000"/>
                  </a:schemeClr>
                </a:solidFill>
                <a:latin typeface="Arial Narrow" pitchFamily="34" charset="0"/>
              </a:rPr>
              <a:t>CHALLENGE</a:t>
            </a:r>
          </a:p>
          <a:p>
            <a:pPr algn="ctr">
              <a:spcAft>
                <a:spcPts val="1200"/>
              </a:spcAft>
            </a:pPr>
            <a:endParaRPr lang="en-US" b="1" i="1" dirty="0">
              <a:solidFill>
                <a:schemeClr val="bg1"/>
              </a:solidFill>
              <a:latin typeface="Arial Narrow"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wipe(left)">
                                      <p:cBhvr>
                                        <p:cTn id="14" dur="2000"/>
                                        <p:tgtEl>
                                          <p:spTgt spid="3">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left)">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828800"/>
            <a:ext cx="6477000" cy="5029200"/>
          </a:xfrm>
        </p:spPr>
        <p:txBody>
          <a:bodyPr>
            <a:normAutofit fontScale="92500" lnSpcReduction="10000"/>
          </a:bodyPr>
          <a:lstStyle/>
          <a:p>
            <a:r>
              <a:rPr lang="en-US" b="1" dirty="0" smtClean="0"/>
              <a:t>It Is </a:t>
            </a:r>
            <a:r>
              <a:rPr lang="en-US" b="1" dirty="0" smtClean="0">
                <a:solidFill>
                  <a:schemeClr val="accent6">
                    <a:lumMod val="40000"/>
                    <a:lumOff val="60000"/>
                  </a:schemeClr>
                </a:solidFill>
              </a:rPr>
              <a:t>NOT</a:t>
            </a:r>
            <a:r>
              <a:rPr lang="en-US" b="1" dirty="0" smtClean="0"/>
              <a:t> the Work of the Church to Sponsor Social Functions .</a:t>
            </a:r>
          </a:p>
          <a:p>
            <a:r>
              <a:rPr lang="en-US" b="1" dirty="0" smtClean="0"/>
              <a:t>It </a:t>
            </a:r>
            <a:r>
              <a:rPr lang="en-US" b="1" dirty="0" smtClean="0">
                <a:solidFill>
                  <a:schemeClr val="accent6">
                    <a:lumMod val="40000"/>
                    <a:lumOff val="60000"/>
                  </a:schemeClr>
                </a:solidFill>
              </a:rPr>
              <a:t>IS</a:t>
            </a:r>
            <a:r>
              <a:rPr lang="en-US" b="1" dirty="0" smtClean="0"/>
              <a:t> the Work of the Church to Promote Spiritual Growth.</a:t>
            </a:r>
          </a:p>
          <a:p>
            <a:pPr algn="ctr">
              <a:spcBef>
                <a:spcPts val="2400"/>
              </a:spcBef>
              <a:buNone/>
            </a:pPr>
            <a:r>
              <a:rPr lang="en-US" b="1" i="1" dirty="0" smtClean="0">
                <a:solidFill>
                  <a:schemeClr val="accent6">
                    <a:lumMod val="40000"/>
                    <a:lumOff val="60000"/>
                  </a:schemeClr>
                </a:solidFill>
              </a:rPr>
              <a:t>Leaders in the Church Work Toward…  </a:t>
            </a:r>
          </a:p>
          <a:p>
            <a:pPr marL="0" indent="0" algn="ctr">
              <a:spcBef>
                <a:spcPts val="1800"/>
              </a:spcBef>
              <a:buNone/>
            </a:pPr>
            <a:r>
              <a:rPr lang="en-US" sz="2400" b="1" dirty="0" smtClean="0"/>
              <a:t>“…the equipping of the saints for the work of ministry, for the edifying of the body of Christ” (Eph. 4:12).</a:t>
            </a:r>
          </a:p>
          <a:p>
            <a:pPr marL="0" indent="0" algn="ctr">
              <a:spcBef>
                <a:spcPts val="1800"/>
              </a:spcBef>
              <a:buNone/>
            </a:pPr>
            <a:r>
              <a:rPr lang="en-US" sz="2400" b="1" dirty="0" smtClean="0"/>
              <a:t>“…joined and knit together by what every joint supplies, according to the effective working by which every part does its share, causes growth of the body for the edifying of itself in love” (Eph. 4:16)</a:t>
            </a:r>
          </a:p>
        </p:txBody>
      </p:sp>
      <p:sp>
        <p:nvSpPr>
          <p:cNvPr id="7" name="TextBox 6"/>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lumMod val="65000"/>
                  </a:schemeClr>
                </a:solidFill>
                <a:latin typeface="Arial Narrow" pitchFamily="34" charset="0"/>
              </a:rPr>
              <a:t>NEED</a:t>
            </a:r>
          </a:p>
          <a:p>
            <a:pPr algn="ctr">
              <a:spcAft>
                <a:spcPts val="1200"/>
              </a:spcAft>
            </a:pPr>
            <a:r>
              <a:rPr lang="en-US" b="1" i="1" dirty="0" smtClean="0">
                <a:solidFill>
                  <a:schemeClr val="bg1">
                    <a:lumMod val="65000"/>
                  </a:schemeClr>
                </a:solidFill>
                <a:latin typeface="Arial Narrow" pitchFamily="34" charset="0"/>
              </a:rPr>
              <a:t>PROBLEM</a:t>
            </a:r>
          </a:p>
          <a:p>
            <a:pPr algn="ctr">
              <a:spcAft>
                <a:spcPts val="1200"/>
              </a:spcAft>
            </a:pPr>
            <a:r>
              <a:rPr lang="en-US" b="1" i="1" dirty="0" smtClean="0">
                <a:solidFill>
                  <a:schemeClr val="bg1"/>
                </a:solidFill>
                <a:latin typeface="Arial Narrow" pitchFamily="34" charset="0"/>
              </a:rPr>
              <a:t>AUTHORITY</a:t>
            </a:r>
          </a:p>
          <a:p>
            <a:pPr algn="ctr">
              <a:spcAft>
                <a:spcPts val="1200"/>
              </a:spcAft>
            </a:pPr>
            <a:r>
              <a:rPr lang="en-US" b="1" i="1" dirty="0" smtClean="0">
                <a:solidFill>
                  <a:schemeClr val="bg1">
                    <a:lumMod val="65000"/>
                  </a:schemeClr>
                </a:solidFill>
                <a:latin typeface="Arial Narrow" pitchFamily="34" charset="0"/>
              </a:rPr>
              <a:t>HISTORY</a:t>
            </a:r>
          </a:p>
          <a:p>
            <a:pPr algn="ctr">
              <a:spcAft>
                <a:spcPts val="1200"/>
              </a:spcAft>
            </a:pPr>
            <a:r>
              <a:rPr lang="en-US" b="1" i="1" dirty="0" smtClean="0">
                <a:solidFill>
                  <a:schemeClr val="bg1">
                    <a:lumMod val="65000"/>
                  </a:schemeClr>
                </a:solidFill>
                <a:latin typeface="Arial Narrow" pitchFamily="34" charset="0"/>
              </a:rPr>
              <a:t>FOCUS</a:t>
            </a:r>
          </a:p>
          <a:p>
            <a:pPr algn="ctr">
              <a:spcAft>
                <a:spcPts val="1200"/>
              </a:spcAft>
            </a:pPr>
            <a:r>
              <a:rPr lang="en-US" b="1" i="1" dirty="0" smtClean="0">
                <a:solidFill>
                  <a:schemeClr val="bg1">
                    <a:lumMod val="65000"/>
                  </a:schemeClr>
                </a:solidFill>
                <a:latin typeface="Arial Narrow" pitchFamily="34" charset="0"/>
              </a:rPr>
              <a:t>APPROACH</a:t>
            </a:r>
          </a:p>
          <a:p>
            <a:pPr algn="ctr">
              <a:spcAft>
                <a:spcPts val="1200"/>
              </a:spcAft>
            </a:pPr>
            <a:r>
              <a:rPr lang="en-US" b="1" i="1" dirty="0" smtClean="0">
                <a:solidFill>
                  <a:schemeClr val="bg1">
                    <a:lumMod val="65000"/>
                  </a:schemeClr>
                </a:solidFill>
                <a:latin typeface="Arial Narrow" pitchFamily="34" charset="0"/>
              </a:rPr>
              <a:t>CHALLENGE</a:t>
            </a:r>
          </a:p>
          <a:p>
            <a:pPr algn="ctr">
              <a:spcAft>
                <a:spcPts val="1200"/>
              </a:spcAft>
            </a:pPr>
            <a:endParaRPr lang="en-US" b="1" i="1" dirty="0">
              <a:solidFill>
                <a:schemeClr val="bg1"/>
              </a:solidFill>
              <a:latin typeface="Arial Narrow" pitchFamily="34" charset="0"/>
            </a:endParaRPr>
          </a:p>
        </p:txBody>
      </p:sp>
      <p:sp>
        <p:nvSpPr>
          <p:cNvPr id="8" name="Title 1"/>
          <p:cNvSpPr>
            <a:spLocks noGrp="1"/>
          </p:cNvSpPr>
          <p:nvPr>
            <p:ph type="title"/>
          </p:nvPr>
        </p:nvSpPr>
        <p:spPr>
          <a:xfrm>
            <a:off x="457200" y="274638"/>
            <a:ext cx="8229600" cy="1143000"/>
          </a:xfrm>
        </p:spPr>
        <p:txBody>
          <a:bodyPr>
            <a:normAutofit fontScale="90000"/>
          </a:bodyPr>
          <a:lstStyle/>
          <a:p>
            <a:r>
              <a:rPr lang="en-US" sz="5400" i="1" dirty="0" smtClean="0">
                <a:latin typeface="Franklin Gothic Medium" pitchFamily="34" charset="0"/>
              </a:rPr>
              <a:t>Where Are We at Olsen Park?</a:t>
            </a:r>
            <a:endParaRPr lang="en-US" sz="5400" i="1" dirty="0">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828800"/>
            <a:ext cx="6477000" cy="4800600"/>
          </a:xfrm>
        </p:spPr>
        <p:txBody>
          <a:bodyPr>
            <a:normAutofit lnSpcReduction="10000"/>
          </a:bodyPr>
          <a:lstStyle/>
          <a:p>
            <a:r>
              <a:rPr lang="en-US" sz="3000" b="1" dirty="0" smtClean="0"/>
              <a:t>It Is </a:t>
            </a:r>
            <a:r>
              <a:rPr lang="en-US" sz="3000" b="1" dirty="0" smtClean="0">
                <a:solidFill>
                  <a:schemeClr val="accent6">
                    <a:lumMod val="40000"/>
                    <a:lumOff val="60000"/>
                  </a:schemeClr>
                </a:solidFill>
              </a:rPr>
              <a:t>NOT</a:t>
            </a:r>
            <a:r>
              <a:rPr lang="en-US" sz="3000" b="1" dirty="0" smtClean="0"/>
              <a:t> the Work of the Church to Sponsor Social Functions .</a:t>
            </a:r>
          </a:p>
          <a:p>
            <a:r>
              <a:rPr lang="en-US" sz="3000" b="1" dirty="0" smtClean="0"/>
              <a:t>It </a:t>
            </a:r>
            <a:r>
              <a:rPr lang="en-US" sz="3000" b="1" dirty="0" smtClean="0">
                <a:solidFill>
                  <a:schemeClr val="accent6">
                    <a:lumMod val="40000"/>
                    <a:lumOff val="60000"/>
                  </a:schemeClr>
                </a:solidFill>
              </a:rPr>
              <a:t>IS</a:t>
            </a:r>
            <a:r>
              <a:rPr lang="en-US" sz="3000" b="1" dirty="0" smtClean="0"/>
              <a:t> the Work of the Church to Promote Spiritual Growth.</a:t>
            </a:r>
          </a:p>
          <a:p>
            <a:pPr algn="ctr">
              <a:spcBef>
                <a:spcPts val="2400"/>
              </a:spcBef>
              <a:buNone/>
            </a:pPr>
            <a:r>
              <a:rPr lang="en-US" b="1" i="1" dirty="0" smtClean="0">
                <a:solidFill>
                  <a:schemeClr val="accent6">
                    <a:lumMod val="40000"/>
                    <a:lumOff val="60000"/>
                  </a:schemeClr>
                </a:solidFill>
              </a:rPr>
              <a:t>Elders Are to “Feed” the Flock  </a:t>
            </a:r>
          </a:p>
          <a:p>
            <a:pPr marL="0" indent="0" algn="ctr">
              <a:spcBef>
                <a:spcPts val="1800"/>
              </a:spcBef>
              <a:buNone/>
            </a:pPr>
            <a:r>
              <a:rPr lang="en-US" sz="2400" b="1" dirty="0" smtClean="0"/>
              <a:t>“…Take heed to yourselves and to all the flock, among which the Holy Spirit has made you overseers, to shepherd the church of God which He purchased with His own blood” (Acts 20:28).</a:t>
            </a:r>
          </a:p>
          <a:p>
            <a:pPr marL="0" indent="0" algn="ctr">
              <a:spcBef>
                <a:spcPts val="1800"/>
              </a:spcBef>
              <a:buNone/>
            </a:pPr>
            <a:r>
              <a:rPr lang="en-US" sz="2400" b="1" dirty="0" smtClean="0"/>
              <a:t>“FEED the church of God” (KJV, ASV)</a:t>
            </a:r>
          </a:p>
        </p:txBody>
      </p:sp>
      <p:sp>
        <p:nvSpPr>
          <p:cNvPr id="7" name="TextBox 6"/>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lumMod val="65000"/>
                  </a:schemeClr>
                </a:solidFill>
                <a:latin typeface="Arial Narrow" pitchFamily="34" charset="0"/>
              </a:rPr>
              <a:t>NEED</a:t>
            </a:r>
          </a:p>
          <a:p>
            <a:pPr algn="ctr">
              <a:spcAft>
                <a:spcPts val="1200"/>
              </a:spcAft>
            </a:pPr>
            <a:r>
              <a:rPr lang="en-US" b="1" i="1" dirty="0" smtClean="0">
                <a:solidFill>
                  <a:schemeClr val="bg1">
                    <a:lumMod val="65000"/>
                  </a:schemeClr>
                </a:solidFill>
                <a:latin typeface="Arial Narrow" pitchFamily="34" charset="0"/>
              </a:rPr>
              <a:t>PROBLEM</a:t>
            </a:r>
          </a:p>
          <a:p>
            <a:pPr algn="ctr">
              <a:spcAft>
                <a:spcPts val="1200"/>
              </a:spcAft>
            </a:pPr>
            <a:r>
              <a:rPr lang="en-US" b="1" i="1" dirty="0" smtClean="0">
                <a:solidFill>
                  <a:schemeClr val="bg1"/>
                </a:solidFill>
                <a:latin typeface="Arial Narrow" pitchFamily="34" charset="0"/>
              </a:rPr>
              <a:t>AUTHORITY</a:t>
            </a:r>
          </a:p>
          <a:p>
            <a:pPr algn="ctr">
              <a:spcAft>
                <a:spcPts val="1200"/>
              </a:spcAft>
            </a:pPr>
            <a:r>
              <a:rPr lang="en-US" b="1" i="1" dirty="0" smtClean="0">
                <a:solidFill>
                  <a:schemeClr val="bg1">
                    <a:lumMod val="65000"/>
                  </a:schemeClr>
                </a:solidFill>
                <a:latin typeface="Arial Narrow" pitchFamily="34" charset="0"/>
              </a:rPr>
              <a:t>HISTORY</a:t>
            </a:r>
          </a:p>
          <a:p>
            <a:pPr algn="ctr">
              <a:spcAft>
                <a:spcPts val="1200"/>
              </a:spcAft>
            </a:pPr>
            <a:r>
              <a:rPr lang="en-US" b="1" i="1" dirty="0" smtClean="0">
                <a:solidFill>
                  <a:schemeClr val="bg1">
                    <a:lumMod val="65000"/>
                  </a:schemeClr>
                </a:solidFill>
                <a:latin typeface="Arial Narrow" pitchFamily="34" charset="0"/>
              </a:rPr>
              <a:t>FOCUS</a:t>
            </a:r>
          </a:p>
          <a:p>
            <a:pPr algn="ctr">
              <a:spcAft>
                <a:spcPts val="1200"/>
              </a:spcAft>
            </a:pPr>
            <a:r>
              <a:rPr lang="en-US" b="1" i="1" dirty="0" smtClean="0">
                <a:solidFill>
                  <a:schemeClr val="bg1">
                    <a:lumMod val="65000"/>
                  </a:schemeClr>
                </a:solidFill>
                <a:latin typeface="Arial Narrow" pitchFamily="34" charset="0"/>
              </a:rPr>
              <a:t>APPROACH</a:t>
            </a:r>
          </a:p>
          <a:p>
            <a:pPr algn="ctr">
              <a:spcAft>
                <a:spcPts val="1200"/>
              </a:spcAft>
            </a:pPr>
            <a:r>
              <a:rPr lang="en-US" b="1" i="1" dirty="0" smtClean="0">
                <a:solidFill>
                  <a:schemeClr val="bg1">
                    <a:lumMod val="65000"/>
                  </a:schemeClr>
                </a:solidFill>
                <a:latin typeface="Arial Narrow" pitchFamily="34" charset="0"/>
              </a:rPr>
              <a:t>CHALLENGE</a:t>
            </a:r>
          </a:p>
          <a:p>
            <a:pPr algn="ctr">
              <a:spcAft>
                <a:spcPts val="1200"/>
              </a:spcAft>
            </a:pPr>
            <a:endParaRPr lang="en-US" b="1" i="1" dirty="0">
              <a:solidFill>
                <a:schemeClr val="bg1"/>
              </a:solidFill>
              <a:latin typeface="Arial Narrow" pitchFamily="34" charset="0"/>
            </a:endParaRPr>
          </a:p>
        </p:txBody>
      </p:sp>
      <p:sp>
        <p:nvSpPr>
          <p:cNvPr id="8" name="Title 1"/>
          <p:cNvSpPr>
            <a:spLocks noGrp="1"/>
          </p:cNvSpPr>
          <p:nvPr>
            <p:ph type="title"/>
          </p:nvPr>
        </p:nvSpPr>
        <p:spPr>
          <a:xfrm>
            <a:off x="457200" y="274638"/>
            <a:ext cx="8229600" cy="1143000"/>
          </a:xfrm>
        </p:spPr>
        <p:txBody>
          <a:bodyPr>
            <a:normAutofit fontScale="90000"/>
          </a:bodyPr>
          <a:lstStyle/>
          <a:p>
            <a:r>
              <a:rPr lang="en-US" sz="5400" i="1" dirty="0" smtClean="0">
                <a:latin typeface="Franklin Gothic Medium" pitchFamily="34" charset="0"/>
              </a:rPr>
              <a:t>Where Are We at Olsen Park?</a:t>
            </a:r>
            <a:endParaRPr lang="en-US" sz="5400" i="1" dirty="0">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828800"/>
            <a:ext cx="6477000" cy="4800600"/>
          </a:xfrm>
        </p:spPr>
        <p:txBody>
          <a:bodyPr/>
          <a:lstStyle/>
          <a:p>
            <a:pPr>
              <a:lnSpc>
                <a:spcPct val="90000"/>
              </a:lnSpc>
            </a:pPr>
            <a:r>
              <a:rPr lang="en-US" sz="3000" b="1" dirty="0" smtClean="0"/>
              <a:t>It Is NOT the Work of the Church to Sponsor Social Functions .</a:t>
            </a:r>
          </a:p>
          <a:p>
            <a:pPr>
              <a:lnSpc>
                <a:spcPct val="90000"/>
              </a:lnSpc>
            </a:pPr>
            <a:r>
              <a:rPr lang="en-US" sz="3000" b="1" dirty="0" smtClean="0"/>
              <a:t>It IS the Work of the Church to Promote Spiritual Growth.</a:t>
            </a:r>
          </a:p>
          <a:p>
            <a:r>
              <a:rPr lang="en-US" b="1" dirty="0" smtClean="0"/>
              <a:t>Home Meetings Have Often Provided Unique Opportunities.</a:t>
            </a:r>
          </a:p>
          <a:p>
            <a:pPr lvl="1"/>
            <a:r>
              <a:rPr lang="en-US" b="1" dirty="0" smtClean="0"/>
              <a:t>1950s “Cottage Studies”</a:t>
            </a:r>
          </a:p>
          <a:p>
            <a:pPr lvl="1"/>
            <a:r>
              <a:rPr lang="en-US" b="1" dirty="0" smtClean="0"/>
              <a:t>Extremes of Boston Movement began with a sound principle.</a:t>
            </a:r>
            <a:endParaRPr lang="en-US" b="1" dirty="0"/>
          </a:p>
        </p:txBody>
      </p:sp>
      <p:sp>
        <p:nvSpPr>
          <p:cNvPr id="7" name="TextBox 6"/>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lumMod val="65000"/>
                  </a:schemeClr>
                </a:solidFill>
                <a:latin typeface="Arial Narrow" pitchFamily="34" charset="0"/>
              </a:rPr>
              <a:t>NEED</a:t>
            </a:r>
          </a:p>
          <a:p>
            <a:pPr algn="ctr">
              <a:spcAft>
                <a:spcPts val="1200"/>
              </a:spcAft>
            </a:pPr>
            <a:r>
              <a:rPr lang="en-US" b="1" i="1" dirty="0" smtClean="0">
                <a:solidFill>
                  <a:schemeClr val="bg1">
                    <a:lumMod val="65000"/>
                  </a:schemeClr>
                </a:solidFill>
                <a:latin typeface="Arial Narrow" pitchFamily="34" charset="0"/>
              </a:rPr>
              <a:t>PROBLEM</a:t>
            </a:r>
          </a:p>
          <a:p>
            <a:pPr algn="ctr">
              <a:spcAft>
                <a:spcPts val="1200"/>
              </a:spcAft>
            </a:pPr>
            <a:r>
              <a:rPr lang="en-US" b="1" i="1" dirty="0" smtClean="0">
                <a:solidFill>
                  <a:schemeClr val="bg1">
                    <a:lumMod val="75000"/>
                  </a:schemeClr>
                </a:solidFill>
                <a:latin typeface="Arial Narrow" pitchFamily="34" charset="0"/>
              </a:rPr>
              <a:t>AUTHORITY</a:t>
            </a:r>
          </a:p>
          <a:p>
            <a:pPr algn="ctr">
              <a:spcAft>
                <a:spcPts val="1200"/>
              </a:spcAft>
            </a:pPr>
            <a:r>
              <a:rPr lang="en-US" b="1" i="1" dirty="0" smtClean="0">
                <a:solidFill>
                  <a:schemeClr val="bg1"/>
                </a:solidFill>
                <a:latin typeface="Arial Narrow" pitchFamily="34" charset="0"/>
              </a:rPr>
              <a:t>HISTORY</a:t>
            </a:r>
          </a:p>
          <a:p>
            <a:pPr algn="ctr">
              <a:spcAft>
                <a:spcPts val="1200"/>
              </a:spcAft>
            </a:pPr>
            <a:r>
              <a:rPr lang="en-US" b="1" i="1" dirty="0" smtClean="0">
                <a:solidFill>
                  <a:schemeClr val="bg1">
                    <a:lumMod val="65000"/>
                  </a:schemeClr>
                </a:solidFill>
                <a:latin typeface="Arial Narrow" pitchFamily="34" charset="0"/>
              </a:rPr>
              <a:t>FOCUS</a:t>
            </a:r>
          </a:p>
          <a:p>
            <a:pPr algn="ctr">
              <a:spcAft>
                <a:spcPts val="1200"/>
              </a:spcAft>
            </a:pPr>
            <a:r>
              <a:rPr lang="en-US" b="1" i="1" dirty="0" smtClean="0">
                <a:solidFill>
                  <a:schemeClr val="bg1">
                    <a:lumMod val="65000"/>
                  </a:schemeClr>
                </a:solidFill>
                <a:latin typeface="Arial Narrow" pitchFamily="34" charset="0"/>
              </a:rPr>
              <a:t>APPROACH</a:t>
            </a:r>
          </a:p>
          <a:p>
            <a:pPr algn="ctr">
              <a:spcAft>
                <a:spcPts val="1200"/>
              </a:spcAft>
            </a:pPr>
            <a:r>
              <a:rPr lang="en-US" b="1" i="1" dirty="0" smtClean="0">
                <a:solidFill>
                  <a:schemeClr val="bg1">
                    <a:lumMod val="65000"/>
                  </a:schemeClr>
                </a:solidFill>
                <a:latin typeface="Arial Narrow" pitchFamily="34" charset="0"/>
              </a:rPr>
              <a:t>CHALLENGE</a:t>
            </a:r>
          </a:p>
          <a:p>
            <a:pPr algn="ctr">
              <a:spcAft>
                <a:spcPts val="1200"/>
              </a:spcAft>
            </a:pPr>
            <a:endParaRPr lang="en-US" b="1" i="1" dirty="0">
              <a:solidFill>
                <a:schemeClr val="bg1"/>
              </a:solidFill>
              <a:latin typeface="Arial Narrow" pitchFamily="34" charset="0"/>
            </a:endParaRPr>
          </a:p>
        </p:txBody>
      </p:sp>
      <p:sp>
        <p:nvSpPr>
          <p:cNvPr id="9" name="Title 1"/>
          <p:cNvSpPr>
            <a:spLocks noGrp="1"/>
          </p:cNvSpPr>
          <p:nvPr>
            <p:ph type="title"/>
          </p:nvPr>
        </p:nvSpPr>
        <p:spPr>
          <a:xfrm>
            <a:off x="457200" y="274638"/>
            <a:ext cx="8229600" cy="1143000"/>
          </a:xfrm>
        </p:spPr>
        <p:txBody>
          <a:bodyPr>
            <a:normAutofit fontScale="90000"/>
          </a:bodyPr>
          <a:lstStyle/>
          <a:p>
            <a:r>
              <a:rPr lang="en-US" sz="5400" i="1" dirty="0" smtClean="0">
                <a:latin typeface="Franklin Gothic Medium" pitchFamily="34" charset="0"/>
              </a:rPr>
              <a:t>Where Are We at Olsen Park?</a:t>
            </a:r>
            <a:endParaRPr lang="en-US" sz="5400" i="1" dirty="0">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wipe(left)">
                                      <p:cBhvr>
                                        <p:cTn id="14" dur="2000"/>
                                        <p:tgtEl>
                                          <p:spTgt spid="3">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left)">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US" b="1" dirty="0" smtClean="0"/>
              <a:t>CONTRIBUTIONS</a:t>
            </a:r>
          </a:p>
        </p:txBody>
      </p:sp>
      <p:sp>
        <p:nvSpPr>
          <p:cNvPr id="3075" name="Rectangle 3"/>
          <p:cNvSpPr>
            <a:spLocks noGrp="1" noChangeArrowheads="1"/>
          </p:cNvSpPr>
          <p:nvPr>
            <p:ph type="body" idx="1"/>
          </p:nvPr>
        </p:nvSpPr>
        <p:spPr/>
        <p:txBody>
          <a:bodyPr/>
          <a:lstStyle/>
          <a:p>
            <a:pPr eaLnBrk="1" hangingPunct="1">
              <a:lnSpc>
                <a:spcPct val="90000"/>
              </a:lnSpc>
              <a:buFont typeface="Wingdings" pitchFamily="2" charset="2"/>
              <a:buNone/>
              <a:defRPr/>
            </a:pPr>
            <a:endParaRPr lang="en-US" sz="2400" dirty="0" smtClean="0"/>
          </a:p>
          <a:p>
            <a:pPr eaLnBrk="1" hangingPunct="1">
              <a:lnSpc>
                <a:spcPct val="90000"/>
              </a:lnSpc>
              <a:buFont typeface="Wingdings" pitchFamily="2" charset="2"/>
              <a:buNone/>
              <a:defRPr/>
            </a:pPr>
            <a:endParaRPr lang="en-US" sz="2400" dirty="0" smtClean="0"/>
          </a:p>
          <a:p>
            <a:pPr eaLnBrk="1" hangingPunct="1">
              <a:lnSpc>
                <a:spcPct val="90000"/>
              </a:lnSpc>
              <a:defRPr/>
            </a:pPr>
            <a:r>
              <a:rPr lang="en-US" sz="2400" dirty="0" smtClean="0"/>
              <a:t>WEEKLY AVG – 2010 - $3739.95</a:t>
            </a:r>
          </a:p>
          <a:p>
            <a:pPr eaLnBrk="1" hangingPunct="1">
              <a:lnSpc>
                <a:spcPct val="90000"/>
              </a:lnSpc>
              <a:defRPr/>
            </a:pPr>
            <a:endParaRPr lang="en-US" sz="2400" dirty="0" smtClean="0"/>
          </a:p>
          <a:p>
            <a:pPr eaLnBrk="1" hangingPunct="1">
              <a:lnSpc>
                <a:spcPct val="90000"/>
              </a:lnSpc>
              <a:defRPr/>
            </a:pPr>
            <a:r>
              <a:rPr lang="en-US" sz="2400" dirty="0" smtClean="0"/>
              <a:t>WEEKLY AVG – 2011 - $4007.35 </a:t>
            </a:r>
          </a:p>
          <a:p>
            <a:pPr eaLnBrk="1" hangingPunct="1">
              <a:lnSpc>
                <a:spcPct val="90000"/>
              </a:lnSpc>
              <a:defRPr/>
            </a:pPr>
            <a:endParaRPr lang="en-US" sz="2400" dirty="0" smtClean="0"/>
          </a:p>
          <a:p>
            <a:pPr eaLnBrk="1" hangingPunct="1">
              <a:lnSpc>
                <a:spcPct val="90000"/>
              </a:lnSpc>
              <a:defRPr/>
            </a:pPr>
            <a:r>
              <a:rPr lang="en-US" sz="2400" dirty="0" smtClean="0"/>
              <a:t>WEEKLY AVG – 2012 - $4162.06</a:t>
            </a:r>
          </a:p>
          <a:p>
            <a:pPr eaLnBrk="1" hangingPunct="1">
              <a:lnSpc>
                <a:spcPct val="90000"/>
              </a:lnSpc>
              <a:defRPr/>
            </a:pPr>
            <a:endParaRPr lang="en-US" sz="2400" dirty="0" smtClean="0"/>
          </a:p>
          <a:p>
            <a:pPr eaLnBrk="1" hangingPunct="1">
              <a:lnSpc>
                <a:spcPct val="90000"/>
              </a:lnSpc>
              <a:defRPr/>
            </a:pPr>
            <a:r>
              <a:rPr lang="en-US" sz="2400" dirty="0" smtClean="0"/>
              <a:t>AS USUAL OUR MEMBERS WERE GENEROUS IN GIVING TO THE LORD’S WORK</a:t>
            </a:r>
            <a:r>
              <a:rPr lang="en-US" sz="1800" dirty="0" smtClean="0"/>
              <a:t>		 </a:t>
            </a:r>
          </a:p>
          <a:p>
            <a:pPr eaLnBrk="1" hangingPunct="1">
              <a:lnSpc>
                <a:spcPct val="90000"/>
              </a:lnSpc>
              <a:buFont typeface="Wingdings" pitchFamily="2" charset="2"/>
              <a:buNone/>
              <a:defRPr/>
            </a:pPr>
            <a:endParaRPr lang="en-US" sz="1800" dirty="0" smtClean="0"/>
          </a:p>
          <a:p>
            <a:pPr eaLnBrk="1" hangingPunct="1">
              <a:lnSpc>
                <a:spcPct val="90000"/>
              </a:lnSpc>
              <a:buFont typeface="Wingdings" pitchFamily="2" charset="2"/>
              <a:buNone/>
              <a:defRPr/>
            </a:pPr>
            <a:endParaRPr lang="en-US" sz="1800" dirty="0" smtClean="0"/>
          </a:p>
          <a:p>
            <a:pPr algn="ctr" eaLnBrk="1" hangingPunct="1">
              <a:lnSpc>
                <a:spcPct val="90000"/>
              </a:lnSpc>
              <a:defRPr/>
            </a:pPr>
            <a:endParaRPr lang="en-US" sz="1800" dirty="0" smtClean="0"/>
          </a:p>
          <a:p>
            <a:pPr lvl="4" eaLnBrk="1" hangingPunct="1">
              <a:lnSpc>
                <a:spcPct val="90000"/>
              </a:lnSpc>
              <a:buFont typeface="Wingdings" pitchFamily="2" charset="2"/>
              <a:buNone/>
              <a:defRPr/>
            </a:pPr>
            <a:endParaRPr lang="en-US" sz="12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4" end="4"/>
                                            </p:txEl>
                                          </p:spTgt>
                                        </p:tgtEl>
                                        <p:attrNameLst>
                                          <p:attrName>style.visibility</p:attrName>
                                        </p:attrNameLst>
                                      </p:cBhvr>
                                      <p:to>
                                        <p:strVal val="visible"/>
                                      </p:to>
                                    </p:set>
                                    <p:animEffect transition="in" filter="fade">
                                      <p:cBhvr>
                                        <p:cTn id="21" dur="1000"/>
                                        <p:tgtEl>
                                          <p:spTgt spid="3075">
                                            <p:txEl>
                                              <p:pRg st="4" end="4"/>
                                            </p:txEl>
                                          </p:spTgt>
                                        </p:tgtEl>
                                      </p:cBhvr>
                                    </p:animEffect>
                                    <p:anim calcmode="lin" valueType="num">
                                      <p:cBhvr>
                                        <p:cTn id="22"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075">
                                            <p:txEl>
                                              <p:pRg st="6" end="6"/>
                                            </p:txEl>
                                          </p:spTgt>
                                        </p:tgtEl>
                                        <p:attrNameLst>
                                          <p:attrName>style.visibility</p:attrName>
                                        </p:attrNameLst>
                                      </p:cBhvr>
                                      <p:to>
                                        <p:strVal val="visible"/>
                                      </p:to>
                                    </p:set>
                                    <p:animEffect transition="in" filter="fade">
                                      <p:cBhvr>
                                        <p:cTn id="28" dur="1000"/>
                                        <p:tgtEl>
                                          <p:spTgt spid="3075">
                                            <p:txEl>
                                              <p:pRg st="6" end="6"/>
                                            </p:txEl>
                                          </p:spTgt>
                                        </p:tgtEl>
                                      </p:cBhvr>
                                    </p:animEffect>
                                    <p:anim calcmode="lin" valueType="num">
                                      <p:cBhvr>
                                        <p:cTn id="29" dur="1000" fill="hold"/>
                                        <p:tgtEl>
                                          <p:spTgt spid="307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075">
                                            <p:txEl>
                                              <p:pRg st="8" end="8"/>
                                            </p:txEl>
                                          </p:spTgt>
                                        </p:tgtEl>
                                        <p:attrNameLst>
                                          <p:attrName>style.visibility</p:attrName>
                                        </p:attrNameLst>
                                      </p:cBhvr>
                                      <p:to>
                                        <p:strVal val="visible"/>
                                      </p:to>
                                    </p:set>
                                    <p:animEffect transition="in" filter="fade">
                                      <p:cBhvr>
                                        <p:cTn id="35" dur="1000"/>
                                        <p:tgtEl>
                                          <p:spTgt spid="3075">
                                            <p:txEl>
                                              <p:pRg st="8" end="8"/>
                                            </p:txEl>
                                          </p:spTgt>
                                        </p:tgtEl>
                                      </p:cBhvr>
                                    </p:animEffect>
                                    <p:anim calcmode="lin" valueType="num">
                                      <p:cBhvr>
                                        <p:cTn id="36" dur="1000" fill="hold"/>
                                        <p:tgtEl>
                                          <p:spTgt spid="3075">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owingStronger.jpg"/>
          <p:cNvPicPr>
            <a:picLocks noChangeAspect="1"/>
          </p:cNvPicPr>
          <p:nvPr/>
        </p:nvPicPr>
        <p:blipFill>
          <a:blip r:embed="rId2" cstate="print"/>
          <a:stretch>
            <a:fillRect/>
          </a:stretch>
        </p:blipFill>
        <p:spPr>
          <a:xfrm>
            <a:off x="1981200" y="1066800"/>
            <a:ext cx="6762496" cy="4876800"/>
          </a:xfrm>
          <a:prstGeom prst="rect">
            <a:avLst/>
          </a:prstGeom>
          <a:effectLst>
            <a:outerShdw blurRad="50800" dist="38100" dir="8100000" algn="tr" rotWithShape="0">
              <a:prstClr val="black">
                <a:alpha val="40000"/>
              </a:prstClr>
            </a:outerShdw>
          </a:effectLst>
        </p:spPr>
      </p:pic>
      <p:sp>
        <p:nvSpPr>
          <p:cNvPr id="8" name="TextBox 7"/>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lumMod val="65000"/>
                  </a:schemeClr>
                </a:solidFill>
                <a:latin typeface="Arial Narrow" pitchFamily="34" charset="0"/>
              </a:rPr>
              <a:t>NEED</a:t>
            </a:r>
          </a:p>
          <a:p>
            <a:pPr algn="ctr">
              <a:spcAft>
                <a:spcPts val="1200"/>
              </a:spcAft>
            </a:pPr>
            <a:r>
              <a:rPr lang="en-US" b="1" i="1" dirty="0" smtClean="0">
                <a:solidFill>
                  <a:schemeClr val="bg1">
                    <a:lumMod val="65000"/>
                  </a:schemeClr>
                </a:solidFill>
                <a:latin typeface="Arial Narrow" pitchFamily="34" charset="0"/>
              </a:rPr>
              <a:t>PROBLEM</a:t>
            </a:r>
          </a:p>
          <a:p>
            <a:pPr algn="ctr">
              <a:spcAft>
                <a:spcPts val="1200"/>
              </a:spcAft>
            </a:pPr>
            <a:r>
              <a:rPr lang="en-US" b="1" i="1" dirty="0" smtClean="0">
                <a:solidFill>
                  <a:schemeClr val="bg1">
                    <a:lumMod val="65000"/>
                  </a:schemeClr>
                </a:solidFill>
                <a:latin typeface="Arial Narrow" pitchFamily="34" charset="0"/>
              </a:rPr>
              <a:t>AUTHORITY</a:t>
            </a:r>
          </a:p>
          <a:p>
            <a:pPr algn="ctr">
              <a:spcAft>
                <a:spcPts val="1200"/>
              </a:spcAft>
            </a:pPr>
            <a:r>
              <a:rPr lang="en-US" b="1" i="1" dirty="0" smtClean="0">
                <a:solidFill>
                  <a:schemeClr val="bg1">
                    <a:lumMod val="65000"/>
                  </a:schemeClr>
                </a:solidFill>
                <a:latin typeface="Arial Narrow" pitchFamily="34" charset="0"/>
              </a:rPr>
              <a:t>HISTORY</a:t>
            </a:r>
          </a:p>
          <a:p>
            <a:pPr algn="ctr">
              <a:spcAft>
                <a:spcPts val="1200"/>
              </a:spcAft>
            </a:pPr>
            <a:r>
              <a:rPr lang="en-US" b="1" i="1" dirty="0" smtClean="0">
                <a:solidFill>
                  <a:schemeClr val="bg1"/>
                </a:solidFill>
                <a:latin typeface="Arial Narrow" pitchFamily="34" charset="0"/>
              </a:rPr>
              <a:t>FOCUS</a:t>
            </a:r>
            <a:endParaRPr lang="en-US" b="1" i="1" dirty="0" smtClean="0">
              <a:solidFill>
                <a:schemeClr val="bg1">
                  <a:lumMod val="65000"/>
                </a:schemeClr>
              </a:solidFill>
              <a:latin typeface="Arial Narrow" pitchFamily="34" charset="0"/>
            </a:endParaRPr>
          </a:p>
          <a:p>
            <a:pPr algn="ctr">
              <a:spcAft>
                <a:spcPts val="1200"/>
              </a:spcAft>
            </a:pPr>
            <a:r>
              <a:rPr lang="en-US" b="1" i="1" dirty="0" smtClean="0">
                <a:solidFill>
                  <a:schemeClr val="bg1">
                    <a:lumMod val="65000"/>
                  </a:schemeClr>
                </a:solidFill>
                <a:latin typeface="Arial Narrow" pitchFamily="34" charset="0"/>
              </a:rPr>
              <a:t>APPROACH</a:t>
            </a:r>
          </a:p>
          <a:p>
            <a:pPr algn="ctr">
              <a:spcAft>
                <a:spcPts val="1200"/>
              </a:spcAft>
            </a:pPr>
            <a:r>
              <a:rPr lang="en-US" b="1" i="1" dirty="0" smtClean="0">
                <a:solidFill>
                  <a:schemeClr val="bg1">
                    <a:lumMod val="65000"/>
                  </a:schemeClr>
                </a:solidFill>
                <a:latin typeface="Arial Narrow" pitchFamily="34" charset="0"/>
              </a:rPr>
              <a:t>CHALLENGE</a:t>
            </a:r>
          </a:p>
          <a:p>
            <a:pPr algn="ctr">
              <a:spcAft>
                <a:spcPts val="1200"/>
              </a:spcAft>
            </a:pPr>
            <a:endParaRPr lang="en-US" b="1" i="1" dirty="0">
              <a:solidFill>
                <a:schemeClr val="bg1"/>
              </a:solidFill>
              <a:latin typeface="Arial Narrow" pitchFamily="34" charset="0"/>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828800"/>
            <a:ext cx="6477000" cy="4800600"/>
          </a:xfrm>
        </p:spPr>
        <p:txBody>
          <a:bodyPr>
            <a:normAutofit lnSpcReduction="10000"/>
          </a:bodyPr>
          <a:lstStyle/>
          <a:p>
            <a:r>
              <a:rPr lang="en-US" b="1" dirty="0" smtClean="0"/>
              <a:t>Three groups led by each elder.</a:t>
            </a:r>
          </a:p>
          <a:p>
            <a:r>
              <a:rPr lang="en-US" b="1" dirty="0" smtClean="0"/>
              <a:t>Meet once a month.</a:t>
            </a:r>
          </a:p>
          <a:p>
            <a:pPr lvl="1"/>
            <a:r>
              <a:rPr lang="en-US" b="1" dirty="0" smtClean="0"/>
              <a:t>Bible study   </a:t>
            </a:r>
            <a:r>
              <a:rPr lang="en-US" dirty="0" smtClean="0"/>
              <a:t>– </a:t>
            </a:r>
            <a:r>
              <a:rPr lang="en-US" b="1" dirty="0" smtClean="0"/>
              <a:t>Singing   </a:t>
            </a:r>
            <a:r>
              <a:rPr lang="en-US" dirty="0" smtClean="0"/>
              <a:t>–</a:t>
            </a:r>
            <a:r>
              <a:rPr lang="en-US" b="1" dirty="0" smtClean="0"/>
              <a:t> Prayer </a:t>
            </a:r>
          </a:p>
          <a:p>
            <a:pPr lvl="1"/>
            <a:r>
              <a:rPr lang="en-US" b="1" dirty="0" smtClean="0"/>
              <a:t>Handout flyers for Gospel Meeting</a:t>
            </a:r>
          </a:p>
          <a:p>
            <a:pPr lvl="1"/>
            <a:r>
              <a:rPr lang="en-US" b="1" dirty="0" smtClean="0"/>
              <a:t>Go visit shut-ins</a:t>
            </a:r>
          </a:p>
          <a:p>
            <a:pPr lvl="1"/>
            <a:r>
              <a:rPr lang="en-US" b="1" dirty="0" smtClean="0"/>
              <a:t>Send cards to those struggling</a:t>
            </a:r>
          </a:p>
          <a:p>
            <a:pPr lvl="1"/>
            <a:r>
              <a:rPr lang="en-US" b="1" dirty="0" smtClean="0"/>
              <a:t>Invite a friend</a:t>
            </a:r>
          </a:p>
          <a:p>
            <a:r>
              <a:rPr lang="en-US" b="1" dirty="0" smtClean="0"/>
              <a:t>Each year the groups will change</a:t>
            </a:r>
          </a:p>
          <a:p>
            <a:r>
              <a:rPr lang="en-US" b="1" dirty="0" smtClean="0"/>
              <a:t>Adults and kids all participate.</a:t>
            </a:r>
          </a:p>
        </p:txBody>
      </p:sp>
      <p:sp>
        <p:nvSpPr>
          <p:cNvPr id="6" name="Title 1"/>
          <p:cNvSpPr>
            <a:spLocks noGrp="1"/>
          </p:cNvSpPr>
          <p:nvPr>
            <p:ph type="title"/>
          </p:nvPr>
        </p:nvSpPr>
        <p:spPr>
          <a:xfrm>
            <a:off x="457200" y="274638"/>
            <a:ext cx="8229600" cy="1143000"/>
          </a:xfrm>
        </p:spPr>
        <p:txBody>
          <a:bodyPr>
            <a:normAutofit/>
          </a:bodyPr>
          <a:lstStyle/>
          <a:p>
            <a:r>
              <a:rPr lang="en-US" sz="5400" i="1" dirty="0" smtClean="0">
                <a:latin typeface="Franklin Gothic Medium" pitchFamily="34" charset="0"/>
              </a:rPr>
              <a:t>Personal Work Groups</a:t>
            </a:r>
            <a:endParaRPr lang="en-US" sz="5400" i="1" dirty="0">
              <a:latin typeface="Franklin Gothic Medium" pitchFamily="34" charset="0"/>
            </a:endParaRPr>
          </a:p>
        </p:txBody>
      </p:sp>
      <p:sp>
        <p:nvSpPr>
          <p:cNvPr id="4" name="TextBox 3"/>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lumMod val="65000"/>
                  </a:schemeClr>
                </a:solidFill>
                <a:latin typeface="Arial Narrow" pitchFamily="34" charset="0"/>
              </a:rPr>
              <a:t>NEED</a:t>
            </a:r>
          </a:p>
          <a:p>
            <a:pPr algn="ctr">
              <a:spcAft>
                <a:spcPts val="1200"/>
              </a:spcAft>
            </a:pPr>
            <a:r>
              <a:rPr lang="en-US" b="1" i="1" dirty="0" smtClean="0">
                <a:solidFill>
                  <a:schemeClr val="bg1">
                    <a:lumMod val="65000"/>
                  </a:schemeClr>
                </a:solidFill>
                <a:latin typeface="Arial Narrow" pitchFamily="34" charset="0"/>
              </a:rPr>
              <a:t>PROBLEM</a:t>
            </a:r>
          </a:p>
          <a:p>
            <a:pPr algn="ctr">
              <a:spcAft>
                <a:spcPts val="1200"/>
              </a:spcAft>
            </a:pPr>
            <a:r>
              <a:rPr lang="en-US" b="1" i="1" dirty="0" smtClean="0">
                <a:solidFill>
                  <a:schemeClr val="bg1">
                    <a:lumMod val="65000"/>
                  </a:schemeClr>
                </a:solidFill>
                <a:latin typeface="Arial Narrow" pitchFamily="34" charset="0"/>
              </a:rPr>
              <a:t>AUTHORITY</a:t>
            </a:r>
          </a:p>
          <a:p>
            <a:pPr algn="ctr">
              <a:spcAft>
                <a:spcPts val="1200"/>
              </a:spcAft>
            </a:pPr>
            <a:r>
              <a:rPr lang="en-US" b="1" i="1" dirty="0" smtClean="0">
                <a:solidFill>
                  <a:schemeClr val="bg1">
                    <a:lumMod val="65000"/>
                  </a:schemeClr>
                </a:solidFill>
                <a:latin typeface="Arial Narrow" pitchFamily="34" charset="0"/>
              </a:rPr>
              <a:t>HISTORY</a:t>
            </a:r>
          </a:p>
          <a:p>
            <a:pPr algn="ctr">
              <a:spcAft>
                <a:spcPts val="1200"/>
              </a:spcAft>
            </a:pPr>
            <a:r>
              <a:rPr lang="en-US" b="1" i="1" dirty="0" smtClean="0">
                <a:solidFill>
                  <a:schemeClr val="bg1">
                    <a:lumMod val="65000"/>
                  </a:schemeClr>
                </a:solidFill>
                <a:latin typeface="Arial Narrow" pitchFamily="34" charset="0"/>
              </a:rPr>
              <a:t>FOCUS</a:t>
            </a:r>
          </a:p>
          <a:p>
            <a:pPr algn="ctr">
              <a:spcAft>
                <a:spcPts val="1200"/>
              </a:spcAft>
            </a:pPr>
            <a:r>
              <a:rPr lang="en-US" b="1" i="1" dirty="0" smtClean="0">
                <a:solidFill>
                  <a:schemeClr val="bg1"/>
                </a:solidFill>
                <a:latin typeface="Arial Narrow" pitchFamily="34" charset="0"/>
              </a:rPr>
              <a:t>APPROACH</a:t>
            </a:r>
            <a:endParaRPr lang="en-US" b="1" i="1" dirty="0" smtClean="0">
              <a:solidFill>
                <a:schemeClr val="bg1">
                  <a:lumMod val="65000"/>
                </a:schemeClr>
              </a:solidFill>
              <a:latin typeface="Arial Narrow" pitchFamily="34" charset="0"/>
            </a:endParaRPr>
          </a:p>
          <a:p>
            <a:pPr algn="ctr">
              <a:spcAft>
                <a:spcPts val="1200"/>
              </a:spcAft>
            </a:pPr>
            <a:r>
              <a:rPr lang="en-US" b="1" i="1" dirty="0" smtClean="0">
                <a:solidFill>
                  <a:schemeClr val="bg1">
                    <a:lumMod val="65000"/>
                  </a:schemeClr>
                </a:solidFill>
                <a:latin typeface="Arial Narrow" pitchFamily="34" charset="0"/>
              </a:rPr>
              <a:t>CHALLENGE</a:t>
            </a:r>
            <a:endParaRPr lang="en-US" b="1" i="1" dirty="0" smtClean="0">
              <a:solidFill>
                <a:schemeClr val="bg1"/>
              </a:solidFill>
              <a:latin typeface="Arial Narrow" pitchFamily="34" charset="0"/>
            </a:endParaRPr>
          </a:p>
          <a:p>
            <a:pPr algn="ctr">
              <a:spcAft>
                <a:spcPts val="1200"/>
              </a:spcAft>
            </a:pPr>
            <a:endParaRPr lang="en-US" b="1" i="1" dirty="0">
              <a:solidFill>
                <a:schemeClr val="bg1"/>
              </a:solidFill>
              <a:latin typeface="Arial Narrow"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ppt_x</p:attrName>
                                        </p:attrNameLst>
                                      </p:cBhvr>
                                      <p:tavLst>
                                        <p:tav tm="0">
                                          <p:val>
                                            <p:strVal val="#ppt_x-.2"/>
                                          </p:val>
                                        </p:tav>
                                        <p:tav tm="100000">
                                          <p:val>
                                            <p:strVal val="#ppt_x"/>
                                          </p:val>
                                        </p:tav>
                                      </p:tavLst>
                                    </p:anim>
                                    <p:anim calcmode="lin" valueType="num">
                                      <p:cBhvr>
                                        <p:cTn id="8"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wipe(left)">
                                      <p:cBhvr>
                                        <p:cTn id="28" dur="2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wipe(left)">
                                      <p:cBhvr>
                                        <p:cTn id="33" dur="2000"/>
                                        <p:tgtEl>
                                          <p:spTgt spid="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wipe(left)">
                                      <p:cBhvr>
                                        <p:cTn id="38" dur="20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wipe(left)">
                                      <p:cBhvr>
                                        <p:cTn id="43" dur="2000"/>
                                        <p:tgtEl>
                                          <p:spTgt spid="3">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wipe(left)">
                                      <p:cBhvr>
                                        <p:cTn id="48" dur="2000"/>
                                        <p:tgtEl>
                                          <p:spTgt spid="3">
                                            <p:txEl>
                                              <p:pRg st="6" end="6"/>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Effect transition="in" filter="fade">
                                      <p:cBhvr>
                                        <p:cTn id="53" dur="1000"/>
                                        <p:tgtEl>
                                          <p:spTgt spid="3">
                                            <p:txEl>
                                              <p:pRg st="7" end="7"/>
                                            </p:txEl>
                                          </p:spTgt>
                                        </p:tgtEl>
                                      </p:cBhvr>
                                    </p:animEffect>
                                    <p:anim calcmode="lin" valueType="num">
                                      <p:cBhvr>
                                        <p:cTn id="5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Effect transition="in" filter="fade">
                                      <p:cBhvr>
                                        <p:cTn id="60" dur="1000"/>
                                        <p:tgtEl>
                                          <p:spTgt spid="3">
                                            <p:txEl>
                                              <p:pRg st="8" end="8"/>
                                            </p:txEl>
                                          </p:spTgt>
                                        </p:tgtEl>
                                      </p:cBhvr>
                                    </p:animEffect>
                                    <p:anim calcmode="lin" valueType="num">
                                      <p:cBhvr>
                                        <p:cTn id="6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828800"/>
            <a:ext cx="6629400" cy="4800600"/>
          </a:xfrm>
        </p:spPr>
        <p:txBody>
          <a:bodyPr>
            <a:normAutofit/>
          </a:bodyPr>
          <a:lstStyle/>
          <a:p>
            <a:pPr algn="ctr">
              <a:buNone/>
            </a:pPr>
            <a:r>
              <a:rPr lang="en-US" sz="3500" b="1" i="1" dirty="0" smtClean="0">
                <a:solidFill>
                  <a:schemeClr val="accent6">
                    <a:lumMod val="20000"/>
                    <a:lumOff val="80000"/>
                  </a:schemeClr>
                </a:solidFill>
              </a:rPr>
              <a:t>This will present some challenges</a:t>
            </a:r>
          </a:p>
          <a:p>
            <a:r>
              <a:rPr lang="en-US" b="1" dirty="0" smtClean="0"/>
              <a:t>It is new and different.</a:t>
            </a:r>
          </a:p>
          <a:p>
            <a:r>
              <a:rPr lang="en-US" b="1" dirty="0" smtClean="0"/>
              <a:t>Out of our “comfort zone.”</a:t>
            </a:r>
          </a:p>
          <a:p>
            <a:r>
              <a:rPr lang="en-US" b="1" dirty="0" smtClean="0"/>
              <a:t>Kindness and consideration.</a:t>
            </a:r>
          </a:p>
          <a:p>
            <a:r>
              <a:rPr lang="en-US" b="1" dirty="0" smtClean="0"/>
              <a:t>Past conflicts or personality differences.</a:t>
            </a:r>
          </a:p>
          <a:p>
            <a:r>
              <a:rPr lang="en-US" b="1" dirty="0" smtClean="0"/>
              <a:t>We seek to go to heaven together…</a:t>
            </a:r>
          </a:p>
          <a:p>
            <a:pPr algn="ctr">
              <a:buNone/>
            </a:pPr>
            <a:r>
              <a:rPr lang="en-US" b="1" i="1" dirty="0" smtClean="0">
                <a:solidFill>
                  <a:schemeClr val="accent6">
                    <a:lumMod val="40000"/>
                    <a:lumOff val="60000"/>
                  </a:schemeClr>
                </a:solidFill>
              </a:rPr>
              <a:t>Let’s Grow Stronger Together in Christ</a:t>
            </a:r>
          </a:p>
        </p:txBody>
      </p:sp>
      <p:sp>
        <p:nvSpPr>
          <p:cNvPr id="6" name="Title 1"/>
          <p:cNvSpPr>
            <a:spLocks noGrp="1"/>
          </p:cNvSpPr>
          <p:nvPr>
            <p:ph type="title"/>
          </p:nvPr>
        </p:nvSpPr>
        <p:spPr>
          <a:xfrm>
            <a:off x="457200" y="274638"/>
            <a:ext cx="8229600" cy="1143000"/>
          </a:xfrm>
        </p:spPr>
        <p:txBody>
          <a:bodyPr>
            <a:normAutofit/>
          </a:bodyPr>
          <a:lstStyle/>
          <a:p>
            <a:r>
              <a:rPr lang="en-US" sz="5400" i="1" dirty="0" smtClean="0">
                <a:latin typeface="Franklin Gothic Medium" pitchFamily="34" charset="0"/>
              </a:rPr>
              <a:t>Personal Work Groups</a:t>
            </a:r>
            <a:endParaRPr lang="en-US" sz="5400" i="1" dirty="0">
              <a:latin typeface="Franklin Gothic Medium" pitchFamily="34" charset="0"/>
            </a:endParaRPr>
          </a:p>
        </p:txBody>
      </p:sp>
      <p:sp>
        <p:nvSpPr>
          <p:cNvPr id="4" name="TextBox 3"/>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lumMod val="65000"/>
                  </a:schemeClr>
                </a:solidFill>
                <a:latin typeface="Arial Narrow" pitchFamily="34" charset="0"/>
              </a:rPr>
              <a:t>NEED</a:t>
            </a:r>
          </a:p>
          <a:p>
            <a:pPr algn="ctr">
              <a:spcAft>
                <a:spcPts val="1200"/>
              </a:spcAft>
            </a:pPr>
            <a:r>
              <a:rPr lang="en-US" b="1" i="1" dirty="0" smtClean="0">
                <a:solidFill>
                  <a:schemeClr val="bg1">
                    <a:lumMod val="65000"/>
                  </a:schemeClr>
                </a:solidFill>
                <a:latin typeface="Arial Narrow" pitchFamily="34" charset="0"/>
              </a:rPr>
              <a:t>PROBLEM</a:t>
            </a:r>
          </a:p>
          <a:p>
            <a:pPr algn="ctr">
              <a:spcAft>
                <a:spcPts val="1200"/>
              </a:spcAft>
            </a:pPr>
            <a:r>
              <a:rPr lang="en-US" b="1" i="1" dirty="0" smtClean="0">
                <a:solidFill>
                  <a:schemeClr val="bg1">
                    <a:lumMod val="65000"/>
                  </a:schemeClr>
                </a:solidFill>
                <a:latin typeface="Arial Narrow" pitchFamily="34" charset="0"/>
              </a:rPr>
              <a:t>AUTHORITY</a:t>
            </a:r>
          </a:p>
          <a:p>
            <a:pPr algn="ctr">
              <a:spcAft>
                <a:spcPts val="1200"/>
              </a:spcAft>
            </a:pPr>
            <a:r>
              <a:rPr lang="en-US" b="1" i="1" dirty="0" smtClean="0">
                <a:solidFill>
                  <a:schemeClr val="bg1">
                    <a:lumMod val="65000"/>
                  </a:schemeClr>
                </a:solidFill>
                <a:latin typeface="Arial Narrow" pitchFamily="34" charset="0"/>
              </a:rPr>
              <a:t>HISTORY</a:t>
            </a:r>
          </a:p>
          <a:p>
            <a:pPr algn="ctr">
              <a:spcAft>
                <a:spcPts val="1200"/>
              </a:spcAft>
            </a:pPr>
            <a:r>
              <a:rPr lang="en-US" b="1" i="1" dirty="0" smtClean="0">
                <a:solidFill>
                  <a:schemeClr val="bg1">
                    <a:lumMod val="65000"/>
                  </a:schemeClr>
                </a:solidFill>
                <a:latin typeface="Arial Narrow" pitchFamily="34" charset="0"/>
              </a:rPr>
              <a:t>FOCUS</a:t>
            </a:r>
          </a:p>
          <a:p>
            <a:pPr algn="ctr">
              <a:spcAft>
                <a:spcPts val="1200"/>
              </a:spcAft>
            </a:pPr>
            <a:r>
              <a:rPr lang="en-US" b="1" i="1" dirty="0" smtClean="0">
                <a:solidFill>
                  <a:schemeClr val="bg1">
                    <a:lumMod val="65000"/>
                  </a:schemeClr>
                </a:solidFill>
                <a:latin typeface="Arial Narrow" pitchFamily="34" charset="0"/>
              </a:rPr>
              <a:t>APPROACH</a:t>
            </a:r>
          </a:p>
          <a:p>
            <a:pPr algn="ctr">
              <a:spcAft>
                <a:spcPts val="1200"/>
              </a:spcAft>
            </a:pPr>
            <a:r>
              <a:rPr lang="en-US" b="1" i="1" dirty="0" smtClean="0">
                <a:solidFill>
                  <a:schemeClr val="bg1"/>
                </a:solidFill>
                <a:latin typeface="Arial Narrow" pitchFamily="34" charset="0"/>
              </a:rPr>
              <a:t>CHALLENGE</a:t>
            </a:r>
          </a:p>
          <a:p>
            <a:pPr algn="ctr">
              <a:spcAft>
                <a:spcPts val="1200"/>
              </a:spcAft>
            </a:pPr>
            <a:endParaRPr lang="en-US" b="1" i="1" dirty="0">
              <a:solidFill>
                <a:schemeClr val="bg1"/>
              </a:solidFill>
              <a:latin typeface="Arial Narrow"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828800"/>
            <a:ext cx="6629400" cy="4800600"/>
          </a:xfrm>
        </p:spPr>
        <p:txBody>
          <a:bodyPr>
            <a:normAutofit/>
          </a:bodyPr>
          <a:lstStyle/>
          <a:p>
            <a:pPr algn="ctr">
              <a:buNone/>
            </a:pPr>
            <a:r>
              <a:rPr lang="en-US" sz="3500" b="1" dirty="0" smtClean="0"/>
              <a:t>“Let love be without hypocrisy. Abhor what is evil. Cling to what is good.  Be kindly affectionate to one another with brotherly love, in honor giving preference to one another;  not lagging in diligence, fervent in spirit, serving the Lord…”</a:t>
            </a:r>
          </a:p>
        </p:txBody>
      </p:sp>
      <p:sp>
        <p:nvSpPr>
          <p:cNvPr id="6" name="Title 1"/>
          <p:cNvSpPr>
            <a:spLocks noGrp="1"/>
          </p:cNvSpPr>
          <p:nvPr>
            <p:ph type="title"/>
          </p:nvPr>
        </p:nvSpPr>
        <p:spPr>
          <a:xfrm>
            <a:off x="457200" y="274638"/>
            <a:ext cx="8229600" cy="1143000"/>
          </a:xfrm>
        </p:spPr>
        <p:txBody>
          <a:bodyPr>
            <a:normAutofit/>
          </a:bodyPr>
          <a:lstStyle/>
          <a:p>
            <a:r>
              <a:rPr lang="en-US" sz="5400" i="1" dirty="0" smtClean="0">
                <a:latin typeface="Franklin Gothic Medium" pitchFamily="34" charset="0"/>
              </a:rPr>
              <a:t>Romans 12:9-16</a:t>
            </a:r>
            <a:endParaRPr lang="en-US" sz="5400" i="1" dirty="0">
              <a:latin typeface="Franklin Gothic Medium" pitchFamily="34" charset="0"/>
            </a:endParaRPr>
          </a:p>
        </p:txBody>
      </p:sp>
      <p:sp>
        <p:nvSpPr>
          <p:cNvPr id="4" name="TextBox 3"/>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lumMod val="65000"/>
                  </a:schemeClr>
                </a:solidFill>
                <a:latin typeface="Arial Narrow" pitchFamily="34" charset="0"/>
              </a:rPr>
              <a:t>NEED</a:t>
            </a:r>
          </a:p>
          <a:p>
            <a:pPr algn="ctr">
              <a:spcAft>
                <a:spcPts val="1200"/>
              </a:spcAft>
            </a:pPr>
            <a:r>
              <a:rPr lang="en-US" b="1" i="1" dirty="0" smtClean="0">
                <a:solidFill>
                  <a:schemeClr val="bg1">
                    <a:lumMod val="65000"/>
                  </a:schemeClr>
                </a:solidFill>
                <a:latin typeface="Arial Narrow" pitchFamily="34" charset="0"/>
              </a:rPr>
              <a:t>PROBLEM</a:t>
            </a:r>
          </a:p>
          <a:p>
            <a:pPr algn="ctr">
              <a:spcAft>
                <a:spcPts val="1200"/>
              </a:spcAft>
            </a:pPr>
            <a:r>
              <a:rPr lang="en-US" b="1" i="1" dirty="0" smtClean="0">
                <a:solidFill>
                  <a:schemeClr val="bg1">
                    <a:lumMod val="65000"/>
                  </a:schemeClr>
                </a:solidFill>
                <a:latin typeface="Arial Narrow" pitchFamily="34" charset="0"/>
              </a:rPr>
              <a:t>AUTHORITY</a:t>
            </a:r>
          </a:p>
          <a:p>
            <a:pPr algn="ctr">
              <a:spcAft>
                <a:spcPts val="1200"/>
              </a:spcAft>
            </a:pPr>
            <a:r>
              <a:rPr lang="en-US" b="1" i="1" dirty="0" smtClean="0">
                <a:solidFill>
                  <a:schemeClr val="bg1">
                    <a:lumMod val="65000"/>
                  </a:schemeClr>
                </a:solidFill>
                <a:latin typeface="Arial Narrow" pitchFamily="34" charset="0"/>
              </a:rPr>
              <a:t>HISTORY</a:t>
            </a:r>
          </a:p>
          <a:p>
            <a:pPr algn="ctr">
              <a:spcAft>
                <a:spcPts val="1200"/>
              </a:spcAft>
            </a:pPr>
            <a:r>
              <a:rPr lang="en-US" b="1" i="1" dirty="0" smtClean="0">
                <a:solidFill>
                  <a:schemeClr val="bg1">
                    <a:lumMod val="65000"/>
                  </a:schemeClr>
                </a:solidFill>
                <a:latin typeface="Arial Narrow" pitchFamily="34" charset="0"/>
              </a:rPr>
              <a:t>FOCUS</a:t>
            </a:r>
          </a:p>
          <a:p>
            <a:pPr algn="ctr">
              <a:spcAft>
                <a:spcPts val="1200"/>
              </a:spcAft>
            </a:pPr>
            <a:r>
              <a:rPr lang="en-US" b="1" i="1" dirty="0" smtClean="0">
                <a:solidFill>
                  <a:schemeClr val="bg1">
                    <a:lumMod val="65000"/>
                  </a:schemeClr>
                </a:solidFill>
                <a:latin typeface="Arial Narrow" pitchFamily="34" charset="0"/>
              </a:rPr>
              <a:t>APPROACH</a:t>
            </a:r>
          </a:p>
          <a:p>
            <a:pPr algn="ctr">
              <a:spcAft>
                <a:spcPts val="1200"/>
              </a:spcAft>
            </a:pPr>
            <a:r>
              <a:rPr lang="en-US" b="1" i="1" dirty="0" smtClean="0">
                <a:solidFill>
                  <a:schemeClr val="bg1"/>
                </a:solidFill>
                <a:latin typeface="Arial Narrow" pitchFamily="34" charset="0"/>
              </a:rPr>
              <a:t>CHALLENGE</a:t>
            </a:r>
          </a:p>
          <a:p>
            <a:pPr algn="ctr">
              <a:spcAft>
                <a:spcPts val="1200"/>
              </a:spcAft>
            </a:pPr>
            <a:endParaRPr lang="en-US" b="1" i="1" dirty="0">
              <a:solidFill>
                <a:schemeClr val="bg1"/>
              </a:solidFill>
              <a:latin typeface="Arial Narrow"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ppt_x</p:attrName>
                                        </p:attrNameLst>
                                      </p:cBhvr>
                                      <p:tavLst>
                                        <p:tav tm="0">
                                          <p:val>
                                            <p:strVal val="#ppt_x-.2"/>
                                          </p:val>
                                        </p:tav>
                                        <p:tav tm="100000">
                                          <p:val>
                                            <p:strVal val="#ppt_x"/>
                                          </p:val>
                                        </p:tav>
                                      </p:tavLst>
                                    </p:anim>
                                    <p:anim calcmode="lin" valueType="num">
                                      <p:cBhvr>
                                        <p:cTn id="8"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905000"/>
            <a:ext cx="6629400" cy="4724400"/>
          </a:xfrm>
        </p:spPr>
        <p:txBody>
          <a:bodyPr>
            <a:normAutofit fontScale="85000" lnSpcReduction="20000"/>
          </a:bodyPr>
          <a:lstStyle/>
          <a:p>
            <a:pPr algn="ctr">
              <a:buNone/>
            </a:pPr>
            <a:r>
              <a:rPr lang="en-US" sz="3500" b="1" dirty="0" smtClean="0"/>
              <a:t>“…rejoicing in hope, patient in tribulation, continuing steadfastly in prayer; distributing to the needs of the saints, given to hospitality. 14 Bless those who persecute you; bless and do not curse. Rejoice with those who rejoice, and weep with those who weep. Be of the same mind toward one another. Do not set your mind on high things, but associate with the humble. Do not be wise in your own opinion” (NKJV).</a:t>
            </a:r>
          </a:p>
        </p:txBody>
      </p:sp>
      <p:sp>
        <p:nvSpPr>
          <p:cNvPr id="6" name="Title 1"/>
          <p:cNvSpPr>
            <a:spLocks noGrp="1"/>
          </p:cNvSpPr>
          <p:nvPr>
            <p:ph type="title"/>
          </p:nvPr>
        </p:nvSpPr>
        <p:spPr>
          <a:xfrm>
            <a:off x="457200" y="274638"/>
            <a:ext cx="8229600" cy="1143000"/>
          </a:xfrm>
        </p:spPr>
        <p:txBody>
          <a:bodyPr>
            <a:normAutofit/>
          </a:bodyPr>
          <a:lstStyle/>
          <a:p>
            <a:r>
              <a:rPr lang="en-US" sz="5400" i="1" dirty="0" smtClean="0">
                <a:latin typeface="Franklin Gothic Medium" pitchFamily="34" charset="0"/>
              </a:rPr>
              <a:t>Romans 12:9-16</a:t>
            </a:r>
            <a:endParaRPr lang="en-US" sz="5400" i="1" dirty="0">
              <a:latin typeface="Franklin Gothic Medium" pitchFamily="34" charset="0"/>
            </a:endParaRPr>
          </a:p>
        </p:txBody>
      </p:sp>
      <p:sp>
        <p:nvSpPr>
          <p:cNvPr id="4" name="TextBox 3"/>
          <p:cNvSpPr txBox="1"/>
          <p:nvPr/>
        </p:nvSpPr>
        <p:spPr>
          <a:xfrm>
            <a:off x="0" y="2362200"/>
            <a:ext cx="1828800" cy="3385542"/>
          </a:xfrm>
          <a:prstGeom prst="rect">
            <a:avLst/>
          </a:prstGeom>
          <a:noFill/>
        </p:spPr>
        <p:txBody>
          <a:bodyPr wrap="square" rtlCol="0">
            <a:spAutoFit/>
          </a:bodyPr>
          <a:lstStyle/>
          <a:p>
            <a:pPr algn="ctr">
              <a:spcAft>
                <a:spcPts val="1200"/>
              </a:spcAft>
            </a:pPr>
            <a:r>
              <a:rPr lang="en-US" b="1" i="1" dirty="0" smtClean="0">
                <a:solidFill>
                  <a:schemeClr val="bg1">
                    <a:lumMod val="65000"/>
                  </a:schemeClr>
                </a:solidFill>
                <a:latin typeface="Arial Narrow" pitchFamily="34" charset="0"/>
              </a:rPr>
              <a:t>NEED</a:t>
            </a:r>
          </a:p>
          <a:p>
            <a:pPr algn="ctr">
              <a:spcAft>
                <a:spcPts val="1200"/>
              </a:spcAft>
            </a:pPr>
            <a:r>
              <a:rPr lang="en-US" b="1" i="1" dirty="0" smtClean="0">
                <a:solidFill>
                  <a:schemeClr val="bg1">
                    <a:lumMod val="65000"/>
                  </a:schemeClr>
                </a:solidFill>
                <a:latin typeface="Arial Narrow" pitchFamily="34" charset="0"/>
              </a:rPr>
              <a:t>PROBLEM</a:t>
            </a:r>
          </a:p>
          <a:p>
            <a:pPr algn="ctr">
              <a:spcAft>
                <a:spcPts val="1200"/>
              </a:spcAft>
            </a:pPr>
            <a:r>
              <a:rPr lang="en-US" b="1" i="1" dirty="0" smtClean="0">
                <a:solidFill>
                  <a:schemeClr val="bg1">
                    <a:lumMod val="65000"/>
                  </a:schemeClr>
                </a:solidFill>
                <a:latin typeface="Arial Narrow" pitchFamily="34" charset="0"/>
              </a:rPr>
              <a:t>AUTHORITY</a:t>
            </a:r>
          </a:p>
          <a:p>
            <a:pPr algn="ctr">
              <a:spcAft>
                <a:spcPts val="1200"/>
              </a:spcAft>
            </a:pPr>
            <a:r>
              <a:rPr lang="en-US" b="1" i="1" dirty="0" smtClean="0">
                <a:solidFill>
                  <a:schemeClr val="bg1">
                    <a:lumMod val="65000"/>
                  </a:schemeClr>
                </a:solidFill>
                <a:latin typeface="Arial Narrow" pitchFamily="34" charset="0"/>
              </a:rPr>
              <a:t>HISTORY</a:t>
            </a:r>
          </a:p>
          <a:p>
            <a:pPr algn="ctr">
              <a:spcAft>
                <a:spcPts val="1200"/>
              </a:spcAft>
            </a:pPr>
            <a:r>
              <a:rPr lang="en-US" b="1" i="1" dirty="0" smtClean="0">
                <a:solidFill>
                  <a:schemeClr val="bg1">
                    <a:lumMod val="65000"/>
                  </a:schemeClr>
                </a:solidFill>
                <a:latin typeface="Arial Narrow" pitchFamily="34" charset="0"/>
              </a:rPr>
              <a:t>FOCUS</a:t>
            </a:r>
          </a:p>
          <a:p>
            <a:pPr algn="ctr">
              <a:spcAft>
                <a:spcPts val="1200"/>
              </a:spcAft>
            </a:pPr>
            <a:r>
              <a:rPr lang="en-US" b="1" i="1" dirty="0" smtClean="0">
                <a:solidFill>
                  <a:schemeClr val="bg1">
                    <a:lumMod val="65000"/>
                  </a:schemeClr>
                </a:solidFill>
                <a:latin typeface="Arial Narrow" pitchFamily="34" charset="0"/>
              </a:rPr>
              <a:t>APPROACH</a:t>
            </a:r>
          </a:p>
          <a:p>
            <a:pPr algn="ctr">
              <a:spcAft>
                <a:spcPts val="1200"/>
              </a:spcAft>
            </a:pPr>
            <a:r>
              <a:rPr lang="en-US" b="1" i="1" dirty="0" smtClean="0">
                <a:solidFill>
                  <a:schemeClr val="bg1"/>
                </a:solidFill>
                <a:latin typeface="Arial Narrow" pitchFamily="34" charset="0"/>
              </a:rPr>
              <a:t>CHALLENGE</a:t>
            </a:r>
          </a:p>
          <a:p>
            <a:pPr algn="ctr">
              <a:spcAft>
                <a:spcPts val="1200"/>
              </a:spcAft>
            </a:pPr>
            <a:endParaRPr lang="en-US" b="1" i="1" dirty="0">
              <a:solidFill>
                <a:schemeClr val="bg1"/>
              </a:solidFill>
              <a:latin typeface="Arial Narrow"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defRPr/>
            </a:pPr>
            <a:r>
              <a:rPr lang="en-US" b="1" dirty="0" smtClean="0"/>
              <a:t>SUMMARY OF YEAR 2012</a:t>
            </a:r>
          </a:p>
        </p:txBody>
      </p:sp>
      <p:sp>
        <p:nvSpPr>
          <p:cNvPr id="71683" name="Rectangle 3"/>
          <p:cNvSpPr>
            <a:spLocks noGrp="1" noChangeArrowheads="1"/>
          </p:cNvSpPr>
          <p:nvPr>
            <p:ph type="body" idx="1"/>
          </p:nvPr>
        </p:nvSpPr>
        <p:spPr/>
        <p:txBody>
          <a:bodyPr/>
          <a:lstStyle/>
          <a:p>
            <a:pPr eaLnBrk="1" hangingPunct="1">
              <a:defRPr/>
            </a:pPr>
            <a:endParaRPr lang="en-US" dirty="0" smtClean="0"/>
          </a:p>
          <a:p>
            <a:pPr eaLnBrk="1" hangingPunct="1">
              <a:defRPr/>
            </a:pPr>
            <a:r>
              <a:rPr lang="en-US" dirty="0" smtClean="0"/>
              <a:t>TOTAL CONTRIBUTION – 216,426.96</a:t>
            </a:r>
          </a:p>
          <a:p>
            <a:pPr eaLnBrk="1" hangingPunct="1">
              <a:defRPr/>
            </a:pPr>
            <a:endParaRPr lang="en-US" dirty="0" smtClean="0"/>
          </a:p>
          <a:p>
            <a:pPr eaLnBrk="1" hangingPunct="1">
              <a:defRPr/>
            </a:pPr>
            <a:r>
              <a:rPr lang="en-US" dirty="0" smtClean="0"/>
              <a:t>TOTAL EXPENSES – 207,125.69</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p:cTn id="7" dur="1000" fill="hold"/>
                                        <p:tgtEl>
                                          <p:spTgt spid="71682"/>
                                        </p:tgtEl>
                                        <p:attrNameLst>
                                          <p:attrName>ppt_x</p:attrName>
                                        </p:attrNameLst>
                                      </p:cBhvr>
                                      <p:tavLst>
                                        <p:tav tm="0">
                                          <p:val>
                                            <p:strVal val="#ppt_x-.2"/>
                                          </p:val>
                                        </p:tav>
                                        <p:tav tm="100000">
                                          <p:val>
                                            <p:strVal val="#ppt_x"/>
                                          </p:val>
                                        </p:tav>
                                      </p:tavLst>
                                    </p:anim>
                                    <p:anim calcmode="lin" valueType="num">
                                      <p:cBhvr>
                                        <p:cTn id="8" dur="1000" fill="hold"/>
                                        <p:tgtEl>
                                          <p:spTgt spid="71682"/>
                                        </p:tgtEl>
                                        <p:attrNameLst>
                                          <p:attrName>ppt_y</p:attrName>
                                        </p:attrNameLst>
                                      </p:cBhvr>
                                      <p:tavLst>
                                        <p:tav tm="0">
                                          <p:val>
                                            <p:strVal val="#ppt_y"/>
                                          </p:val>
                                        </p:tav>
                                        <p:tav tm="100000">
                                          <p:val>
                                            <p:strVal val="#ppt_y"/>
                                          </p:val>
                                        </p:tav>
                                      </p:tavLst>
                                    </p:anim>
                                    <p:animEffect transition="in" filter="wipe(right)" prLst="gradientSize: 0.1">
                                      <p:cBhvr>
                                        <p:cTn id="9" dur="1000"/>
                                        <p:tgtEl>
                                          <p:spTgt spid="7168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683">
                                            <p:txEl>
                                              <p:pRg st="1" end="1"/>
                                            </p:txEl>
                                          </p:spTgt>
                                        </p:tgtEl>
                                        <p:attrNameLst>
                                          <p:attrName>style.visibility</p:attrName>
                                        </p:attrNameLst>
                                      </p:cBhvr>
                                      <p:to>
                                        <p:strVal val="visible"/>
                                      </p:to>
                                    </p:set>
                                    <p:animEffect transition="in" filter="fade">
                                      <p:cBhvr>
                                        <p:cTn id="14" dur="1000"/>
                                        <p:tgtEl>
                                          <p:spTgt spid="71683">
                                            <p:txEl>
                                              <p:pRg st="1" end="1"/>
                                            </p:txEl>
                                          </p:spTgt>
                                        </p:tgtEl>
                                      </p:cBhvr>
                                    </p:animEffect>
                                    <p:anim calcmode="lin" valueType="num">
                                      <p:cBhvr>
                                        <p:cTn id="15" dur="1000" fill="hold"/>
                                        <p:tgtEl>
                                          <p:spTgt spid="7168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68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683">
                                            <p:txEl>
                                              <p:pRg st="3" end="3"/>
                                            </p:txEl>
                                          </p:spTgt>
                                        </p:tgtEl>
                                        <p:attrNameLst>
                                          <p:attrName>style.visibility</p:attrName>
                                        </p:attrNameLst>
                                      </p:cBhvr>
                                      <p:to>
                                        <p:strVal val="visible"/>
                                      </p:to>
                                    </p:set>
                                    <p:animEffect transition="in" filter="fade">
                                      <p:cBhvr>
                                        <p:cTn id="21" dur="1000"/>
                                        <p:tgtEl>
                                          <p:spTgt spid="71683">
                                            <p:txEl>
                                              <p:pRg st="3" end="3"/>
                                            </p:txEl>
                                          </p:spTgt>
                                        </p:tgtEl>
                                      </p:cBhvr>
                                    </p:animEffect>
                                    <p:anim calcmode="lin" valueType="num">
                                      <p:cBhvr>
                                        <p:cTn id="22" dur="1000" fill="hold"/>
                                        <p:tgtEl>
                                          <p:spTgt spid="7168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7168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b="1" dirty="0" smtClean="0"/>
              <a:t>BANK BALANCE</a:t>
            </a:r>
          </a:p>
        </p:txBody>
      </p:sp>
      <p:sp>
        <p:nvSpPr>
          <p:cNvPr id="8195" name="Rectangle 3"/>
          <p:cNvSpPr>
            <a:spLocks noGrp="1" noChangeArrowheads="1"/>
          </p:cNvSpPr>
          <p:nvPr>
            <p:ph type="body" idx="1"/>
          </p:nvPr>
        </p:nvSpPr>
        <p:spPr/>
        <p:txBody>
          <a:bodyPr/>
          <a:lstStyle/>
          <a:p>
            <a:pPr eaLnBrk="1" hangingPunct="1">
              <a:buFont typeface="Wingdings" pitchFamily="2" charset="2"/>
              <a:buNone/>
              <a:defRPr/>
            </a:pPr>
            <a:endParaRPr lang="en-US" dirty="0" smtClean="0"/>
          </a:p>
          <a:p>
            <a:pPr eaLnBrk="1" hangingPunct="1">
              <a:defRPr/>
            </a:pPr>
            <a:r>
              <a:rPr lang="en-US" dirty="0" smtClean="0"/>
              <a:t>BEGAN YEAR 2012  	    58,121.84</a:t>
            </a:r>
          </a:p>
          <a:p>
            <a:pPr eaLnBrk="1" hangingPunct="1">
              <a:buFont typeface="Wingdings" pitchFamily="2" charset="2"/>
              <a:buNone/>
              <a:defRPr/>
            </a:pPr>
            <a:endParaRPr lang="en-US" dirty="0" smtClean="0"/>
          </a:p>
          <a:p>
            <a:pPr eaLnBrk="1" hangingPunct="1">
              <a:defRPr/>
            </a:pPr>
            <a:r>
              <a:rPr lang="en-US" dirty="0" smtClean="0"/>
              <a:t>ENDED YEAR 2012       67,423.11</a:t>
            </a:r>
          </a:p>
          <a:p>
            <a:pPr eaLnBrk="1" hangingPunct="1">
              <a:buFont typeface="Wingdings" pitchFamily="2" charset="2"/>
              <a:buNone/>
              <a:defRPr/>
            </a:pPr>
            <a:endParaRPr lang="en-US" dirty="0" smtClean="0"/>
          </a:p>
          <a:p>
            <a:pPr lvl="1" eaLnBrk="1" hangingPunct="1">
              <a:defRPr/>
            </a:pPr>
            <a:r>
              <a:rPr lang="en-US" sz="3200" dirty="0" smtClean="0"/>
              <a:t>NET GAIN                 9,301.27</a:t>
            </a:r>
          </a:p>
          <a:p>
            <a:pPr lvl="1" eaLnBrk="1" hangingPunct="1">
              <a:buFontTx/>
              <a:buNone/>
              <a:defRPr/>
            </a:pPr>
            <a:endParaRPr lang="en-US" sz="3200" dirty="0" smtClean="0"/>
          </a:p>
          <a:p>
            <a:pPr lvl="1" eaLnBrk="1" hangingPunct="1">
              <a:buFontTx/>
              <a:buNone/>
              <a:defRPr/>
            </a:pPr>
            <a:endParaRPr lang="en-US" sz="3600" dirty="0" smtClean="0"/>
          </a:p>
          <a:p>
            <a:pPr lvl="1" eaLnBrk="1" hangingPunct="1">
              <a:defRPr/>
            </a:pPr>
            <a:endParaRPr lang="en-US" dirty="0" smtClean="0"/>
          </a:p>
          <a:p>
            <a:pPr lvl="1" eaLnBrk="1" hangingPunct="1">
              <a:buFontTx/>
              <a:buNone/>
              <a:defRPr/>
            </a:pPr>
            <a:endParaRPr lang="en-US" dirty="0" smtClean="0"/>
          </a:p>
          <a:p>
            <a:pPr eaLnBrk="1" hangingPunct="1">
              <a:defRPr/>
            </a:pPr>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1000" fill="hold"/>
                                        <p:tgtEl>
                                          <p:spTgt spid="8194"/>
                                        </p:tgtEl>
                                        <p:attrNameLst>
                                          <p:attrName>ppt_x</p:attrName>
                                        </p:attrNameLst>
                                      </p:cBhvr>
                                      <p:tavLst>
                                        <p:tav tm="0">
                                          <p:val>
                                            <p:strVal val="#ppt_x-.2"/>
                                          </p:val>
                                        </p:tav>
                                        <p:tav tm="100000">
                                          <p:val>
                                            <p:strVal val="#ppt_x"/>
                                          </p:val>
                                        </p:tav>
                                      </p:tavLst>
                                    </p:anim>
                                    <p:anim calcmode="lin" valueType="num">
                                      <p:cBhvr>
                                        <p:cTn id="8" dur="1000" fill="hold"/>
                                        <p:tgtEl>
                                          <p:spTgt spid="8194"/>
                                        </p:tgtEl>
                                        <p:attrNameLst>
                                          <p:attrName>ppt_y</p:attrName>
                                        </p:attrNameLst>
                                      </p:cBhvr>
                                      <p:tavLst>
                                        <p:tav tm="0">
                                          <p:val>
                                            <p:strVal val="#ppt_y"/>
                                          </p:val>
                                        </p:tav>
                                        <p:tav tm="100000">
                                          <p:val>
                                            <p:strVal val="#ppt_y"/>
                                          </p:val>
                                        </p:tav>
                                      </p:tavLst>
                                    </p:anim>
                                    <p:animEffect transition="in" filter="wipe(right)" prLst="gradientSize: 0.1">
                                      <p:cBhvr>
                                        <p:cTn id="9" dur="10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195">
                                            <p:txEl>
                                              <p:pRg st="1" end="1"/>
                                            </p:txEl>
                                          </p:spTgt>
                                        </p:tgtEl>
                                        <p:attrNameLst>
                                          <p:attrName>style.visibility</p:attrName>
                                        </p:attrNameLst>
                                      </p:cBhvr>
                                      <p:to>
                                        <p:strVal val="visible"/>
                                      </p:to>
                                    </p:set>
                                    <p:animEffect transition="in" filter="fade">
                                      <p:cBhvr>
                                        <p:cTn id="14" dur="1000"/>
                                        <p:tgtEl>
                                          <p:spTgt spid="8195">
                                            <p:txEl>
                                              <p:pRg st="1" end="1"/>
                                            </p:txEl>
                                          </p:spTgt>
                                        </p:tgtEl>
                                      </p:cBhvr>
                                    </p:animEffect>
                                    <p:anim calcmode="lin" valueType="num">
                                      <p:cBhvr>
                                        <p:cTn id="15"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3" end="3"/>
                                            </p:txEl>
                                          </p:spTgt>
                                        </p:tgtEl>
                                        <p:attrNameLst>
                                          <p:attrName>style.visibility</p:attrName>
                                        </p:attrNameLst>
                                      </p:cBhvr>
                                      <p:to>
                                        <p:strVal val="visible"/>
                                      </p:to>
                                    </p:set>
                                    <p:animEffect transition="in" filter="fade">
                                      <p:cBhvr>
                                        <p:cTn id="21" dur="1000"/>
                                        <p:tgtEl>
                                          <p:spTgt spid="8195">
                                            <p:txEl>
                                              <p:pRg st="3" end="3"/>
                                            </p:txEl>
                                          </p:spTgt>
                                        </p:tgtEl>
                                      </p:cBhvr>
                                    </p:animEffect>
                                    <p:anim calcmode="lin" valueType="num">
                                      <p:cBhvr>
                                        <p:cTn id="22"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5" end="5"/>
                                            </p:txEl>
                                          </p:spTgt>
                                        </p:tgtEl>
                                        <p:attrNameLst>
                                          <p:attrName>style.visibility</p:attrName>
                                        </p:attrNameLst>
                                      </p:cBhvr>
                                      <p:to>
                                        <p:strVal val="visible"/>
                                      </p:to>
                                    </p:set>
                                    <p:animEffect transition="in" filter="fade">
                                      <p:cBhvr>
                                        <p:cTn id="28" dur="1000"/>
                                        <p:tgtEl>
                                          <p:spTgt spid="8195">
                                            <p:txEl>
                                              <p:pRg st="5" end="5"/>
                                            </p:txEl>
                                          </p:spTgt>
                                        </p:tgtEl>
                                      </p:cBhvr>
                                    </p:animEffect>
                                    <p:anim calcmode="lin" valueType="num">
                                      <p:cBhvr>
                                        <p:cTn id="29"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en-US" sz="4000" b="1" dirty="0" smtClean="0"/>
              <a:t>FUNDS USED TO PREACH THE GOSPEL IN 2012</a:t>
            </a:r>
          </a:p>
        </p:txBody>
      </p:sp>
      <p:sp>
        <p:nvSpPr>
          <p:cNvPr id="69635" name="Rectangle 3"/>
          <p:cNvSpPr>
            <a:spLocks noGrp="1" noChangeArrowheads="1"/>
          </p:cNvSpPr>
          <p:nvPr>
            <p:ph type="body" idx="1"/>
          </p:nvPr>
        </p:nvSpPr>
        <p:spPr/>
        <p:txBody>
          <a:bodyPr/>
          <a:lstStyle/>
          <a:p>
            <a:pPr eaLnBrk="1" hangingPunct="1">
              <a:defRPr/>
            </a:pPr>
            <a:endParaRPr lang="en-US" dirty="0" smtClean="0"/>
          </a:p>
          <a:p>
            <a:pPr eaLnBrk="1" hangingPunct="1">
              <a:defRPr/>
            </a:pPr>
            <a:endParaRPr lang="en-US" dirty="0" smtClean="0"/>
          </a:p>
          <a:p>
            <a:pPr eaLnBrk="1" hangingPunct="1">
              <a:defRPr/>
            </a:pPr>
            <a:r>
              <a:rPr lang="en-US" dirty="0" smtClean="0"/>
              <a:t>KYLE POPE </a:t>
            </a:r>
          </a:p>
          <a:p>
            <a:pPr eaLnBrk="1" hangingPunct="1">
              <a:defRPr/>
            </a:pPr>
            <a:r>
              <a:rPr lang="en-US" dirty="0" smtClean="0"/>
              <a:t>JASON GARCIA (THRU JUNE)</a:t>
            </a:r>
          </a:p>
          <a:p>
            <a:pPr lvl="1" eaLnBrk="1" hangingPunct="1">
              <a:defRPr/>
            </a:pPr>
            <a:r>
              <a:rPr lang="en-US" dirty="0" smtClean="0"/>
              <a:t>IN 2013 ANDREW DOW WILL BEGIN THE PREACHER TRAINING PROGRAM   IN JUNE</a:t>
            </a:r>
          </a:p>
          <a:p>
            <a:pPr eaLnBrk="1" hangingPunct="1">
              <a:defRPr/>
            </a:pPr>
            <a:endParaRPr lang="en-US" dirty="0" smtClean="0"/>
          </a:p>
          <a:p>
            <a:pPr eaLnBrk="1" hangingPunct="1">
              <a:buFont typeface="Wingdings" pitchFamily="2" charset="2"/>
              <a:buNone/>
              <a:defRPr/>
            </a:pPr>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9634"/>
                                        </p:tgtEl>
                                        <p:attrNameLst>
                                          <p:attrName>style.visibility</p:attrName>
                                        </p:attrNameLst>
                                      </p:cBhvr>
                                      <p:to>
                                        <p:strVal val="visible"/>
                                      </p:to>
                                    </p:set>
                                    <p:anim calcmode="lin" valueType="num">
                                      <p:cBhvr>
                                        <p:cTn id="7" dur="1000" fill="hold"/>
                                        <p:tgtEl>
                                          <p:spTgt spid="69634"/>
                                        </p:tgtEl>
                                        <p:attrNameLst>
                                          <p:attrName>ppt_x</p:attrName>
                                        </p:attrNameLst>
                                      </p:cBhvr>
                                      <p:tavLst>
                                        <p:tav tm="0">
                                          <p:val>
                                            <p:strVal val="#ppt_x-.2"/>
                                          </p:val>
                                        </p:tav>
                                        <p:tav tm="100000">
                                          <p:val>
                                            <p:strVal val="#ppt_x"/>
                                          </p:val>
                                        </p:tav>
                                      </p:tavLst>
                                    </p:anim>
                                    <p:anim calcmode="lin" valueType="num">
                                      <p:cBhvr>
                                        <p:cTn id="8" dur="1000" fill="hold"/>
                                        <p:tgtEl>
                                          <p:spTgt spid="69634"/>
                                        </p:tgtEl>
                                        <p:attrNameLst>
                                          <p:attrName>ppt_y</p:attrName>
                                        </p:attrNameLst>
                                      </p:cBhvr>
                                      <p:tavLst>
                                        <p:tav tm="0">
                                          <p:val>
                                            <p:strVal val="#ppt_y"/>
                                          </p:val>
                                        </p:tav>
                                        <p:tav tm="100000">
                                          <p:val>
                                            <p:strVal val="#ppt_y"/>
                                          </p:val>
                                        </p:tav>
                                      </p:tavLst>
                                    </p:anim>
                                    <p:animEffect transition="in" filter="wipe(right)" prLst="gradientSize: 0.1">
                                      <p:cBhvr>
                                        <p:cTn id="9" dur="1000"/>
                                        <p:tgtEl>
                                          <p:spTgt spid="6963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9635">
                                            <p:txEl>
                                              <p:pRg st="2" end="2"/>
                                            </p:txEl>
                                          </p:spTgt>
                                        </p:tgtEl>
                                        <p:attrNameLst>
                                          <p:attrName>style.visibility</p:attrName>
                                        </p:attrNameLst>
                                      </p:cBhvr>
                                      <p:to>
                                        <p:strVal val="visible"/>
                                      </p:to>
                                    </p:set>
                                    <p:animEffect transition="in" filter="fade">
                                      <p:cBhvr>
                                        <p:cTn id="14" dur="1000"/>
                                        <p:tgtEl>
                                          <p:spTgt spid="69635">
                                            <p:txEl>
                                              <p:pRg st="2" end="2"/>
                                            </p:txEl>
                                          </p:spTgt>
                                        </p:tgtEl>
                                      </p:cBhvr>
                                    </p:animEffect>
                                    <p:anim calcmode="lin" valueType="num">
                                      <p:cBhvr>
                                        <p:cTn id="15" dur="10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963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9635">
                                            <p:txEl>
                                              <p:pRg st="3" end="3"/>
                                            </p:txEl>
                                          </p:spTgt>
                                        </p:tgtEl>
                                        <p:attrNameLst>
                                          <p:attrName>style.visibility</p:attrName>
                                        </p:attrNameLst>
                                      </p:cBhvr>
                                      <p:to>
                                        <p:strVal val="visible"/>
                                      </p:to>
                                    </p:set>
                                    <p:animEffect transition="in" filter="fade">
                                      <p:cBhvr>
                                        <p:cTn id="21" dur="1000"/>
                                        <p:tgtEl>
                                          <p:spTgt spid="69635">
                                            <p:txEl>
                                              <p:pRg st="3" end="3"/>
                                            </p:txEl>
                                          </p:spTgt>
                                        </p:tgtEl>
                                      </p:cBhvr>
                                    </p:animEffect>
                                    <p:anim calcmode="lin" valueType="num">
                                      <p:cBhvr>
                                        <p:cTn id="22" dur="1000" fill="hold"/>
                                        <p:tgtEl>
                                          <p:spTgt spid="6963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963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9635">
                                            <p:txEl>
                                              <p:pRg st="4" end="4"/>
                                            </p:txEl>
                                          </p:spTgt>
                                        </p:tgtEl>
                                        <p:attrNameLst>
                                          <p:attrName>style.visibility</p:attrName>
                                        </p:attrNameLst>
                                      </p:cBhvr>
                                      <p:to>
                                        <p:strVal val="visible"/>
                                      </p:to>
                                    </p:set>
                                    <p:animEffect transition="in" filter="fade">
                                      <p:cBhvr>
                                        <p:cTn id="28" dur="1000"/>
                                        <p:tgtEl>
                                          <p:spTgt spid="69635">
                                            <p:txEl>
                                              <p:pRg st="4" end="4"/>
                                            </p:txEl>
                                          </p:spTgt>
                                        </p:tgtEl>
                                      </p:cBhvr>
                                    </p:animEffect>
                                    <p:anim calcmode="lin" valueType="num">
                                      <p:cBhvr>
                                        <p:cTn id="29" dur="1000" fill="hold"/>
                                        <p:tgtEl>
                                          <p:spTgt spid="6963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6963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7813"/>
            <a:ext cx="8229600" cy="1779587"/>
          </a:xfrm>
        </p:spPr>
        <p:txBody>
          <a:bodyPr/>
          <a:lstStyle/>
          <a:p>
            <a:pPr eaLnBrk="1" hangingPunct="1">
              <a:defRPr/>
            </a:pPr>
            <a:r>
              <a:rPr lang="en-US" sz="4000" b="1" dirty="0" smtClean="0"/>
              <a:t>FUNDS USED FOR OUTSIDE SUPPORT TO PREACH THE GOSPEL IN 2012</a:t>
            </a:r>
          </a:p>
        </p:txBody>
      </p:sp>
      <p:sp>
        <p:nvSpPr>
          <p:cNvPr id="9219" name="Rectangle 3"/>
          <p:cNvSpPr>
            <a:spLocks noGrp="1" noChangeArrowheads="1"/>
          </p:cNvSpPr>
          <p:nvPr>
            <p:ph type="body" idx="1"/>
          </p:nvPr>
        </p:nvSpPr>
        <p:spPr>
          <a:xfrm>
            <a:off x="457200" y="2514600"/>
            <a:ext cx="8458200" cy="3962400"/>
          </a:xfrm>
        </p:spPr>
        <p:txBody>
          <a:bodyPr/>
          <a:lstStyle/>
          <a:p>
            <a:pPr eaLnBrk="1" hangingPunct="1">
              <a:lnSpc>
                <a:spcPct val="90000"/>
              </a:lnSpc>
              <a:defRPr/>
            </a:pPr>
            <a:r>
              <a:rPr lang="en-US" sz="2400" dirty="0" smtClean="0"/>
              <a:t>JAVIER PALOMARES – DUMAS &amp; AMA, TX</a:t>
            </a:r>
          </a:p>
          <a:p>
            <a:pPr eaLnBrk="1" hangingPunct="1">
              <a:lnSpc>
                <a:spcPct val="90000"/>
              </a:lnSpc>
              <a:defRPr/>
            </a:pPr>
            <a:r>
              <a:rPr lang="en-US" sz="2400" dirty="0" smtClean="0"/>
              <a:t>JIM BLACKMON – HEREFORD, TX</a:t>
            </a:r>
          </a:p>
          <a:p>
            <a:pPr eaLnBrk="1" hangingPunct="1">
              <a:lnSpc>
                <a:spcPct val="90000"/>
              </a:lnSpc>
              <a:defRPr/>
            </a:pPr>
            <a:r>
              <a:rPr lang="en-US" sz="2400" dirty="0" smtClean="0"/>
              <a:t>JERRY </a:t>
            </a:r>
            <a:r>
              <a:rPr lang="en-US" sz="2400" dirty="0" smtClean="0"/>
              <a:t>VINSON – GREENWOOD VILLAGE, </a:t>
            </a:r>
            <a:r>
              <a:rPr lang="en-US" sz="2400" dirty="0" smtClean="0"/>
              <a:t>CO</a:t>
            </a:r>
            <a:endParaRPr lang="en-US" sz="2400" dirty="0" smtClean="0"/>
          </a:p>
          <a:p>
            <a:pPr eaLnBrk="1" hangingPunct="1">
              <a:lnSpc>
                <a:spcPct val="90000"/>
              </a:lnSpc>
              <a:defRPr/>
            </a:pPr>
            <a:r>
              <a:rPr lang="en-US" sz="2400" dirty="0" smtClean="0"/>
              <a:t>JESSE LARUE – GERMANY</a:t>
            </a:r>
          </a:p>
          <a:p>
            <a:pPr eaLnBrk="1" hangingPunct="1">
              <a:lnSpc>
                <a:spcPct val="90000"/>
              </a:lnSpc>
              <a:defRPr/>
            </a:pPr>
            <a:r>
              <a:rPr lang="en-US" sz="2400" dirty="0" smtClean="0"/>
              <a:t>THOMAS MORRIS – SPRINGFIELD, MO</a:t>
            </a:r>
          </a:p>
          <a:p>
            <a:pPr eaLnBrk="1" hangingPunct="1">
              <a:lnSpc>
                <a:spcPct val="90000"/>
              </a:lnSpc>
              <a:defRPr/>
            </a:pPr>
            <a:r>
              <a:rPr lang="en-US" sz="2400" dirty="0" smtClean="0"/>
              <a:t>RICHARD THETFORD – DENVER, CO</a:t>
            </a:r>
          </a:p>
          <a:p>
            <a:pPr eaLnBrk="1" hangingPunct="1">
              <a:lnSpc>
                <a:spcPct val="90000"/>
              </a:lnSpc>
              <a:defRPr/>
            </a:pPr>
            <a:r>
              <a:rPr lang="en-US" sz="2400" dirty="0" smtClean="0"/>
              <a:t>BRYAN HAYNES – HILLSBORO, OREGON </a:t>
            </a:r>
            <a:r>
              <a:rPr lang="en-US" sz="2000" dirty="0" smtClean="0"/>
              <a:t>(One Time).</a:t>
            </a:r>
            <a:endParaRPr lang="en-US" sz="2400" dirty="0" smtClean="0"/>
          </a:p>
          <a:p>
            <a:pPr eaLnBrk="1" hangingPunct="1">
              <a:lnSpc>
                <a:spcPct val="90000"/>
              </a:lnSpc>
              <a:defRPr/>
            </a:pPr>
            <a:r>
              <a:rPr lang="en-US" sz="2400" dirty="0" smtClean="0"/>
              <a:t>WARREN SCHOLTZ – SOUTH AFRICA</a:t>
            </a:r>
          </a:p>
          <a:p>
            <a:pPr eaLnBrk="1" hangingPunct="1">
              <a:lnSpc>
                <a:spcPct val="90000"/>
              </a:lnSpc>
              <a:defRPr/>
            </a:pPr>
            <a:r>
              <a:rPr lang="en-US" sz="2400" dirty="0" smtClean="0"/>
              <a:t>DERRICK CHAMBERS – ALBUQUERQUE, NM</a:t>
            </a:r>
          </a:p>
          <a:p>
            <a:pPr lvl="4" eaLnBrk="1" hangingPunct="1">
              <a:lnSpc>
                <a:spcPct val="90000"/>
              </a:lnSpc>
              <a:buFont typeface="Wingdings" pitchFamily="2" charset="2"/>
              <a:buNone/>
              <a:defRPr/>
            </a:pPr>
            <a:endParaRPr lang="en-US" dirty="0" smtClean="0"/>
          </a:p>
          <a:p>
            <a:pPr eaLnBrk="1" hangingPunct="1">
              <a:lnSpc>
                <a:spcPct val="90000"/>
              </a:lnSpc>
              <a:buFont typeface="Wingdings" pitchFamily="2" charset="2"/>
              <a:buNone/>
              <a:defRPr/>
            </a:pPr>
            <a:endParaRPr lang="en-US" sz="20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1000" fill="hold"/>
                                        <p:tgtEl>
                                          <p:spTgt spid="9218"/>
                                        </p:tgtEl>
                                        <p:attrNameLst>
                                          <p:attrName>ppt_x</p:attrName>
                                        </p:attrNameLst>
                                      </p:cBhvr>
                                      <p:tavLst>
                                        <p:tav tm="0">
                                          <p:val>
                                            <p:strVal val="#ppt_x-.2"/>
                                          </p:val>
                                        </p:tav>
                                        <p:tav tm="100000">
                                          <p:val>
                                            <p:strVal val="#ppt_x"/>
                                          </p:val>
                                        </p:tav>
                                      </p:tavLst>
                                    </p:anim>
                                    <p:anim calcmode="lin" valueType="num">
                                      <p:cBhvr>
                                        <p:cTn id="8" dur="1000" fill="hold"/>
                                        <p:tgtEl>
                                          <p:spTgt spid="9218"/>
                                        </p:tgtEl>
                                        <p:attrNameLst>
                                          <p:attrName>ppt_y</p:attrName>
                                        </p:attrNameLst>
                                      </p:cBhvr>
                                      <p:tavLst>
                                        <p:tav tm="0">
                                          <p:val>
                                            <p:strVal val="#ppt_y"/>
                                          </p:val>
                                        </p:tav>
                                        <p:tav tm="100000">
                                          <p:val>
                                            <p:strVal val="#ppt_y"/>
                                          </p:val>
                                        </p:tav>
                                      </p:tavLst>
                                    </p:anim>
                                    <p:animEffect transition="in" filter="wipe(right)" prLst="gradientSize: 0.1">
                                      <p:cBhvr>
                                        <p:cTn id="9" dur="1000"/>
                                        <p:tgtEl>
                                          <p:spTgt spid="9218"/>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219">
                                            <p:txEl>
                                              <p:pRg st="0" end="0"/>
                                            </p:txEl>
                                          </p:spTgt>
                                        </p:tgtEl>
                                        <p:attrNameLst>
                                          <p:attrName>style.visibility</p:attrName>
                                        </p:attrNameLst>
                                      </p:cBhvr>
                                      <p:to>
                                        <p:strVal val="visible"/>
                                      </p:to>
                                    </p:set>
                                    <p:animEffect transition="in" filter="fade">
                                      <p:cBhvr>
                                        <p:cTn id="14" dur="1000"/>
                                        <p:tgtEl>
                                          <p:spTgt spid="9219">
                                            <p:txEl>
                                              <p:pRg st="0" end="0"/>
                                            </p:txEl>
                                          </p:spTgt>
                                        </p:tgtEl>
                                      </p:cBhvr>
                                    </p:animEffect>
                                    <p:anim calcmode="lin" valueType="num">
                                      <p:cBhvr>
                                        <p:cTn id="15" dur="1000" fill="hold"/>
                                        <p:tgtEl>
                                          <p:spTgt spid="921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2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219">
                                            <p:txEl>
                                              <p:pRg st="1" end="1"/>
                                            </p:txEl>
                                          </p:spTgt>
                                        </p:tgtEl>
                                        <p:attrNameLst>
                                          <p:attrName>style.visibility</p:attrName>
                                        </p:attrNameLst>
                                      </p:cBhvr>
                                      <p:to>
                                        <p:strVal val="visible"/>
                                      </p:to>
                                    </p:set>
                                    <p:animEffect transition="in" filter="fade">
                                      <p:cBhvr>
                                        <p:cTn id="21" dur="1000"/>
                                        <p:tgtEl>
                                          <p:spTgt spid="9219">
                                            <p:txEl>
                                              <p:pRg st="1" end="1"/>
                                            </p:txEl>
                                          </p:spTgt>
                                        </p:tgtEl>
                                      </p:cBhvr>
                                    </p:animEffect>
                                    <p:anim calcmode="lin" valueType="num">
                                      <p:cBhvr>
                                        <p:cTn id="22"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219">
                                            <p:txEl>
                                              <p:pRg st="2" end="2"/>
                                            </p:txEl>
                                          </p:spTgt>
                                        </p:tgtEl>
                                        <p:attrNameLst>
                                          <p:attrName>style.visibility</p:attrName>
                                        </p:attrNameLst>
                                      </p:cBhvr>
                                      <p:to>
                                        <p:strVal val="visible"/>
                                      </p:to>
                                    </p:set>
                                    <p:animEffect transition="in" filter="fade">
                                      <p:cBhvr>
                                        <p:cTn id="28" dur="1000"/>
                                        <p:tgtEl>
                                          <p:spTgt spid="9219">
                                            <p:txEl>
                                              <p:pRg st="2" end="2"/>
                                            </p:txEl>
                                          </p:spTgt>
                                        </p:tgtEl>
                                      </p:cBhvr>
                                    </p:animEffect>
                                    <p:anim calcmode="lin" valueType="num">
                                      <p:cBhvr>
                                        <p:cTn id="29" dur="1000" fill="hold"/>
                                        <p:tgtEl>
                                          <p:spTgt spid="921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92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9219">
                                            <p:txEl>
                                              <p:pRg st="3" end="3"/>
                                            </p:txEl>
                                          </p:spTgt>
                                        </p:tgtEl>
                                        <p:attrNameLst>
                                          <p:attrName>style.visibility</p:attrName>
                                        </p:attrNameLst>
                                      </p:cBhvr>
                                      <p:to>
                                        <p:strVal val="visible"/>
                                      </p:to>
                                    </p:set>
                                    <p:animEffect transition="in" filter="fade">
                                      <p:cBhvr>
                                        <p:cTn id="35" dur="1000"/>
                                        <p:tgtEl>
                                          <p:spTgt spid="9219">
                                            <p:txEl>
                                              <p:pRg st="3" end="3"/>
                                            </p:txEl>
                                          </p:spTgt>
                                        </p:tgtEl>
                                      </p:cBhvr>
                                    </p:animEffect>
                                    <p:anim calcmode="lin" valueType="num">
                                      <p:cBhvr>
                                        <p:cTn id="36" dur="1000" fill="hold"/>
                                        <p:tgtEl>
                                          <p:spTgt spid="921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92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9219">
                                            <p:txEl>
                                              <p:pRg st="4" end="4"/>
                                            </p:txEl>
                                          </p:spTgt>
                                        </p:tgtEl>
                                        <p:attrNameLst>
                                          <p:attrName>style.visibility</p:attrName>
                                        </p:attrNameLst>
                                      </p:cBhvr>
                                      <p:to>
                                        <p:strVal val="visible"/>
                                      </p:to>
                                    </p:set>
                                    <p:animEffect transition="in" filter="fade">
                                      <p:cBhvr>
                                        <p:cTn id="42" dur="1000"/>
                                        <p:tgtEl>
                                          <p:spTgt spid="9219">
                                            <p:txEl>
                                              <p:pRg st="4" end="4"/>
                                            </p:txEl>
                                          </p:spTgt>
                                        </p:tgtEl>
                                      </p:cBhvr>
                                    </p:animEffect>
                                    <p:anim calcmode="lin" valueType="num">
                                      <p:cBhvr>
                                        <p:cTn id="43" dur="1000" fill="hold"/>
                                        <p:tgtEl>
                                          <p:spTgt spid="9219">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92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9219">
                                            <p:txEl>
                                              <p:pRg st="5" end="5"/>
                                            </p:txEl>
                                          </p:spTgt>
                                        </p:tgtEl>
                                        <p:attrNameLst>
                                          <p:attrName>style.visibility</p:attrName>
                                        </p:attrNameLst>
                                      </p:cBhvr>
                                      <p:to>
                                        <p:strVal val="visible"/>
                                      </p:to>
                                    </p:set>
                                    <p:animEffect transition="in" filter="fade">
                                      <p:cBhvr>
                                        <p:cTn id="49" dur="1000"/>
                                        <p:tgtEl>
                                          <p:spTgt spid="9219">
                                            <p:txEl>
                                              <p:pRg st="5" end="5"/>
                                            </p:txEl>
                                          </p:spTgt>
                                        </p:tgtEl>
                                      </p:cBhvr>
                                    </p:animEffect>
                                    <p:anim calcmode="lin" valueType="num">
                                      <p:cBhvr>
                                        <p:cTn id="50" dur="1000" fill="hold"/>
                                        <p:tgtEl>
                                          <p:spTgt spid="9219">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921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9219">
                                            <p:txEl>
                                              <p:pRg st="6" end="6"/>
                                            </p:txEl>
                                          </p:spTgt>
                                        </p:tgtEl>
                                        <p:attrNameLst>
                                          <p:attrName>style.visibility</p:attrName>
                                        </p:attrNameLst>
                                      </p:cBhvr>
                                      <p:to>
                                        <p:strVal val="visible"/>
                                      </p:to>
                                    </p:set>
                                    <p:animEffect transition="in" filter="fade">
                                      <p:cBhvr>
                                        <p:cTn id="56" dur="1000"/>
                                        <p:tgtEl>
                                          <p:spTgt spid="9219">
                                            <p:txEl>
                                              <p:pRg st="6" end="6"/>
                                            </p:txEl>
                                          </p:spTgt>
                                        </p:tgtEl>
                                      </p:cBhvr>
                                    </p:animEffect>
                                    <p:anim calcmode="lin" valueType="num">
                                      <p:cBhvr>
                                        <p:cTn id="57" dur="1000" fill="hold"/>
                                        <p:tgtEl>
                                          <p:spTgt spid="9219">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921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9219">
                                            <p:txEl>
                                              <p:pRg st="7" end="7"/>
                                            </p:txEl>
                                          </p:spTgt>
                                        </p:tgtEl>
                                        <p:attrNameLst>
                                          <p:attrName>style.visibility</p:attrName>
                                        </p:attrNameLst>
                                      </p:cBhvr>
                                      <p:to>
                                        <p:strVal val="visible"/>
                                      </p:to>
                                    </p:set>
                                    <p:animEffect transition="in" filter="fade">
                                      <p:cBhvr>
                                        <p:cTn id="63" dur="1000"/>
                                        <p:tgtEl>
                                          <p:spTgt spid="9219">
                                            <p:txEl>
                                              <p:pRg st="7" end="7"/>
                                            </p:txEl>
                                          </p:spTgt>
                                        </p:tgtEl>
                                      </p:cBhvr>
                                    </p:animEffect>
                                    <p:anim calcmode="lin" valueType="num">
                                      <p:cBhvr>
                                        <p:cTn id="64" dur="1000" fill="hold"/>
                                        <p:tgtEl>
                                          <p:spTgt spid="9219">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921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9219">
                                            <p:txEl>
                                              <p:pRg st="8" end="8"/>
                                            </p:txEl>
                                          </p:spTgt>
                                        </p:tgtEl>
                                        <p:attrNameLst>
                                          <p:attrName>style.visibility</p:attrName>
                                        </p:attrNameLst>
                                      </p:cBhvr>
                                      <p:to>
                                        <p:strVal val="visible"/>
                                      </p:to>
                                    </p:set>
                                    <p:animEffect transition="in" filter="fade">
                                      <p:cBhvr>
                                        <p:cTn id="70" dur="1000"/>
                                        <p:tgtEl>
                                          <p:spTgt spid="9219">
                                            <p:txEl>
                                              <p:pRg st="8" end="8"/>
                                            </p:txEl>
                                          </p:spTgt>
                                        </p:tgtEl>
                                      </p:cBhvr>
                                    </p:animEffect>
                                    <p:anim calcmode="lin" valueType="num">
                                      <p:cBhvr>
                                        <p:cTn id="71" dur="1000" fill="hold"/>
                                        <p:tgtEl>
                                          <p:spTgt spid="9219">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9219">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457200" y="2514600"/>
            <a:ext cx="8229600" cy="3616325"/>
          </a:xfrm>
        </p:spPr>
        <p:txBody>
          <a:bodyPr/>
          <a:lstStyle/>
          <a:p>
            <a:pPr eaLnBrk="1" hangingPunct="1">
              <a:defRPr/>
            </a:pPr>
            <a:endParaRPr lang="en-US" dirty="0" smtClean="0"/>
          </a:p>
          <a:p>
            <a:pPr algn="ctr" eaLnBrk="1" hangingPunct="1">
              <a:defRPr/>
            </a:pPr>
            <a:r>
              <a:rPr lang="en-US" dirty="0" smtClean="0"/>
              <a:t>SUPPORT TOTAL FOR 2012  26,428.00</a:t>
            </a:r>
          </a:p>
          <a:p>
            <a:pPr eaLnBrk="1" hangingPunct="1">
              <a:defRPr/>
            </a:pPr>
            <a:endParaRPr lang="en-US" dirty="0" smtClean="0"/>
          </a:p>
          <a:p>
            <a:pPr algn="ctr" eaLnBrk="1" hangingPunct="1">
              <a:defRPr/>
            </a:pPr>
            <a:r>
              <a:rPr lang="en-US" dirty="0" smtClean="0"/>
              <a:t>COMMITTED FOR 2013</a:t>
            </a:r>
          </a:p>
          <a:p>
            <a:pPr algn="ctr" eaLnBrk="1" hangingPunct="1">
              <a:buFont typeface="Wingdings" pitchFamily="2" charset="2"/>
              <a:buNone/>
              <a:defRPr/>
            </a:pPr>
            <a:r>
              <a:rPr lang="en-US" dirty="0" smtClean="0"/>
              <a:t>30,100.00</a:t>
            </a:r>
          </a:p>
        </p:txBody>
      </p:sp>
      <p:sp>
        <p:nvSpPr>
          <p:cNvPr id="7" name="Rectangle 2"/>
          <p:cNvSpPr>
            <a:spLocks noGrp="1" noChangeArrowheads="1"/>
          </p:cNvSpPr>
          <p:nvPr>
            <p:ph type="title"/>
          </p:nvPr>
        </p:nvSpPr>
        <p:spPr>
          <a:xfrm>
            <a:off x="457200" y="277813"/>
            <a:ext cx="8229600" cy="1779587"/>
          </a:xfrm>
        </p:spPr>
        <p:txBody>
          <a:bodyPr/>
          <a:lstStyle/>
          <a:p>
            <a:pPr eaLnBrk="1" hangingPunct="1">
              <a:defRPr/>
            </a:pPr>
            <a:r>
              <a:rPr lang="en-US" sz="4000" b="1" dirty="0" smtClean="0"/>
              <a:t>FUNDS USED FOR OUTSIDE SUPPORT TO PREACH THE GOSPEL IN 2012</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0659">
                                            <p:txEl>
                                              <p:pRg st="1" end="1"/>
                                            </p:txEl>
                                          </p:spTgt>
                                        </p:tgtEl>
                                        <p:attrNameLst>
                                          <p:attrName>style.visibility</p:attrName>
                                        </p:attrNameLst>
                                      </p:cBhvr>
                                      <p:to>
                                        <p:strVal val="visible"/>
                                      </p:to>
                                    </p:set>
                                    <p:animEffect transition="in" filter="fade">
                                      <p:cBhvr>
                                        <p:cTn id="7" dur="1000"/>
                                        <p:tgtEl>
                                          <p:spTgt spid="70659">
                                            <p:txEl>
                                              <p:pRg st="1" end="1"/>
                                            </p:txEl>
                                          </p:spTgt>
                                        </p:tgtEl>
                                      </p:cBhvr>
                                    </p:animEffect>
                                    <p:anim calcmode="lin" valueType="num">
                                      <p:cBhvr>
                                        <p:cTn id="8" dur="1000" fill="hold"/>
                                        <p:tgtEl>
                                          <p:spTgt spid="7065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065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0659">
                                            <p:txEl>
                                              <p:pRg st="3" end="3"/>
                                            </p:txEl>
                                          </p:spTgt>
                                        </p:tgtEl>
                                        <p:attrNameLst>
                                          <p:attrName>style.visibility</p:attrName>
                                        </p:attrNameLst>
                                      </p:cBhvr>
                                      <p:to>
                                        <p:strVal val="visible"/>
                                      </p:to>
                                    </p:set>
                                    <p:animEffect transition="in" filter="fade">
                                      <p:cBhvr>
                                        <p:cTn id="14" dur="1000"/>
                                        <p:tgtEl>
                                          <p:spTgt spid="70659">
                                            <p:txEl>
                                              <p:pRg st="3" end="3"/>
                                            </p:txEl>
                                          </p:spTgt>
                                        </p:tgtEl>
                                      </p:cBhvr>
                                    </p:animEffect>
                                    <p:anim calcmode="lin" valueType="num">
                                      <p:cBhvr>
                                        <p:cTn id="15" dur="1000" fill="hold"/>
                                        <p:tgtEl>
                                          <p:spTgt spid="7065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70659">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70659">
                                            <p:txEl>
                                              <p:pRg st="4" end="4"/>
                                            </p:txEl>
                                          </p:spTgt>
                                        </p:tgtEl>
                                        <p:attrNameLst>
                                          <p:attrName>style.visibility</p:attrName>
                                        </p:attrNameLst>
                                      </p:cBhvr>
                                      <p:to>
                                        <p:strVal val="visible"/>
                                      </p:to>
                                    </p:set>
                                    <p:animEffect transition="in" filter="fade">
                                      <p:cBhvr>
                                        <p:cTn id="19" dur="1000"/>
                                        <p:tgtEl>
                                          <p:spTgt spid="70659">
                                            <p:txEl>
                                              <p:pRg st="4" end="4"/>
                                            </p:txEl>
                                          </p:spTgt>
                                        </p:tgtEl>
                                      </p:cBhvr>
                                    </p:animEffect>
                                    <p:anim calcmode="lin" valueType="num">
                                      <p:cBhvr>
                                        <p:cTn id="20" dur="1000" fill="hold"/>
                                        <p:tgtEl>
                                          <p:spTgt spid="70659">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7065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defRPr/>
            </a:pPr>
            <a:r>
              <a:rPr lang="en-US" sz="4000" b="1" dirty="0" smtClean="0"/>
              <a:t>FUNDS USED TO PREACH THE GOSPEL IN 2012</a:t>
            </a:r>
          </a:p>
        </p:txBody>
      </p:sp>
      <p:sp>
        <p:nvSpPr>
          <p:cNvPr id="68611" name="Rectangle 3"/>
          <p:cNvSpPr>
            <a:spLocks noGrp="1" noChangeArrowheads="1"/>
          </p:cNvSpPr>
          <p:nvPr>
            <p:ph type="body" idx="1"/>
          </p:nvPr>
        </p:nvSpPr>
        <p:spPr/>
        <p:txBody>
          <a:bodyPr/>
          <a:lstStyle/>
          <a:p>
            <a:pPr algn="ctr" eaLnBrk="1" hangingPunct="1">
              <a:buFont typeface="Wingdings" pitchFamily="2" charset="2"/>
              <a:buNone/>
              <a:defRPr/>
            </a:pPr>
            <a:r>
              <a:rPr lang="en-US" b="1" dirty="0" smtClean="0"/>
              <a:t>GOSPEL MEETINGS</a:t>
            </a:r>
          </a:p>
          <a:p>
            <a:pPr algn="ctr" eaLnBrk="1" hangingPunct="1">
              <a:buFont typeface="Wingdings" pitchFamily="2" charset="2"/>
              <a:buNone/>
              <a:defRPr/>
            </a:pPr>
            <a:endParaRPr lang="en-US" dirty="0" smtClean="0"/>
          </a:p>
          <a:p>
            <a:pPr eaLnBrk="1" hangingPunct="1">
              <a:defRPr/>
            </a:pPr>
            <a:r>
              <a:rPr lang="en-US" dirty="0" smtClean="0"/>
              <a:t>TIM NORMAN – SEARCY ARK.</a:t>
            </a:r>
          </a:p>
          <a:p>
            <a:pPr eaLnBrk="1" hangingPunct="1">
              <a:defRPr/>
            </a:pPr>
            <a:r>
              <a:rPr lang="en-US" dirty="0" smtClean="0"/>
              <a:t>WAYNE MOODY – KANSAS CITY</a:t>
            </a:r>
          </a:p>
          <a:p>
            <a:pPr algn="ctr" eaLnBrk="1" hangingPunct="1">
              <a:spcBef>
                <a:spcPts val="1200"/>
              </a:spcBef>
              <a:spcAft>
                <a:spcPts val="1200"/>
              </a:spcAft>
              <a:buFont typeface="Wingdings" pitchFamily="2" charset="2"/>
              <a:buNone/>
              <a:defRPr/>
            </a:pPr>
            <a:r>
              <a:rPr lang="en-US" b="1" dirty="0" smtClean="0"/>
              <a:t>2013 MEETINGS</a:t>
            </a:r>
          </a:p>
          <a:p>
            <a:pPr eaLnBrk="1" hangingPunct="1">
              <a:defRPr/>
            </a:pPr>
            <a:r>
              <a:rPr lang="en-US" dirty="0" smtClean="0"/>
              <a:t>SPRING – DANE SHEPARD – OKC</a:t>
            </a:r>
          </a:p>
          <a:p>
            <a:pPr eaLnBrk="1" hangingPunct="1">
              <a:defRPr/>
            </a:pPr>
            <a:r>
              <a:rPr lang="en-US" dirty="0" smtClean="0"/>
              <a:t>FALL – NORMAN SEWELL - ARK</a:t>
            </a:r>
          </a:p>
          <a:p>
            <a:pPr eaLnBrk="1" hangingPunct="1">
              <a:defRPr/>
            </a:pPr>
            <a:endParaRPr lang="en-US" dirty="0" smtClean="0"/>
          </a:p>
          <a:p>
            <a:pPr algn="ctr" eaLnBrk="1" hangingPunct="1">
              <a:buFont typeface="Wingdings" pitchFamily="2" charset="2"/>
              <a:buNone/>
              <a:defRPr/>
            </a:pPr>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p:cTn id="7" dur="1000" fill="hold"/>
                                        <p:tgtEl>
                                          <p:spTgt spid="68610"/>
                                        </p:tgtEl>
                                        <p:attrNameLst>
                                          <p:attrName>ppt_x</p:attrName>
                                        </p:attrNameLst>
                                      </p:cBhvr>
                                      <p:tavLst>
                                        <p:tav tm="0">
                                          <p:val>
                                            <p:strVal val="#ppt_x-.2"/>
                                          </p:val>
                                        </p:tav>
                                        <p:tav tm="100000">
                                          <p:val>
                                            <p:strVal val="#ppt_x"/>
                                          </p:val>
                                        </p:tav>
                                      </p:tavLst>
                                    </p:anim>
                                    <p:anim calcmode="lin" valueType="num">
                                      <p:cBhvr>
                                        <p:cTn id="8" dur="1000" fill="hold"/>
                                        <p:tgtEl>
                                          <p:spTgt spid="686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68610"/>
                                        </p:tgtEl>
                                      </p:cBhvr>
                                    </p:animEffect>
                                  </p:childTnLst>
                                </p:cTn>
                              </p:par>
                              <p:par>
                                <p:cTn id="10" presetID="29" presetClass="entr" presetSubtype="0" fill="hold" nodeType="withEffect">
                                  <p:stCondLst>
                                    <p:cond delay="0"/>
                                  </p:stCondLst>
                                  <p:childTnLst>
                                    <p:set>
                                      <p:cBhvr>
                                        <p:cTn id="11" dur="1" fill="hold">
                                          <p:stCondLst>
                                            <p:cond delay="0"/>
                                          </p:stCondLst>
                                        </p:cTn>
                                        <p:tgtEl>
                                          <p:spTgt spid="68611">
                                            <p:txEl>
                                              <p:pRg st="0" end="0"/>
                                            </p:txEl>
                                          </p:spTgt>
                                        </p:tgtEl>
                                        <p:attrNameLst>
                                          <p:attrName>style.visibility</p:attrName>
                                        </p:attrNameLst>
                                      </p:cBhvr>
                                      <p:to>
                                        <p:strVal val="visible"/>
                                      </p:to>
                                    </p:set>
                                    <p:anim calcmode="lin" valueType="num">
                                      <p:cBhvr>
                                        <p:cTn id="12" dur="1000" fill="hold"/>
                                        <p:tgtEl>
                                          <p:spTgt spid="68611">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6861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6861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8611">
                                            <p:txEl>
                                              <p:pRg st="2" end="2"/>
                                            </p:txEl>
                                          </p:spTgt>
                                        </p:tgtEl>
                                        <p:attrNameLst>
                                          <p:attrName>style.visibility</p:attrName>
                                        </p:attrNameLst>
                                      </p:cBhvr>
                                      <p:to>
                                        <p:strVal val="visible"/>
                                      </p:to>
                                    </p:set>
                                    <p:animEffect transition="in" filter="fade">
                                      <p:cBhvr>
                                        <p:cTn id="19" dur="1000"/>
                                        <p:tgtEl>
                                          <p:spTgt spid="68611">
                                            <p:txEl>
                                              <p:pRg st="2" end="2"/>
                                            </p:txEl>
                                          </p:spTgt>
                                        </p:tgtEl>
                                      </p:cBhvr>
                                    </p:animEffect>
                                    <p:anim calcmode="lin" valueType="num">
                                      <p:cBhvr>
                                        <p:cTn id="20" dur="10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686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68611">
                                            <p:txEl>
                                              <p:pRg st="3" end="3"/>
                                            </p:txEl>
                                          </p:spTgt>
                                        </p:tgtEl>
                                        <p:attrNameLst>
                                          <p:attrName>style.visibility</p:attrName>
                                        </p:attrNameLst>
                                      </p:cBhvr>
                                      <p:to>
                                        <p:strVal val="visible"/>
                                      </p:to>
                                    </p:set>
                                    <p:animEffect transition="in" filter="fade">
                                      <p:cBhvr>
                                        <p:cTn id="26" dur="1000"/>
                                        <p:tgtEl>
                                          <p:spTgt spid="68611">
                                            <p:txEl>
                                              <p:pRg st="3" end="3"/>
                                            </p:txEl>
                                          </p:spTgt>
                                        </p:tgtEl>
                                      </p:cBhvr>
                                    </p:animEffect>
                                    <p:anim calcmode="lin" valueType="num">
                                      <p:cBhvr>
                                        <p:cTn id="27" dur="10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686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68611">
                                            <p:txEl>
                                              <p:pRg st="4" end="4"/>
                                            </p:txEl>
                                          </p:spTgt>
                                        </p:tgtEl>
                                        <p:attrNameLst>
                                          <p:attrName>style.visibility</p:attrName>
                                        </p:attrNameLst>
                                      </p:cBhvr>
                                      <p:to>
                                        <p:strVal val="visible"/>
                                      </p:to>
                                    </p:set>
                                    <p:anim calcmode="lin" valueType="num">
                                      <p:cBhvr>
                                        <p:cTn id="33" dur="1000" fill="hold"/>
                                        <p:tgtEl>
                                          <p:spTgt spid="68611">
                                            <p:txEl>
                                              <p:pRg st="4" end="4"/>
                                            </p:txEl>
                                          </p:spTgt>
                                        </p:tgtEl>
                                        <p:attrNameLst>
                                          <p:attrName>ppt_x</p:attrName>
                                        </p:attrNameLst>
                                      </p:cBhvr>
                                      <p:tavLst>
                                        <p:tav tm="0">
                                          <p:val>
                                            <p:strVal val="#ppt_x-.2"/>
                                          </p:val>
                                        </p:tav>
                                        <p:tav tm="100000">
                                          <p:val>
                                            <p:strVal val="#ppt_x"/>
                                          </p:val>
                                        </p:tav>
                                      </p:tavLst>
                                    </p:anim>
                                    <p:anim calcmode="lin" valueType="num">
                                      <p:cBhvr>
                                        <p:cTn id="34" dur="1000" fill="hold"/>
                                        <p:tgtEl>
                                          <p:spTgt spid="68611">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68611">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68611">
                                            <p:txEl>
                                              <p:pRg st="5" end="5"/>
                                            </p:txEl>
                                          </p:spTgt>
                                        </p:tgtEl>
                                        <p:attrNameLst>
                                          <p:attrName>style.visibility</p:attrName>
                                        </p:attrNameLst>
                                      </p:cBhvr>
                                      <p:to>
                                        <p:strVal val="visible"/>
                                      </p:to>
                                    </p:set>
                                    <p:animEffect transition="in" filter="fade">
                                      <p:cBhvr>
                                        <p:cTn id="40" dur="1000"/>
                                        <p:tgtEl>
                                          <p:spTgt spid="68611">
                                            <p:txEl>
                                              <p:pRg st="5" end="5"/>
                                            </p:txEl>
                                          </p:spTgt>
                                        </p:tgtEl>
                                      </p:cBhvr>
                                    </p:animEffect>
                                    <p:anim calcmode="lin" valueType="num">
                                      <p:cBhvr>
                                        <p:cTn id="41" dur="1000" fill="hold"/>
                                        <p:tgtEl>
                                          <p:spTgt spid="68611">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686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68611">
                                            <p:txEl>
                                              <p:pRg st="6" end="6"/>
                                            </p:txEl>
                                          </p:spTgt>
                                        </p:tgtEl>
                                        <p:attrNameLst>
                                          <p:attrName>style.visibility</p:attrName>
                                        </p:attrNameLst>
                                      </p:cBhvr>
                                      <p:to>
                                        <p:strVal val="visible"/>
                                      </p:to>
                                    </p:set>
                                    <p:animEffect transition="in" filter="fade">
                                      <p:cBhvr>
                                        <p:cTn id="47" dur="1000"/>
                                        <p:tgtEl>
                                          <p:spTgt spid="68611">
                                            <p:txEl>
                                              <p:pRg st="6" end="6"/>
                                            </p:txEl>
                                          </p:spTgt>
                                        </p:tgtEl>
                                      </p:cBhvr>
                                    </p:animEffect>
                                    <p:anim calcmode="lin" valueType="num">
                                      <p:cBhvr>
                                        <p:cTn id="48" dur="1000" fill="hold"/>
                                        <p:tgtEl>
                                          <p:spTgt spid="68611">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6861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defRPr/>
            </a:pPr>
            <a:r>
              <a:rPr lang="en-US" smtClean="0"/>
              <a:t>    </a:t>
            </a:r>
          </a:p>
        </p:txBody>
      </p:sp>
      <p:sp>
        <p:nvSpPr>
          <p:cNvPr id="65539" name="Rectangle 3"/>
          <p:cNvSpPr>
            <a:spLocks noGrp="1" noChangeArrowheads="1"/>
          </p:cNvSpPr>
          <p:nvPr>
            <p:ph type="body" idx="1"/>
          </p:nvPr>
        </p:nvSpPr>
        <p:spPr/>
        <p:txBody>
          <a:bodyPr/>
          <a:lstStyle/>
          <a:p>
            <a:pPr algn="ctr" eaLnBrk="1" hangingPunct="1">
              <a:buFont typeface="Wingdings" pitchFamily="2" charset="2"/>
              <a:buNone/>
              <a:defRPr/>
            </a:pPr>
            <a:r>
              <a:rPr lang="en-US" sz="4000" b="1" dirty="0" smtClean="0"/>
              <a:t>BUDGET FOR 2013</a:t>
            </a:r>
          </a:p>
          <a:p>
            <a:pPr algn="ctr" eaLnBrk="1" hangingPunct="1">
              <a:buFont typeface="Wingdings" pitchFamily="2" charset="2"/>
              <a:buNone/>
              <a:defRPr/>
            </a:pPr>
            <a:endParaRPr lang="en-US" dirty="0" smtClean="0"/>
          </a:p>
          <a:p>
            <a:pPr algn="ctr" eaLnBrk="1" hangingPunct="1">
              <a:buFont typeface="Wingdings" pitchFamily="2" charset="2"/>
              <a:buNone/>
              <a:defRPr/>
            </a:pPr>
            <a:r>
              <a:rPr lang="en-US" dirty="0" smtClean="0"/>
              <a:t>  $3970.00 PER WEEK</a:t>
            </a:r>
          </a:p>
          <a:p>
            <a:pPr eaLnBrk="1" hangingPunct="1">
              <a:defRPr/>
            </a:pPr>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p:cTn id="7" dur="1000" fill="hold"/>
                                        <p:tgtEl>
                                          <p:spTgt spid="65539">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6553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6553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5539">
                                            <p:txEl>
                                              <p:pRg st="2" end="2"/>
                                            </p:txEl>
                                          </p:spTgt>
                                        </p:tgtEl>
                                        <p:attrNameLst>
                                          <p:attrName>style.visibility</p:attrName>
                                        </p:attrNameLst>
                                      </p:cBhvr>
                                      <p:to>
                                        <p:strVal val="visible"/>
                                      </p:to>
                                    </p:set>
                                    <p:animEffect transition="in" filter="fade">
                                      <p:cBhvr>
                                        <p:cTn id="14" dur="1000"/>
                                        <p:tgtEl>
                                          <p:spTgt spid="65539">
                                            <p:txEl>
                                              <p:pRg st="2" end="2"/>
                                            </p:txEl>
                                          </p:spTgt>
                                        </p:tgtEl>
                                      </p:cBhvr>
                                    </p:animEffect>
                                    <p:anim calcmode="lin" valueType="num">
                                      <p:cBhvr>
                                        <p:cTn id="15" dur="1000" fill="hold"/>
                                        <p:tgtEl>
                                          <p:spTgt spid="6553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553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9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2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3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4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5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133</TotalTime>
  <Words>960</Words>
  <Application>Microsoft Office PowerPoint</Application>
  <PresentationFormat>On-screen Show (4:3)</PresentationFormat>
  <Paragraphs>218</Paragraphs>
  <Slides>24</Slides>
  <Notes>5</Notes>
  <HiddenSlides>0</HiddenSlides>
  <MMClips>0</MMClips>
  <ScaleCrop>false</ScaleCrop>
  <HeadingPairs>
    <vt:vector size="4" baseType="variant">
      <vt:variant>
        <vt:lpstr>Theme</vt:lpstr>
      </vt:variant>
      <vt:variant>
        <vt:i4>15</vt:i4>
      </vt:variant>
      <vt:variant>
        <vt:lpstr>Slide Titles</vt:lpstr>
      </vt:variant>
      <vt:variant>
        <vt:i4>24</vt:i4>
      </vt:variant>
    </vt:vector>
  </HeadingPairs>
  <TitlesOfParts>
    <vt:vector size="39" baseType="lpstr">
      <vt:lpstr>Office Theme</vt:lpstr>
      <vt:lpstr>1_Globe</vt:lpstr>
      <vt:lpstr>2_Globe</vt:lpstr>
      <vt:lpstr>3_Globe</vt:lpstr>
      <vt:lpstr>4_Globe</vt:lpstr>
      <vt:lpstr>5_Globe</vt:lpstr>
      <vt:lpstr>6_Globe</vt:lpstr>
      <vt:lpstr>7_Globe</vt:lpstr>
      <vt:lpstr>8_Globe</vt:lpstr>
      <vt:lpstr>9_Globe</vt:lpstr>
      <vt:lpstr>10_Globe</vt:lpstr>
      <vt:lpstr>12_Globe</vt:lpstr>
      <vt:lpstr>13_Globe</vt:lpstr>
      <vt:lpstr>14_Globe</vt:lpstr>
      <vt:lpstr>15_Globe</vt:lpstr>
      <vt:lpstr>FINANCIAL-BUDGET</vt:lpstr>
      <vt:lpstr>CONTRIBUTIONS</vt:lpstr>
      <vt:lpstr>SUMMARY OF YEAR 2012</vt:lpstr>
      <vt:lpstr>BANK BALANCE</vt:lpstr>
      <vt:lpstr>FUNDS USED TO PREACH THE GOSPEL IN 2012</vt:lpstr>
      <vt:lpstr>FUNDS USED FOR OUTSIDE SUPPORT TO PREACH THE GOSPEL IN 2012</vt:lpstr>
      <vt:lpstr>FUNDS USED FOR OUTSIDE SUPPORT TO PREACH THE GOSPEL IN 2012</vt:lpstr>
      <vt:lpstr>FUNDS USED TO PREACH THE GOSPEL IN 2012</vt:lpstr>
      <vt:lpstr>    </vt:lpstr>
      <vt:lpstr>What It Takes To Continue this Work </vt:lpstr>
      <vt:lpstr>REVIEW   2012 STATISTICS</vt:lpstr>
      <vt:lpstr>MEMBERSHIP STATISTICS  </vt:lpstr>
      <vt:lpstr>ATTENDANCE</vt:lpstr>
      <vt:lpstr>We Have Some Areas                     We Need To Work On</vt:lpstr>
      <vt:lpstr>Where Are We at Olsen Park?</vt:lpstr>
      <vt:lpstr>Where Are We at Olsen Park?</vt:lpstr>
      <vt:lpstr>Where Are We at Olsen Park?</vt:lpstr>
      <vt:lpstr>Where Are We at Olsen Park?</vt:lpstr>
      <vt:lpstr>Where Are We at Olsen Park?</vt:lpstr>
      <vt:lpstr>Slide 20</vt:lpstr>
      <vt:lpstr>Personal Work Groups</vt:lpstr>
      <vt:lpstr>Personal Work Groups</vt:lpstr>
      <vt:lpstr>Romans 12:9-16</vt:lpstr>
      <vt:lpstr>Romans 12:9-16</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We Are at Olsen Park</dc:title>
  <dc:creator>OlsenParkLaptop</dc:creator>
  <cp:lastModifiedBy>OlsenParkLaptop</cp:lastModifiedBy>
  <cp:revision>17</cp:revision>
  <dcterms:created xsi:type="dcterms:W3CDTF">2013-02-22T20:37:36Z</dcterms:created>
  <dcterms:modified xsi:type="dcterms:W3CDTF">2013-03-03T00:02:55Z</dcterms:modified>
</cp:coreProperties>
</file>