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70" r:id="rId11"/>
    <p:sldId id="268" r:id="rId12"/>
    <p:sldId id="269" r:id="rId13"/>
    <p:sldId id="271" r:id="rId14"/>
    <p:sldId id="272" r:id="rId15"/>
    <p:sldId id="273" r:id="rId16"/>
    <p:sldId id="266" r:id="rId17"/>
    <p:sldId id="274" r:id="rId18"/>
    <p:sldId id="276" r:id="rId19"/>
    <p:sldId id="277" r:id="rId20"/>
    <p:sldId id="275" r:id="rId21"/>
    <p:sldId id="278" r:id="rId22"/>
    <p:sldId id="279" r:id="rId23"/>
    <p:sldId id="280" r:id="rId24"/>
    <p:sldId id="267" r:id="rId25"/>
    <p:sldId id="283" r:id="rId26"/>
    <p:sldId id="281" r:id="rId27"/>
    <p:sldId id="282" r:id="rId28"/>
    <p:sldId id="284" r:id="rId29"/>
    <p:sldId id="285" r:id="rId30"/>
    <p:sldId id="286" r:id="rId31"/>
    <p:sldId id="287" r:id="rId32"/>
    <p:sldId id="288" r:id="rId33"/>
    <p:sldId id="290" r:id="rId34"/>
    <p:sldId id="293" r:id="rId35"/>
    <p:sldId id="294" r:id="rId36"/>
    <p:sldId id="295" r:id="rId37"/>
    <p:sldId id="296" r:id="rId38"/>
    <p:sldId id="297" r:id="rId39"/>
    <p:sldId id="298" r:id="rId40"/>
    <p:sldId id="291" r:id="rId41"/>
    <p:sldId id="321" r:id="rId42"/>
    <p:sldId id="322" r:id="rId43"/>
    <p:sldId id="323" r:id="rId44"/>
    <p:sldId id="324" r:id="rId45"/>
    <p:sldId id="325" r:id="rId46"/>
    <p:sldId id="327" r:id="rId47"/>
    <p:sldId id="326" r:id="rId48"/>
    <p:sldId id="329" r:id="rId49"/>
    <p:sldId id="328" r:id="rId50"/>
    <p:sldId id="330" r:id="rId51"/>
    <p:sldId id="331" r:id="rId52"/>
    <p:sldId id="332" r:id="rId53"/>
    <p:sldId id="289" r:id="rId54"/>
    <p:sldId id="313" r:id="rId55"/>
    <p:sldId id="314" r:id="rId56"/>
    <p:sldId id="315" r:id="rId57"/>
    <p:sldId id="316" r:id="rId58"/>
    <p:sldId id="318" r:id="rId59"/>
    <p:sldId id="317" r:id="rId60"/>
    <p:sldId id="319" r:id="rId61"/>
    <p:sldId id="320" r:id="rId62"/>
    <p:sldId id="292" r:id="rId63"/>
    <p:sldId id="299" r:id="rId64"/>
    <p:sldId id="300" r:id="rId65"/>
    <p:sldId id="301" r:id="rId66"/>
    <p:sldId id="302" r:id="rId67"/>
    <p:sldId id="303" r:id="rId68"/>
    <p:sldId id="304" r:id="rId69"/>
    <p:sldId id="305" r:id="rId70"/>
    <p:sldId id="306" r:id="rId71"/>
    <p:sldId id="307" r:id="rId72"/>
    <p:sldId id="308" r:id="rId73"/>
    <p:sldId id="309" r:id="rId74"/>
    <p:sldId id="310" r:id="rId75"/>
  </p:sldIdLst>
  <p:sldSz cx="9144000" cy="6858000" type="screen4x3"/>
  <p:notesSz cx="6858000" cy="9144000"/>
  <p:embeddedFontLst>
    <p:embeddedFont>
      <p:font typeface="Calibri" pitchFamily="34" charset="0"/>
      <p:regular r:id="rId76"/>
      <p:bold r:id="rId77"/>
      <p:italic r:id="rId78"/>
      <p:boldItalic r:id="rId79"/>
    </p:embeddedFont>
    <p:embeddedFont>
      <p:font typeface="Franklin Gothic Heavy" pitchFamily="34" charset="0"/>
      <p:regular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FFFFFF"/>
    <a:srgbClr val="CC9900"/>
    <a:srgbClr val="CCCC00"/>
    <a:srgbClr val="B0927C"/>
    <a:srgbClr val="A46B60"/>
    <a:srgbClr val="AA756A"/>
    <a:srgbClr val="BEA694"/>
    <a:srgbClr val="3219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5" autoAdjust="0"/>
    <p:restoredTop sz="94671" autoAdjust="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37E8A9-ACA9-40E9-8569-87ECDC8BA3D6}"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A69AC-E83F-4508-A5C3-84506494EE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7E8A9-ACA9-40E9-8569-87ECDC8BA3D6}"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A69AC-E83F-4508-A5C3-84506494EE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7E8A9-ACA9-40E9-8569-87ECDC8BA3D6}"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A69AC-E83F-4508-A5C3-84506494EE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37E8A9-ACA9-40E9-8569-87ECDC8BA3D6}"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A69AC-E83F-4508-A5C3-84506494EE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37E8A9-ACA9-40E9-8569-87ECDC8BA3D6}"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A69AC-E83F-4508-A5C3-84506494EE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37E8A9-ACA9-40E9-8569-87ECDC8BA3D6}"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A69AC-E83F-4508-A5C3-84506494EE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37E8A9-ACA9-40E9-8569-87ECDC8BA3D6}" type="datetimeFigureOut">
              <a:rPr lang="en-US" smtClean="0"/>
              <a:pPr/>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A69AC-E83F-4508-A5C3-84506494EE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37E8A9-ACA9-40E9-8569-87ECDC8BA3D6}" type="datetimeFigureOut">
              <a:rPr lang="en-US" smtClean="0"/>
              <a:pPr/>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A69AC-E83F-4508-A5C3-84506494EE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7E8A9-ACA9-40E9-8569-87ECDC8BA3D6}" type="datetimeFigureOut">
              <a:rPr lang="en-US" smtClean="0"/>
              <a:pPr/>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A69AC-E83F-4508-A5C3-84506494EE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7E8A9-ACA9-40E9-8569-87ECDC8BA3D6}"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A69AC-E83F-4508-A5C3-84506494EE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7E8A9-ACA9-40E9-8569-87ECDC8BA3D6}"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A69AC-E83F-4508-A5C3-84506494EE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7E8A9-ACA9-40E9-8569-87ECDC8BA3D6}" type="datetimeFigureOut">
              <a:rPr lang="en-US" smtClean="0"/>
              <a:pPr/>
              <a:t>4/29/2013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A69AC-E83F-4508-A5C3-84506494EE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1" name="Picture 10" descr="imagesCA42WQKJ.jpg"/>
          <p:cNvPicPr>
            <a:picLocks noChangeAspect="1"/>
          </p:cNvPicPr>
          <p:nvPr/>
        </p:nvPicPr>
        <p:blipFill>
          <a:blip r:embed="rId2" cstate="print">
            <a:clrChange>
              <a:clrFrom>
                <a:srgbClr val="FFFFFF"/>
              </a:clrFrom>
              <a:clrTo>
                <a:srgbClr val="FFFFFF">
                  <a:alpha val="0"/>
                </a:srgbClr>
              </a:clrTo>
            </a:clrChange>
            <a:lum bright="-20000" contrast="10000"/>
          </a:blip>
          <a:stretch>
            <a:fillRect/>
          </a:stretch>
        </p:blipFill>
        <p:spPr>
          <a:xfrm>
            <a:off x="3352800" y="1524000"/>
            <a:ext cx="2143125" cy="2143125"/>
          </a:xfrm>
          <a:prstGeom prst="rect">
            <a:avLst/>
          </a:prstGeom>
          <a:effectLst>
            <a:outerShdw blurRad="50800" dist="38100" dir="8100000" algn="tr" rotWithShape="0">
              <a:prstClr val="black">
                <a:alpha val="40000"/>
              </a:prstClr>
            </a:outerShdw>
            <a:softEdge rad="31750"/>
          </a:effectLst>
        </p:spPr>
      </p:pic>
      <p:sp>
        <p:nvSpPr>
          <p:cNvPr id="3" name="Content Placeholder 2"/>
          <p:cNvSpPr>
            <a:spLocks noGrp="1"/>
          </p:cNvSpPr>
          <p:nvPr>
            <p:ph idx="1"/>
          </p:nvPr>
        </p:nvSpPr>
        <p:spPr>
          <a:xfrm>
            <a:off x="990600" y="3657600"/>
            <a:ext cx="7010400" cy="2362200"/>
          </a:xfrm>
          <a:blipFill dpi="0" rotWithShape="1">
            <a:blip r:embed="rId3"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anchor="ctr">
            <a:normAutofit fontScale="92500"/>
          </a:bodyPr>
          <a:lstStyle/>
          <a:p>
            <a:pPr algn="ctr">
              <a:buNone/>
            </a:pPr>
            <a:r>
              <a:rPr lang="en-US" sz="4400" b="1" dirty="0">
                <a:effectLst>
                  <a:outerShdw blurRad="38100" dist="38100" dir="2700000" algn="tl">
                    <a:srgbClr val="000000">
                      <a:alpha val="43137"/>
                    </a:srgbClr>
                  </a:outerShdw>
                </a:effectLst>
              </a:rPr>
              <a:t>“Then they crucified Him, and divided His garments, casting lots” </a:t>
            </a:r>
            <a:r>
              <a:rPr lang="en-US" sz="4400" dirty="0" smtClean="0">
                <a:effectLst>
                  <a:outerShdw blurRad="38100" dist="38100" dir="2700000" algn="tl">
                    <a:srgbClr val="000000">
                      <a:alpha val="43137"/>
                    </a:srgbClr>
                  </a:outerShdw>
                </a:effectLst>
              </a:rPr>
              <a:t>(Matt. 27:35, NKJV</a:t>
            </a:r>
            <a:r>
              <a:rPr lang="en-US" sz="4400" dirty="0">
                <a:effectLst>
                  <a:outerShdw blurRad="38100" dist="38100" dir="2700000" algn="tl">
                    <a:srgbClr val="000000">
                      <a:alpha val="43137"/>
                    </a:srgbClr>
                  </a:outerShdw>
                </a:effectLst>
              </a:rPr>
              <a:t>).</a:t>
            </a:r>
          </a:p>
        </p:txBody>
      </p:sp>
      <p:sp>
        <p:nvSpPr>
          <p:cNvPr id="5" name="Right Arrow 4"/>
          <p:cNvSpPr/>
          <p:nvPr/>
        </p:nvSpPr>
        <p:spPr>
          <a:xfrm>
            <a:off x="0" y="914400"/>
            <a:ext cx="4114800" cy="2133600"/>
          </a:xfrm>
          <a:prstGeom prst="rightArrow">
            <a:avLst/>
          </a:prstGeom>
          <a:blipFill>
            <a:blip r:embed="rId4" cstate="print"/>
            <a:tile tx="0" ty="0" sx="100000" sy="100000" flip="none" algn="tl"/>
          </a:blipFill>
          <a:ln>
            <a:solidFill>
              <a:srgbClr val="FFFFFF"/>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676400"/>
            <a:ext cx="3733800" cy="584775"/>
          </a:xfrm>
          <a:prstGeom prst="rect">
            <a:avLst/>
          </a:prstGeom>
          <a:noFill/>
        </p:spPr>
        <p:txBody>
          <a:bodyPr wrap="square" rtlCol="0">
            <a:spAutoFit/>
          </a:bodyPr>
          <a:lstStyle/>
          <a:p>
            <a:pPr algn="ctr"/>
            <a:r>
              <a:rPr lang="en-US" sz="3200" dirty="0" smtClean="0">
                <a:solidFill>
                  <a:srgbClr val="333300"/>
                </a:solidFill>
                <a:latin typeface="Franklin Gothic Heavy" pitchFamily="34" charset="0"/>
              </a:rPr>
              <a:t>The Most Horrific</a:t>
            </a:r>
            <a:endParaRPr lang="en-US" sz="3200" dirty="0">
              <a:solidFill>
                <a:srgbClr val="333300"/>
              </a:solidFill>
              <a:latin typeface="Franklin Gothic Heavy" pitchFamily="34" charset="0"/>
            </a:endParaRPr>
          </a:p>
        </p:txBody>
      </p:sp>
      <p:sp>
        <p:nvSpPr>
          <p:cNvPr id="7" name="Right Arrow 6"/>
          <p:cNvSpPr/>
          <p:nvPr/>
        </p:nvSpPr>
        <p:spPr>
          <a:xfrm flipH="1">
            <a:off x="4724400" y="914400"/>
            <a:ext cx="4419600" cy="2133600"/>
          </a:xfrm>
          <a:prstGeom prst="rightArrow">
            <a:avLst/>
          </a:prstGeom>
          <a:blipFill>
            <a:blip r:embed="rId4" cstate="print"/>
            <a:tile tx="0" ty="0" sx="100000" sy="100000" flip="none" algn="tl"/>
          </a:blipFill>
          <a:ln>
            <a:solidFill>
              <a:srgbClr val="FFFFFF"/>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191000" cy="584775"/>
          </a:xfrm>
          <a:prstGeom prst="rect">
            <a:avLst/>
          </a:prstGeom>
          <a:noFill/>
        </p:spPr>
        <p:txBody>
          <a:bodyPr wrap="square" rtlCol="0">
            <a:spAutoFit/>
          </a:bodyPr>
          <a:lstStyle/>
          <a:p>
            <a:pPr algn="ctr"/>
            <a:r>
              <a:rPr lang="en-US" sz="3200" dirty="0" smtClean="0">
                <a:solidFill>
                  <a:srgbClr val="333300"/>
                </a:solidFill>
                <a:latin typeface="Franklin Gothic Heavy" pitchFamily="34" charset="0"/>
              </a:rPr>
              <a:t>The Most Wondrous</a:t>
            </a:r>
            <a:endParaRPr lang="en-US" sz="3200" dirty="0">
              <a:solidFill>
                <a:srgbClr val="333300"/>
              </a:solidFill>
              <a:latin typeface="Franklin Gothic Heavy" pitchFamily="34" charset="0"/>
            </a:endParaRPr>
          </a:p>
        </p:txBody>
      </p:sp>
      <p:pic>
        <p:nvPicPr>
          <p:cNvPr id="9" name="Picture 8" descr="Wooden_cross.jpg"/>
          <p:cNvPicPr>
            <a:picLocks noChangeAspect="1"/>
          </p:cNvPicPr>
          <p:nvPr/>
        </p:nvPicPr>
        <p:blipFill>
          <a:blip r:embed="rId5" cstate="print">
            <a:clrChange>
              <a:clrFrom>
                <a:srgbClr val="FFFFFF"/>
              </a:clrFrom>
              <a:clrTo>
                <a:srgbClr val="FFFFFF">
                  <a:alpha val="0"/>
                </a:srgbClr>
              </a:clrTo>
            </a:clrChange>
            <a:lum bright="-20000"/>
          </a:blip>
          <a:stretch>
            <a:fillRect/>
          </a:stretch>
        </p:blipFill>
        <p:spPr>
          <a:xfrm>
            <a:off x="3581400" y="228600"/>
            <a:ext cx="1662030" cy="3429000"/>
          </a:xfrm>
          <a:prstGeom prst="rect">
            <a:avLst/>
          </a:prstGeom>
          <a:effectLst>
            <a:outerShdw blurRad="50800" dist="38100" dir="8100000" algn="tr" rotWithShape="0">
              <a:prstClr val="black">
                <a:alpha val="40000"/>
              </a:prstClr>
            </a:outerShdw>
          </a:effectLst>
        </p:spPr>
      </p:pic>
      <p:sp>
        <p:nvSpPr>
          <p:cNvPr id="12" name="TextBox 11"/>
          <p:cNvSpPr txBox="1"/>
          <p:nvPr/>
        </p:nvSpPr>
        <p:spPr>
          <a:xfrm>
            <a:off x="762000" y="533400"/>
            <a:ext cx="7467600" cy="276998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tIns="457200" bIns="457200" rtlCol="0" anchor="ctr">
            <a:spAutoFit/>
          </a:bodyPr>
          <a:lstStyle/>
          <a:p>
            <a:pPr algn="ctr">
              <a:spcBef>
                <a:spcPts val="1800"/>
              </a:spcBef>
              <a:spcAft>
                <a:spcPts val="1800"/>
              </a:spcAft>
            </a:pPr>
            <a:r>
              <a:rPr lang="en-US" sz="6000" b="1" i="1" dirty="0" smtClean="0">
                <a:effectLst>
                  <a:outerShdw blurRad="38100" dist="38100" dir="2700000" algn="tl">
                    <a:srgbClr val="000000">
                      <a:alpha val="43137"/>
                    </a:srgbClr>
                  </a:outerShdw>
                </a:effectLst>
              </a:rPr>
              <a:t>What Do We Know About This?</a:t>
            </a:r>
            <a:endParaRPr lang="en-US" sz="6000" b="1" i="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0-#ppt_w/2"/>
                                          </p:val>
                                        </p:tav>
                                        <p:tav tm="100000">
                                          <p:val>
                                            <p:strVal val="#ppt_x"/>
                                          </p:val>
                                        </p:tav>
                                      </p:tavLst>
                                    </p:anim>
                                    <p:anim calcmode="lin" valueType="num">
                                      <p:cBhvr additive="base">
                                        <p:cTn id="22" dur="20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0-#ppt_w/2"/>
                                          </p:val>
                                        </p:tav>
                                        <p:tav tm="100000">
                                          <p:val>
                                            <p:strVal val="#ppt_x"/>
                                          </p:val>
                                        </p:tav>
                                      </p:tavLst>
                                    </p:anim>
                                    <p:anim calcmode="lin" valueType="num">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2000" fill="hold"/>
                                        <p:tgtEl>
                                          <p:spTgt spid="8"/>
                                        </p:tgtEl>
                                        <p:attrNameLst>
                                          <p:attrName>ppt_x</p:attrName>
                                        </p:attrNameLst>
                                      </p:cBhvr>
                                      <p:tavLst>
                                        <p:tav tm="0">
                                          <p:val>
                                            <p:strVal val="1+#ppt_w/2"/>
                                          </p:val>
                                        </p:tav>
                                        <p:tav tm="100000">
                                          <p:val>
                                            <p:strVal val="#ppt_x"/>
                                          </p:val>
                                        </p:tav>
                                      </p:tavLst>
                                    </p:anim>
                                    <p:anim calcmode="lin" valueType="num">
                                      <p:cBhvr additive="base">
                                        <p:cTn id="31" dur="20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2000" fill="hold"/>
                                        <p:tgtEl>
                                          <p:spTgt spid="7"/>
                                        </p:tgtEl>
                                        <p:attrNameLst>
                                          <p:attrName>ppt_x</p:attrName>
                                        </p:attrNameLst>
                                      </p:cBhvr>
                                      <p:tavLst>
                                        <p:tav tm="0">
                                          <p:val>
                                            <p:strVal val="1+#ppt_w/2"/>
                                          </p:val>
                                        </p:tav>
                                        <p:tav tm="100000">
                                          <p:val>
                                            <p:strVal val="#ppt_x"/>
                                          </p:val>
                                        </p:tav>
                                      </p:tavLst>
                                    </p:anim>
                                    <p:anim calcmode="lin" valueType="num">
                                      <p:cBhvr additive="base">
                                        <p:cTn id="35"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0.7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p:bldP spid="7" grpId="0" animBg="1"/>
      <p:bldP spid="8"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15" name="Content Placeholder 4"/>
          <p:cNvSpPr>
            <a:spLocks noGrp="1"/>
          </p:cNvSpPr>
          <p:nvPr>
            <p:ph idx="1"/>
          </p:nvPr>
        </p:nvSpPr>
        <p:spPr>
          <a:xfrm>
            <a:off x="1981200" y="1905000"/>
            <a:ext cx="6705600" cy="4724400"/>
          </a:xfrm>
        </p:spPr>
        <p:txBody>
          <a:bodyPr>
            <a:noAutofit/>
          </a:bodyPr>
          <a:lstStyle/>
          <a:p>
            <a:pPr algn="r">
              <a:buNone/>
            </a:pPr>
            <a:r>
              <a:rPr lang="en-US" sz="3600" b="1" dirty="0" smtClean="0"/>
              <a:t>The </a:t>
            </a:r>
            <a:r>
              <a:rPr lang="en-US" sz="3600" b="1" i="1" dirty="0" err="1" smtClean="0"/>
              <a:t>Patibulum</a:t>
            </a:r>
            <a:r>
              <a:rPr lang="en-US" sz="3600" b="1" dirty="0" smtClean="0"/>
              <a:t> (of </a:t>
            </a:r>
            <a:r>
              <a:rPr lang="en-US" sz="3600" b="1" i="1" dirty="0" err="1" smtClean="0"/>
              <a:t>Furca</a:t>
            </a:r>
            <a:r>
              <a:rPr lang="en-US" sz="3600" b="1" dirty="0" smtClean="0"/>
              <a:t>)</a:t>
            </a:r>
            <a:endParaRPr lang="en-US" sz="2800" b="1" dirty="0" smtClean="0"/>
          </a:p>
          <a:p>
            <a:pPr lvl="0"/>
            <a:r>
              <a:rPr lang="en-US" sz="2800" b="1" dirty="0" smtClean="0"/>
              <a:t>The Roman historian Livy describes a slaveholder punishing a condemned slave by driving him through the forum bearing a “yoke (</a:t>
            </a:r>
            <a:r>
              <a:rPr lang="en-US" sz="2800" b="1" i="1" dirty="0" err="1" smtClean="0"/>
              <a:t>furca</a:t>
            </a:r>
            <a:r>
              <a:rPr lang="en-US" sz="2800" b="1" dirty="0" smtClean="0"/>
              <a:t>)” and scourging him while he went (</a:t>
            </a:r>
            <a:r>
              <a:rPr lang="en-US" sz="2800" b="1" i="1" dirty="0" smtClean="0"/>
              <a:t>History of Rome </a:t>
            </a:r>
            <a:r>
              <a:rPr lang="en-US" sz="2800" b="1" dirty="0" smtClean="0"/>
              <a:t>2.36.1). </a:t>
            </a:r>
          </a:p>
          <a:p>
            <a:pPr lvl="0"/>
            <a:r>
              <a:rPr lang="en-US" sz="2800" b="1" dirty="0" smtClean="0"/>
              <a:t>Plutarch describes the same custom, using the Greek word </a:t>
            </a:r>
            <a:r>
              <a:rPr lang="en-US" sz="2800" b="1" i="1" dirty="0" err="1" smtClean="0"/>
              <a:t>xulon</a:t>
            </a:r>
            <a:r>
              <a:rPr lang="en-US" sz="2800" b="1" i="1" dirty="0" smtClean="0"/>
              <a:t> </a:t>
            </a:r>
            <a:r>
              <a:rPr lang="en-US" sz="2800" b="1" dirty="0" smtClean="0"/>
              <a:t>used in Acts 5:30 of the “cross” (or “tree”) on which Jesus was hung (</a:t>
            </a:r>
            <a:r>
              <a:rPr lang="en-US" sz="2800" b="1" i="1" dirty="0" smtClean="0"/>
              <a:t>Coriolanus </a:t>
            </a:r>
            <a:r>
              <a:rPr lang="en-US" sz="2800" b="1" dirty="0" smtClean="0"/>
              <a:t>24.5). </a:t>
            </a:r>
            <a:endParaRPr lang="en-US" sz="2800" b="1" dirty="0"/>
          </a:p>
        </p:txBody>
      </p:sp>
      <p:sp>
        <p:nvSpPr>
          <p:cNvPr id="16" name="TextBox 15"/>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Instruments </a:t>
            </a:r>
            <a:endParaRPr lang="en-US" sz="3200" b="1" dirty="0">
              <a:effectLst>
                <a:outerShdw blurRad="50800" dist="38100" dir="8100000" algn="tr" rotWithShape="0">
                  <a:prstClr val="black">
                    <a:alpha val="40000"/>
                  </a:prstClr>
                </a:outerShdw>
              </a:effectLst>
            </a:endParaRPr>
          </a:p>
        </p:txBody>
      </p:sp>
      <p:sp>
        <p:nvSpPr>
          <p:cNvPr id="17" name="TextBox 16"/>
          <p:cNvSpPr txBox="1"/>
          <p:nvPr/>
        </p:nvSpPr>
        <p:spPr>
          <a:xfrm rot="-420000">
            <a:off x="2514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of Crucifixion</a:t>
            </a:r>
            <a:endParaRPr lang="en-US" sz="32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1000"/>
                                        <p:tgtEl>
                                          <p:spTgt spid="15">
                                            <p:txEl>
                                              <p:pRg st="2" end="2"/>
                                            </p:txEl>
                                          </p:spTgt>
                                        </p:tgtEl>
                                      </p:cBhvr>
                                    </p:animEffect>
                                    <p:anim calcmode="lin" valueType="num">
                                      <p:cBhvr>
                                        <p:cTn id="2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2133600"/>
            <a:ext cx="6705600" cy="4495800"/>
          </a:xfrm>
        </p:spPr>
        <p:txBody>
          <a:bodyPr>
            <a:noAutofit/>
          </a:bodyPr>
          <a:lstStyle/>
          <a:p>
            <a:pPr algn="r">
              <a:buNone/>
            </a:pPr>
            <a:r>
              <a:rPr lang="en-US" sz="3500" b="1" dirty="0" smtClean="0"/>
              <a:t>        </a:t>
            </a:r>
            <a:r>
              <a:rPr lang="en-US" b="1" i="1" dirty="0" smtClean="0"/>
              <a:t>Crux </a:t>
            </a:r>
            <a:r>
              <a:rPr lang="en-US" b="1" i="1" dirty="0" err="1" smtClean="0"/>
              <a:t>Compacta</a:t>
            </a:r>
            <a:endParaRPr lang="en-US" sz="1050" b="1" i="1" dirty="0" smtClean="0"/>
          </a:p>
          <a:p>
            <a:pPr algn="r">
              <a:buNone/>
            </a:pPr>
            <a:endParaRPr lang="en-US" sz="1200" b="1" dirty="0" smtClean="0"/>
          </a:p>
          <a:p>
            <a:pPr algn="r">
              <a:buNone/>
            </a:pPr>
            <a:r>
              <a:rPr lang="en-US" sz="2800" b="1" i="1" dirty="0" smtClean="0"/>
              <a:t>Crux </a:t>
            </a:r>
            <a:r>
              <a:rPr lang="en-US" sz="2800" b="1" i="1" dirty="0" err="1" smtClean="0"/>
              <a:t>Immissa</a:t>
            </a:r>
            <a:endParaRPr lang="en-US" sz="2800" b="1" i="1" dirty="0" smtClean="0"/>
          </a:p>
          <a:p>
            <a:pPr algn="r">
              <a:buNone/>
            </a:pPr>
            <a:r>
              <a:rPr lang="en-US" sz="2800" b="1" dirty="0" smtClean="0"/>
              <a:t>(or </a:t>
            </a:r>
            <a:r>
              <a:rPr lang="en-US" sz="2800" b="1" i="1" dirty="0" err="1" smtClean="0"/>
              <a:t>captita</a:t>
            </a:r>
            <a:r>
              <a:rPr lang="en-US" sz="2800" b="1" dirty="0" smtClean="0"/>
              <a:t>)</a:t>
            </a:r>
            <a:endParaRPr lang="en-US" sz="1050" b="1" i="1" dirty="0" smtClean="0"/>
          </a:p>
          <a:p>
            <a:pPr algn="r">
              <a:buNone/>
            </a:pPr>
            <a:endParaRPr lang="en-US" sz="1200" b="1" dirty="0" smtClean="0"/>
          </a:p>
          <a:p>
            <a:pPr algn="r">
              <a:buNone/>
            </a:pPr>
            <a:r>
              <a:rPr lang="en-US" sz="2800" b="1" i="1" dirty="0" smtClean="0"/>
              <a:t>Crux </a:t>
            </a:r>
            <a:r>
              <a:rPr lang="en-US" sz="2800" b="1" i="1" dirty="0" err="1" smtClean="0"/>
              <a:t>Commissa</a:t>
            </a:r>
            <a:endParaRPr lang="en-US" sz="2800" b="1" i="1" dirty="0" smtClean="0"/>
          </a:p>
          <a:p>
            <a:pPr algn="r">
              <a:buNone/>
            </a:pPr>
            <a:r>
              <a:rPr lang="en-US" sz="2800" b="1" dirty="0" smtClean="0"/>
              <a:t>(or </a:t>
            </a:r>
            <a:r>
              <a:rPr lang="en-US" sz="2800" b="1" i="1" dirty="0" smtClean="0"/>
              <a:t>tau</a:t>
            </a:r>
            <a:r>
              <a:rPr lang="en-US" sz="2800" b="1" dirty="0" smtClean="0"/>
              <a:t>)</a:t>
            </a:r>
          </a:p>
          <a:p>
            <a:pPr algn="r">
              <a:buNone/>
            </a:pPr>
            <a:endParaRPr lang="en-US" sz="2800" b="1" dirty="0"/>
          </a:p>
        </p:txBody>
      </p:sp>
      <p:pic>
        <p:nvPicPr>
          <p:cNvPr id="9" name="Picture 8"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800100" y="3467100"/>
            <a:ext cx="5410200" cy="1371600"/>
          </a:xfrm>
          <a:prstGeom prst="rect">
            <a:avLst/>
          </a:prstGeom>
        </p:spPr>
      </p:pic>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3045224" y="4367227"/>
            <a:ext cx="5410200" cy="1371600"/>
          </a:xfrm>
          <a:prstGeom prst="rect">
            <a:avLst/>
          </a:prstGeom>
        </p:spPr>
      </p:pic>
      <p:sp>
        <p:nvSpPr>
          <p:cNvPr id="12" name="TextBox 11"/>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Instruments </a:t>
            </a:r>
            <a:endParaRPr lang="en-US" sz="3200" b="1" dirty="0">
              <a:effectLst>
                <a:outerShdw blurRad="50800" dist="38100" dir="8100000" algn="tr" rotWithShape="0">
                  <a:prstClr val="black">
                    <a:alpha val="40000"/>
                  </a:prstClr>
                </a:outerShdw>
              </a:effectLst>
            </a:endParaRPr>
          </a:p>
        </p:txBody>
      </p:sp>
      <p:sp>
        <p:nvSpPr>
          <p:cNvPr id="14" name="TextBox 13"/>
          <p:cNvSpPr txBox="1"/>
          <p:nvPr/>
        </p:nvSpPr>
        <p:spPr>
          <a:xfrm rot="-420000">
            <a:off x="2514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of Crucifixion</a:t>
            </a:r>
            <a:endParaRPr lang="en-US" sz="32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3.33333E-6 -4.11656E-6 L -0.225 -0.19981 " pathEditMode="relative" rAng="0" ptsTypes="AA">
                                      <p:cBhvr>
                                        <p:cTn id="13" dur="2000" fill="hold"/>
                                        <p:tgtEl>
                                          <p:spTgt spid="11"/>
                                        </p:tgtEl>
                                        <p:attrNameLst>
                                          <p:attrName>ppt_x</p:attrName>
                                          <p:attrName>ppt_y</p:attrName>
                                        </p:attrNameLst>
                                      </p:cBhvr>
                                      <p:rCtr x="-112" y="-100"/>
                                    </p:animMotion>
                                  </p:childTnLst>
                                </p:cTn>
                              </p:par>
                              <p:par>
                                <p:cTn id="14" presetID="42"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anim calcmode="lin" valueType="num">
                                      <p:cBhvr>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1000"/>
                                        <p:tgtEl>
                                          <p:spTgt spid="5">
                                            <p:txEl>
                                              <p:pRg st="6" end="6"/>
                                            </p:txEl>
                                          </p:spTgt>
                                        </p:tgtEl>
                                      </p:cBhvr>
                                    </p:animEffect>
                                    <p:anim calcmode="lin" valueType="num">
                                      <p:cBhvr>
                                        <p:cTn id="3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0"/>
                                  </p:stCondLst>
                                  <p:childTnLst>
                                    <p:animMotion origin="layout" path="M -0.225 -0.19982 L -0.225 -0.38853 " pathEditMode="relative" rAng="0" ptsTypes="AA">
                                      <p:cBhvr>
                                        <p:cTn id="37" dur="2000" fill="hold"/>
                                        <p:tgtEl>
                                          <p:spTgt spid="11"/>
                                        </p:tgtEl>
                                        <p:attrNameLst>
                                          <p:attrName>ppt_x</p:attrName>
                                          <p:attrName>ppt_y</p:attrName>
                                        </p:attrNameLst>
                                      </p:cBhvr>
                                      <p:rCtr x="0" y="-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2133600"/>
            <a:ext cx="6705600" cy="4495800"/>
          </a:xfrm>
        </p:spPr>
        <p:txBody>
          <a:bodyPr>
            <a:noAutofit/>
          </a:bodyPr>
          <a:lstStyle/>
          <a:p>
            <a:pPr algn="r">
              <a:buNone/>
            </a:pPr>
            <a:r>
              <a:rPr lang="en-US" sz="3500" b="1" dirty="0" smtClean="0"/>
              <a:t>        </a:t>
            </a:r>
            <a:r>
              <a:rPr lang="en-US" b="1" i="1" dirty="0" smtClean="0"/>
              <a:t>Crux </a:t>
            </a:r>
            <a:r>
              <a:rPr lang="en-US" b="1" i="1" dirty="0" err="1" smtClean="0"/>
              <a:t>Compacta</a:t>
            </a:r>
            <a:endParaRPr lang="en-US" sz="1050" b="1" i="1" dirty="0" smtClean="0"/>
          </a:p>
          <a:p>
            <a:pPr algn="r">
              <a:buNone/>
            </a:pPr>
            <a:endParaRPr lang="en-US" sz="1200" b="1" dirty="0" smtClean="0"/>
          </a:p>
          <a:p>
            <a:pPr algn="r">
              <a:buNone/>
            </a:pPr>
            <a:r>
              <a:rPr lang="en-US" sz="2800" b="1" i="1" dirty="0" smtClean="0"/>
              <a:t>Crux </a:t>
            </a:r>
            <a:r>
              <a:rPr lang="en-US" sz="2800" b="1" i="1" dirty="0" err="1" smtClean="0"/>
              <a:t>Immissa</a:t>
            </a:r>
            <a:endParaRPr lang="en-US" sz="2800" b="1" i="1" dirty="0" smtClean="0"/>
          </a:p>
          <a:p>
            <a:pPr algn="r">
              <a:buNone/>
            </a:pPr>
            <a:r>
              <a:rPr lang="en-US" sz="2800" b="1" dirty="0" smtClean="0"/>
              <a:t>(or </a:t>
            </a:r>
            <a:r>
              <a:rPr lang="en-US" sz="2800" b="1" i="1" dirty="0" err="1" smtClean="0"/>
              <a:t>captita</a:t>
            </a:r>
            <a:r>
              <a:rPr lang="en-US" sz="2800" b="1" dirty="0" smtClean="0"/>
              <a:t>)</a:t>
            </a:r>
            <a:endParaRPr lang="en-US" sz="1050" b="1" i="1" dirty="0" smtClean="0"/>
          </a:p>
          <a:p>
            <a:pPr algn="r">
              <a:buNone/>
            </a:pPr>
            <a:endParaRPr lang="en-US" sz="1200" b="1" dirty="0" smtClean="0"/>
          </a:p>
          <a:p>
            <a:pPr algn="r">
              <a:buNone/>
            </a:pPr>
            <a:r>
              <a:rPr lang="en-US" sz="2800" b="1" i="1" dirty="0" smtClean="0"/>
              <a:t>Crux </a:t>
            </a:r>
            <a:r>
              <a:rPr lang="en-US" sz="2800" b="1" i="1" dirty="0" err="1" smtClean="0"/>
              <a:t>Commissa</a:t>
            </a:r>
            <a:endParaRPr lang="en-US" sz="2800" b="1" i="1" dirty="0" smtClean="0"/>
          </a:p>
          <a:p>
            <a:pPr algn="r">
              <a:buNone/>
            </a:pPr>
            <a:r>
              <a:rPr lang="en-US" sz="2800" b="1" dirty="0" smtClean="0"/>
              <a:t>(or </a:t>
            </a:r>
            <a:r>
              <a:rPr lang="en-US" sz="2800" b="1" i="1" dirty="0" smtClean="0"/>
              <a:t>tau</a:t>
            </a:r>
            <a:r>
              <a:rPr lang="en-US" sz="2800" b="1" dirty="0" smtClean="0"/>
              <a:t>)</a:t>
            </a:r>
            <a:endParaRPr lang="en-US" sz="1050" b="1" i="1" dirty="0" smtClean="0"/>
          </a:p>
          <a:p>
            <a:pPr algn="r">
              <a:buNone/>
            </a:pPr>
            <a:endParaRPr lang="en-US" sz="1200" b="1" dirty="0" smtClean="0"/>
          </a:p>
          <a:p>
            <a:pPr algn="r">
              <a:buNone/>
            </a:pPr>
            <a:r>
              <a:rPr lang="en-US" sz="2800" b="1" i="1" dirty="0" smtClean="0"/>
              <a:t>Crux </a:t>
            </a:r>
            <a:r>
              <a:rPr lang="en-US" sz="2800" b="1" i="1" dirty="0" err="1" smtClean="0"/>
              <a:t>Decussata</a:t>
            </a:r>
            <a:endParaRPr lang="en-US" sz="2800" b="1" dirty="0" smtClean="0"/>
          </a:p>
          <a:p>
            <a:pPr algn="r">
              <a:buNone/>
            </a:pPr>
            <a:endParaRPr lang="en-US" sz="2800" b="1" dirty="0" smtClean="0"/>
          </a:p>
          <a:p>
            <a:pPr algn="r">
              <a:buNone/>
            </a:pPr>
            <a:endParaRPr lang="en-US" sz="2800" b="1" dirty="0"/>
          </a:p>
        </p:txBody>
      </p:sp>
      <p:pic>
        <p:nvPicPr>
          <p:cNvPr id="9" name="Picture 8" descr="PM09-BIG.gif"/>
          <p:cNvPicPr>
            <a:picLocks noChangeAspect="1"/>
          </p:cNvPicPr>
          <p:nvPr/>
        </p:nvPicPr>
        <p:blipFill>
          <a:blip r:embed="rId4" cstate="print">
            <a:clrChange>
              <a:clrFrom>
                <a:srgbClr val="FFFFFF"/>
              </a:clrFrom>
              <a:clrTo>
                <a:srgbClr val="FFFFFF">
                  <a:alpha val="0"/>
                </a:srgbClr>
              </a:clrTo>
            </a:clrChange>
          </a:blip>
          <a:srcRect l="-6109"/>
          <a:stretch>
            <a:fillRect/>
          </a:stretch>
        </p:blipFill>
        <p:spPr>
          <a:xfrm rot="14220000">
            <a:off x="1484395" y="3866169"/>
            <a:ext cx="5716888" cy="1246147"/>
          </a:xfrm>
          <a:prstGeom prst="rect">
            <a:avLst/>
          </a:prstGeom>
        </p:spPr>
      </p:pic>
      <p:pic>
        <p:nvPicPr>
          <p:cNvPr id="12" name="Picture 11"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7680000" flipH="1" flipV="1">
            <a:off x="1160480" y="3476514"/>
            <a:ext cx="5817398" cy="1371600"/>
          </a:xfrm>
          <a:prstGeom prst="rect">
            <a:avLst/>
          </a:prstGeom>
          <a:scene3d>
            <a:camera prst="orthographicFront">
              <a:rot lat="19496923" lon="21269281" rev="1664789"/>
            </a:camera>
            <a:lightRig rig="threePt" dir="t"/>
          </a:scene3d>
        </p:spPr>
      </p:pic>
      <p:sp>
        <p:nvSpPr>
          <p:cNvPr id="14" name="TextBox 13"/>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Instruments </a:t>
            </a:r>
            <a:endParaRPr lang="en-US" sz="3200" b="1" dirty="0">
              <a:effectLst>
                <a:outerShdw blurRad="50800" dist="38100" dir="8100000" algn="tr" rotWithShape="0">
                  <a:prstClr val="black">
                    <a:alpha val="40000"/>
                  </a:prstClr>
                </a:outerShdw>
              </a:effectLst>
            </a:endParaRPr>
          </a:p>
        </p:txBody>
      </p:sp>
      <p:sp>
        <p:nvSpPr>
          <p:cNvPr id="15" name="TextBox 14"/>
          <p:cNvSpPr txBox="1"/>
          <p:nvPr/>
        </p:nvSpPr>
        <p:spPr>
          <a:xfrm rot="-420000">
            <a:off x="2514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of Crucifixion</a:t>
            </a:r>
            <a:endParaRPr lang="en-US" sz="3200" b="1" dirty="0">
              <a:effectLst>
                <a:outerShdw blurRad="50800" dist="38100" dir="8100000" algn="tr" rotWithShape="0">
                  <a:prstClr val="black">
                    <a:alpha val="40000"/>
                  </a:prst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1000"/>
                                        <p:tgtEl>
                                          <p:spTgt spid="5">
                                            <p:txEl>
                                              <p:pRg st="8" end="8"/>
                                            </p:txEl>
                                          </p:spTgt>
                                        </p:tgtEl>
                                      </p:cBhvr>
                                    </p:animEffect>
                                    <p:anim calcmode="lin" valueType="num">
                                      <p:cBhvr>
                                        <p:cTn id="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15" name="Content Placeholder 4"/>
          <p:cNvSpPr>
            <a:spLocks noGrp="1"/>
          </p:cNvSpPr>
          <p:nvPr>
            <p:ph idx="1"/>
          </p:nvPr>
        </p:nvSpPr>
        <p:spPr>
          <a:xfrm>
            <a:off x="1981200" y="1905000"/>
            <a:ext cx="6705600" cy="4724400"/>
          </a:xfrm>
        </p:spPr>
        <p:txBody>
          <a:bodyPr>
            <a:noAutofit/>
          </a:bodyPr>
          <a:lstStyle/>
          <a:p>
            <a:pPr algn="r">
              <a:buNone/>
            </a:pPr>
            <a:r>
              <a:rPr lang="en-US" sz="3600" b="1" dirty="0" smtClean="0"/>
              <a:t>The </a:t>
            </a:r>
            <a:r>
              <a:rPr lang="en-US" sz="3600" b="1" i="1" dirty="0" smtClean="0"/>
              <a:t>Crux </a:t>
            </a:r>
            <a:r>
              <a:rPr lang="en-US" sz="3600" b="1" i="1" dirty="0" err="1" smtClean="0"/>
              <a:t>Compacta</a:t>
            </a:r>
            <a:endParaRPr lang="en-US" sz="2800" b="1" dirty="0" smtClean="0"/>
          </a:p>
          <a:p>
            <a:r>
              <a:rPr lang="en-US" sz="3100" b="1" dirty="0" smtClean="0"/>
              <a:t>Plautus described a condemned man “with hands spread out and nailed to the </a:t>
            </a:r>
            <a:r>
              <a:rPr lang="en-US" sz="3100" b="1" i="1" dirty="0" err="1" smtClean="0"/>
              <a:t>patibulum</a:t>
            </a:r>
            <a:r>
              <a:rPr lang="en-US" sz="3100" b="1" dirty="0" smtClean="0"/>
              <a:t>” (</a:t>
            </a:r>
            <a:r>
              <a:rPr lang="en-US" sz="3100" b="1" i="1" dirty="0" smtClean="0"/>
              <a:t>Miles </a:t>
            </a:r>
            <a:r>
              <a:rPr lang="en-US" sz="3100" b="1" i="1" dirty="0" err="1" smtClean="0"/>
              <a:t>Gloriosus</a:t>
            </a:r>
            <a:r>
              <a:rPr lang="en-US" sz="3100" b="1" i="1" dirty="0" smtClean="0"/>
              <a:t> </a:t>
            </a:r>
            <a:r>
              <a:rPr lang="en-US" sz="3100" b="1" dirty="0" smtClean="0"/>
              <a:t>2.4).</a:t>
            </a:r>
          </a:p>
          <a:p>
            <a:r>
              <a:rPr lang="en-US" sz="3100" b="1" spc="100" dirty="0" smtClean="0"/>
              <a:t>Plautus said of another, “let him bear the yoke (</a:t>
            </a:r>
            <a:r>
              <a:rPr lang="en-US" sz="3100" b="1" i="1" spc="100" dirty="0" err="1" smtClean="0"/>
              <a:t>patibulum</a:t>
            </a:r>
            <a:r>
              <a:rPr lang="en-US" sz="3100" b="1" spc="100" dirty="0" smtClean="0"/>
              <a:t>) through the city; then let him be nailed to the cross (</a:t>
            </a:r>
            <a:r>
              <a:rPr lang="en-US" sz="3100" b="1" i="1" spc="100" dirty="0" smtClean="0"/>
              <a:t>crux</a:t>
            </a:r>
            <a:r>
              <a:rPr lang="en-US" sz="3100" b="1" spc="100" dirty="0" smtClean="0"/>
              <a:t>)” (Fragments, </a:t>
            </a:r>
            <a:r>
              <a:rPr lang="en-US" sz="3100" b="1" i="1" spc="100" dirty="0" err="1" smtClean="0"/>
              <a:t>Carbonaria</a:t>
            </a:r>
            <a:r>
              <a:rPr lang="en-US" sz="3100" b="1" i="1" spc="100" dirty="0" smtClean="0"/>
              <a:t> </a:t>
            </a:r>
            <a:r>
              <a:rPr lang="en-US" sz="3100" b="1" spc="100" dirty="0" err="1" smtClean="0"/>
              <a:t>fr</a:t>
            </a:r>
            <a:r>
              <a:rPr lang="en-US" sz="3100" b="1" spc="100" dirty="0" smtClean="0"/>
              <a:t>. 2).</a:t>
            </a:r>
            <a:endParaRPr lang="en-US" sz="3100" b="1" spc="100" dirty="0"/>
          </a:p>
        </p:txBody>
      </p:sp>
      <p:sp>
        <p:nvSpPr>
          <p:cNvPr id="9" name="TextBox 8"/>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Instruments </a:t>
            </a:r>
            <a:endParaRPr lang="en-US" sz="3200" b="1" dirty="0">
              <a:effectLst>
                <a:outerShdw blurRad="50800" dist="38100" dir="8100000" algn="tr" rotWithShape="0">
                  <a:prstClr val="black">
                    <a:alpha val="40000"/>
                  </a:prstClr>
                </a:outerShdw>
              </a:effectLst>
            </a:endParaRPr>
          </a:p>
        </p:txBody>
      </p:sp>
      <p:sp>
        <p:nvSpPr>
          <p:cNvPr id="11" name="TextBox 10"/>
          <p:cNvSpPr txBox="1"/>
          <p:nvPr/>
        </p:nvSpPr>
        <p:spPr>
          <a:xfrm rot="-420000">
            <a:off x="2514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of Crucifixion</a:t>
            </a:r>
            <a:endParaRPr lang="en-US" sz="32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1000"/>
                                        <p:tgtEl>
                                          <p:spTgt spid="15">
                                            <p:txEl>
                                              <p:pRg st="2" end="2"/>
                                            </p:txEl>
                                          </p:spTgt>
                                        </p:tgtEl>
                                      </p:cBhvr>
                                    </p:animEffect>
                                    <p:anim calcmode="lin" valueType="num">
                                      <p:cBhvr>
                                        <p:cTn id="2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Instruments </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2514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of Crucifixion</a:t>
            </a:r>
            <a:endParaRPr lang="en-US" sz="3200" b="1" dirty="0">
              <a:effectLst>
                <a:outerShdw blurRad="50800" dist="38100" dir="8100000" algn="tr" rotWithShape="0">
                  <a:prstClr val="black">
                    <a:alpha val="40000"/>
                  </a:prstClr>
                </a:outerShdw>
              </a:effectLst>
            </a:endParaRPr>
          </a:p>
        </p:txBody>
      </p:sp>
      <p:sp>
        <p:nvSpPr>
          <p:cNvPr id="11" name="Content Placeholder 2"/>
          <p:cNvSpPr txBox="1">
            <a:spLocks/>
          </p:cNvSpPr>
          <p:nvPr/>
        </p:nvSpPr>
        <p:spPr>
          <a:xfrm>
            <a:off x="1981200" y="2743200"/>
            <a:ext cx="6324600" cy="36576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pPr marL="342900" marR="0" lvl="0" indent="-1588"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“And He, bearing His cross, went out to a place called the place of the Skull, which is called in Hebrew Golgotha, where  they crucified Him… </a:t>
            </a:r>
            <a:r>
              <a:rPr kumimoji="0" lang="en-US" sz="3200" b="1" i="0" u="none" strike="noStrike" kern="1200" cap="none" spc="0" normalizeH="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John 19:17-18a</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1000"/>
                                        <p:tgtEl>
                                          <p:spTgt spid="11">
                                            <p:bg/>
                                          </p:spTgt>
                                        </p:tgtEl>
                                      </p:cBhvr>
                                    </p:animEffect>
                                    <p:anim calcmode="lin" valueType="num">
                                      <p:cBhvr>
                                        <p:cTn id="8" dur="1000" fill="hold"/>
                                        <p:tgtEl>
                                          <p:spTgt spid="11">
                                            <p:bg/>
                                          </p:spTgt>
                                        </p:tgtEl>
                                        <p:attrNameLst>
                                          <p:attrName>ppt_x</p:attrName>
                                        </p:attrNameLst>
                                      </p:cBhvr>
                                      <p:tavLst>
                                        <p:tav tm="0">
                                          <p:val>
                                            <p:strVal val="#ppt_x"/>
                                          </p:val>
                                        </p:tav>
                                        <p:tav tm="100000">
                                          <p:val>
                                            <p:strVal val="#ppt_x"/>
                                          </p:val>
                                        </p:tav>
                                      </p:tavLst>
                                    </p:anim>
                                    <p:anim calcmode="lin" valueType="num">
                                      <p:cBhvr>
                                        <p:cTn id="9" dur="1000" fill="hold"/>
                                        <p:tgtEl>
                                          <p:spTgt spid="11">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1000"/>
                                        <p:tgtEl>
                                          <p:spTgt spid="11">
                                            <p:txEl>
                                              <p:pRg st="1" end="1"/>
                                            </p:txEl>
                                          </p:spTgt>
                                        </p:tgtEl>
                                      </p:cBhvr>
                                    </p:animEffect>
                                    <p:anim calcmode="lin" valueType="num">
                                      <p:cBhvr>
                                        <p:cTn id="1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11" name="Content Placeholder 2"/>
          <p:cNvSpPr txBox="1">
            <a:spLocks/>
          </p:cNvSpPr>
          <p:nvPr/>
        </p:nvSpPr>
        <p:spPr>
          <a:xfrm>
            <a:off x="1981200" y="3124200"/>
            <a:ext cx="6324600" cy="29718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pPr marL="342900" marR="0" lvl="0" indent="-1588"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“Now as they came out, they found</a:t>
            </a:r>
            <a:r>
              <a:rPr kumimoji="0" lang="en-US" sz="3200" b="1" i="0" u="none" strike="noStrike" kern="1200" cap="none" spc="0" normalizeH="0" noProof="0" dirty="0" smtClean="0">
                <a:ln>
                  <a:noFill/>
                </a:ln>
                <a:solidFill>
                  <a:schemeClr val="tx1"/>
                </a:solidFill>
                <a:effectLst/>
                <a:uLnTx/>
                <a:uFillTx/>
                <a:latin typeface="+mn-lt"/>
                <a:ea typeface="+mn-ea"/>
                <a:cs typeface="+mn-cs"/>
              </a:rPr>
              <a:t> a man of Cyrene, Simon by name. Him they compelled to bear His cross.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Matt</a:t>
            </a:r>
            <a:r>
              <a:rPr lang="en-US" sz="3200" b="1" dirty="0" smtClean="0"/>
              <a:t>hew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27:32</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9" name="TextBox 8"/>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Instruments </a:t>
            </a:r>
            <a:endParaRPr lang="en-US" sz="3200" b="1" dirty="0">
              <a:effectLst>
                <a:outerShdw blurRad="50800" dist="38100" dir="8100000" algn="tr" rotWithShape="0">
                  <a:prstClr val="black">
                    <a:alpha val="40000"/>
                  </a:prstClr>
                </a:outerShdw>
              </a:effectLst>
            </a:endParaRPr>
          </a:p>
        </p:txBody>
      </p:sp>
      <p:sp>
        <p:nvSpPr>
          <p:cNvPr id="12" name="TextBox 11"/>
          <p:cNvSpPr txBox="1"/>
          <p:nvPr/>
        </p:nvSpPr>
        <p:spPr>
          <a:xfrm rot="-420000">
            <a:off x="2514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of Crucifixion</a:t>
            </a:r>
            <a:endParaRPr lang="en-US" sz="32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1000"/>
                                        <p:tgtEl>
                                          <p:spTgt spid="11">
                                            <p:bg/>
                                          </p:spTgt>
                                        </p:tgtEl>
                                      </p:cBhvr>
                                    </p:animEffect>
                                    <p:anim calcmode="lin" valueType="num">
                                      <p:cBhvr>
                                        <p:cTn id="8" dur="1000" fill="hold"/>
                                        <p:tgtEl>
                                          <p:spTgt spid="11">
                                            <p:bg/>
                                          </p:spTgt>
                                        </p:tgtEl>
                                        <p:attrNameLst>
                                          <p:attrName>ppt_x</p:attrName>
                                        </p:attrNameLst>
                                      </p:cBhvr>
                                      <p:tavLst>
                                        <p:tav tm="0">
                                          <p:val>
                                            <p:strVal val="#ppt_x"/>
                                          </p:val>
                                        </p:tav>
                                        <p:tav tm="100000">
                                          <p:val>
                                            <p:strVal val="#ppt_x"/>
                                          </p:val>
                                        </p:tav>
                                      </p:tavLst>
                                    </p:anim>
                                    <p:anim calcmode="lin" valueType="num">
                                      <p:cBhvr>
                                        <p:cTn id="9" dur="1000" fill="hold"/>
                                        <p:tgtEl>
                                          <p:spTgt spid="11">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1000"/>
                                        <p:tgtEl>
                                          <p:spTgt spid="11">
                                            <p:txEl>
                                              <p:pRg st="1" end="1"/>
                                            </p:txEl>
                                          </p:spTgt>
                                        </p:tgtEl>
                                      </p:cBhvr>
                                    </p:animEffect>
                                    <p:anim calcmode="lin" valueType="num">
                                      <p:cBhvr>
                                        <p:cTn id="1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2438400"/>
            <a:ext cx="6705600" cy="4191000"/>
          </a:xfrm>
        </p:spPr>
        <p:txBody>
          <a:bodyPr>
            <a:noAutofit/>
          </a:bodyPr>
          <a:lstStyle/>
          <a:p>
            <a:pPr algn="r">
              <a:buNone/>
            </a:pPr>
            <a:r>
              <a:rPr lang="en-US" sz="3500" b="1" dirty="0" smtClean="0"/>
              <a:t>The New Testament Does Not Specify the Form of Jesus’ Cross</a:t>
            </a:r>
            <a:endParaRPr lang="en-US" sz="4400" b="1" dirty="0" smtClean="0"/>
          </a:p>
          <a:p>
            <a:pPr indent="-1588">
              <a:spcBef>
                <a:spcPts val="1800"/>
              </a:spcBef>
              <a:buNone/>
            </a:pPr>
            <a:r>
              <a:rPr lang="en-US" sz="2800" dirty="0" smtClean="0"/>
              <a:t>Based on numerous claims of second century writers it was probably some type of a cross-beam construction. </a:t>
            </a:r>
            <a:endParaRPr lang="en-US" sz="2000" b="1" dirty="0"/>
          </a:p>
        </p:txBody>
      </p:sp>
      <p:sp>
        <p:nvSpPr>
          <p:cNvPr id="8" name="TextBox 7"/>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Form of  </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251454" y="1578367"/>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Cross</a:t>
            </a:r>
            <a:endParaRPr lang="en-US" sz="32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sp>
        <p:nvSpPr>
          <p:cNvPr id="16" name="Content Placeholder 4"/>
          <p:cNvSpPr>
            <a:spLocks noGrp="1"/>
          </p:cNvSpPr>
          <p:nvPr>
            <p:ph idx="1"/>
          </p:nvPr>
        </p:nvSpPr>
        <p:spPr>
          <a:xfrm>
            <a:off x="4876800" y="1752600"/>
            <a:ext cx="3962400" cy="4876800"/>
          </a:xfrm>
        </p:spPr>
        <p:txBody>
          <a:bodyPr>
            <a:noAutofit/>
          </a:bodyPr>
          <a:lstStyle/>
          <a:p>
            <a:pPr algn="r">
              <a:lnSpc>
                <a:spcPct val="80000"/>
              </a:lnSpc>
              <a:spcBef>
                <a:spcPts val="0"/>
              </a:spcBef>
              <a:buNone/>
            </a:pPr>
            <a:r>
              <a:rPr lang="en-US" sz="3500" b="1" dirty="0" smtClean="0"/>
              <a:t>        Second </a:t>
            </a:r>
          </a:p>
          <a:p>
            <a:pPr algn="r">
              <a:lnSpc>
                <a:spcPct val="80000"/>
              </a:lnSpc>
              <a:spcBef>
                <a:spcPts val="0"/>
              </a:spcBef>
              <a:buNone/>
            </a:pPr>
            <a:r>
              <a:rPr lang="en-US" sz="3500" b="1" dirty="0" smtClean="0"/>
              <a:t>Century Writers</a:t>
            </a:r>
            <a:endParaRPr lang="en-US" sz="1050" b="1" dirty="0" smtClean="0"/>
          </a:p>
          <a:p>
            <a:pPr algn="r">
              <a:buNone/>
            </a:pPr>
            <a:endParaRPr lang="en-US" sz="1200" b="1" dirty="0" smtClean="0"/>
          </a:p>
          <a:p>
            <a:pPr lvl="0"/>
            <a:r>
              <a:rPr lang="en-US" sz="2800" b="1" dirty="0" smtClean="0"/>
              <a:t>Ignatius speaks of the “rope” that draws one up to be “raised up” on a cross (</a:t>
            </a:r>
            <a:r>
              <a:rPr lang="en-US" sz="2800" b="1" i="1" dirty="0" smtClean="0"/>
              <a:t>Second Epistle to the Ephesians </a:t>
            </a:r>
            <a:r>
              <a:rPr lang="en-US" sz="2800" b="1" dirty="0" smtClean="0"/>
              <a:t>14), possibly referring to raising a </a:t>
            </a:r>
            <a:r>
              <a:rPr lang="en-US" sz="2800" b="1" i="1" dirty="0" err="1" smtClean="0"/>
              <a:t>patibulum</a:t>
            </a:r>
            <a:r>
              <a:rPr lang="en-US" sz="2800" b="1" i="1" dirty="0" smtClean="0"/>
              <a:t> </a:t>
            </a:r>
            <a:r>
              <a:rPr lang="en-US" sz="2800" b="1" dirty="0" smtClean="0"/>
              <a:t>into place. </a:t>
            </a:r>
            <a:endParaRPr lang="en-US" sz="2800" b="1" dirty="0"/>
          </a:p>
        </p:txBody>
      </p:sp>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Form of  </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251454" y="1578367"/>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Cross</a:t>
            </a:r>
            <a:endParaRPr lang="en-US" sz="3200" b="1" dirty="0">
              <a:effectLst>
                <a:outerShdw blurRad="50800" dist="38100" dir="8100000" algn="tr" rotWithShape="0">
                  <a:prstClr val="black">
                    <a:alpha val="40000"/>
                  </a:prstClr>
                </a:outerShdw>
              </a:effectLst>
            </a:endParaRPr>
          </a:p>
        </p:txBody>
      </p:sp>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800100" y="3467100"/>
            <a:ext cx="5410200" cy="1371600"/>
          </a:xfrm>
          <a:prstGeom prst="rect">
            <a:avLst/>
          </a:prstGeom>
        </p:spPr>
      </p:pic>
      <p:pic>
        <p:nvPicPr>
          <p:cNvPr id="12" name="Picture 11"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987823" y="2462227"/>
            <a:ext cx="5410200" cy="1371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1000" fill="hold"/>
                                        <p:tgtEl>
                                          <p:spTgt spid="1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calcmode="lin" valueType="num">
                                      <p:cBhvr>
                                        <p:cTn id="12" dur="1000" fill="hold"/>
                                        <p:tgtEl>
                                          <p:spTgt spid="16">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fade">
                                      <p:cBhvr>
                                        <p:cTn id="19" dur="1000"/>
                                        <p:tgtEl>
                                          <p:spTgt spid="16">
                                            <p:txEl>
                                              <p:pRg st="3" end="3"/>
                                            </p:txEl>
                                          </p:spTgt>
                                        </p:tgtEl>
                                      </p:cBhvr>
                                    </p:animEffect>
                                    <p:anim calcmode="lin" valueType="num">
                                      <p:cBhvr>
                                        <p:cTn id="2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sp>
        <p:nvSpPr>
          <p:cNvPr id="16" name="Content Placeholder 4"/>
          <p:cNvSpPr>
            <a:spLocks noGrp="1"/>
          </p:cNvSpPr>
          <p:nvPr>
            <p:ph idx="1"/>
          </p:nvPr>
        </p:nvSpPr>
        <p:spPr>
          <a:xfrm>
            <a:off x="4876800" y="1752600"/>
            <a:ext cx="3962400" cy="4876800"/>
          </a:xfrm>
        </p:spPr>
        <p:txBody>
          <a:bodyPr>
            <a:noAutofit/>
          </a:bodyPr>
          <a:lstStyle/>
          <a:p>
            <a:pPr algn="r">
              <a:lnSpc>
                <a:spcPct val="80000"/>
              </a:lnSpc>
              <a:spcBef>
                <a:spcPts val="0"/>
              </a:spcBef>
              <a:buNone/>
            </a:pPr>
            <a:r>
              <a:rPr lang="en-US" sz="3500" b="1" dirty="0" smtClean="0"/>
              <a:t>        Second </a:t>
            </a:r>
          </a:p>
          <a:p>
            <a:pPr algn="r">
              <a:lnSpc>
                <a:spcPct val="80000"/>
              </a:lnSpc>
              <a:spcBef>
                <a:spcPts val="0"/>
              </a:spcBef>
              <a:buNone/>
            </a:pPr>
            <a:r>
              <a:rPr lang="en-US" sz="3500" b="1" dirty="0" smtClean="0"/>
              <a:t>Century Writers</a:t>
            </a:r>
            <a:endParaRPr lang="en-US" sz="1050" b="1" dirty="0" smtClean="0"/>
          </a:p>
          <a:p>
            <a:pPr algn="r">
              <a:buNone/>
            </a:pPr>
            <a:endParaRPr lang="en-US" sz="1200" b="1" dirty="0" smtClean="0"/>
          </a:p>
          <a:p>
            <a:pPr lvl="0"/>
            <a:r>
              <a:rPr lang="en-US" b="1" dirty="0" smtClean="0"/>
              <a:t>Justin described Jesus’ cross as a beam set upright with a beam raised up to it (</a:t>
            </a:r>
            <a:r>
              <a:rPr lang="en-US" b="1" i="1" dirty="0" smtClean="0"/>
              <a:t>Dialogue </a:t>
            </a:r>
            <a:r>
              <a:rPr lang="en-US" b="1" dirty="0" smtClean="0"/>
              <a:t>91). </a:t>
            </a:r>
            <a:endParaRPr lang="en-US" b="1" dirty="0"/>
          </a:p>
        </p:txBody>
      </p:sp>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Form of  </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251454" y="1578367"/>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Cross</a:t>
            </a:r>
            <a:endParaRPr lang="en-US" sz="3200" b="1" dirty="0">
              <a:effectLst>
                <a:outerShdw blurRad="50800" dist="38100" dir="8100000" algn="tr" rotWithShape="0">
                  <a:prstClr val="black">
                    <a:alpha val="40000"/>
                  </a:prstClr>
                </a:outerShdw>
              </a:effectLst>
            </a:endParaRPr>
          </a:p>
        </p:txBody>
      </p:sp>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800100" y="3467100"/>
            <a:ext cx="5410200" cy="1371600"/>
          </a:xfrm>
          <a:prstGeom prst="rect">
            <a:avLst/>
          </a:prstGeom>
        </p:spPr>
      </p:pic>
      <p:pic>
        <p:nvPicPr>
          <p:cNvPr id="12" name="Picture 11"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987823" y="2462227"/>
            <a:ext cx="5410200" cy="1371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1000"/>
                                        <p:tgtEl>
                                          <p:spTgt spid="16">
                                            <p:txEl>
                                              <p:pRg st="3" end="3"/>
                                            </p:txEl>
                                          </p:spTgt>
                                        </p:tgtEl>
                                      </p:cBhvr>
                                    </p:animEffect>
                                    <p:anim calcmode="lin" valueType="num">
                                      <p:cBhvr>
                                        <p:cTn id="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sp>
        <p:nvSpPr>
          <p:cNvPr id="16" name="Content Placeholder 4"/>
          <p:cNvSpPr>
            <a:spLocks noGrp="1"/>
          </p:cNvSpPr>
          <p:nvPr>
            <p:ph idx="1"/>
          </p:nvPr>
        </p:nvSpPr>
        <p:spPr>
          <a:xfrm>
            <a:off x="4876800" y="1752600"/>
            <a:ext cx="3962400" cy="4876800"/>
          </a:xfrm>
        </p:spPr>
        <p:txBody>
          <a:bodyPr>
            <a:noAutofit/>
          </a:bodyPr>
          <a:lstStyle/>
          <a:p>
            <a:pPr algn="r">
              <a:lnSpc>
                <a:spcPct val="80000"/>
              </a:lnSpc>
              <a:spcBef>
                <a:spcPts val="0"/>
              </a:spcBef>
              <a:buNone/>
            </a:pPr>
            <a:r>
              <a:rPr lang="en-US" sz="3500" b="1" dirty="0" smtClean="0"/>
              <a:t>        Second </a:t>
            </a:r>
          </a:p>
          <a:p>
            <a:pPr algn="r">
              <a:lnSpc>
                <a:spcPct val="80000"/>
              </a:lnSpc>
              <a:spcBef>
                <a:spcPts val="0"/>
              </a:spcBef>
              <a:buNone/>
            </a:pPr>
            <a:r>
              <a:rPr lang="en-US" sz="3500" b="1" dirty="0" smtClean="0"/>
              <a:t>Century Writers</a:t>
            </a:r>
            <a:endParaRPr lang="en-US" sz="1050" b="1" dirty="0" smtClean="0"/>
          </a:p>
          <a:p>
            <a:pPr algn="r">
              <a:buNone/>
            </a:pPr>
            <a:endParaRPr lang="en-US" sz="1200" b="1" dirty="0" smtClean="0"/>
          </a:p>
          <a:p>
            <a:pPr lvl="0"/>
            <a:r>
              <a:rPr lang="en-US" sz="2800" b="1" dirty="0" err="1" smtClean="0"/>
              <a:t>Tertulluan</a:t>
            </a:r>
            <a:r>
              <a:rPr lang="en-US" sz="2800" b="1" dirty="0" smtClean="0"/>
              <a:t> described Jesus’ cross as consisting of a “cross-beam (</a:t>
            </a:r>
            <a:r>
              <a:rPr lang="en-US" sz="2800" b="1" i="1" dirty="0" smtClean="0"/>
              <a:t>antenna</a:t>
            </a:r>
            <a:r>
              <a:rPr lang="en-US" sz="2800" b="1" dirty="0" smtClean="0"/>
              <a:t>)” and a “projecting seat (</a:t>
            </a:r>
            <a:r>
              <a:rPr lang="en-US" sz="2800" b="1" i="1" dirty="0" err="1" smtClean="0"/>
              <a:t>sedile</a:t>
            </a:r>
            <a:r>
              <a:rPr lang="en-US" sz="2800" b="1" dirty="0" smtClean="0"/>
              <a:t>)” (</a:t>
            </a:r>
            <a:r>
              <a:rPr lang="en-US" sz="2800" b="1" i="1" dirty="0" smtClean="0"/>
              <a:t>Ad </a:t>
            </a:r>
            <a:r>
              <a:rPr lang="en-US" sz="2800" b="1" i="1" dirty="0" err="1" smtClean="0"/>
              <a:t>Nationes</a:t>
            </a:r>
            <a:r>
              <a:rPr lang="en-US" sz="2800" b="1" i="1" dirty="0" smtClean="0"/>
              <a:t> </a:t>
            </a:r>
            <a:r>
              <a:rPr lang="en-US" sz="2800" b="1" dirty="0" smtClean="0"/>
              <a:t>1.12; cf. </a:t>
            </a:r>
            <a:r>
              <a:rPr lang="en-US" sz="2800" b="1" i="1" dirty="0" smtClean="0"/>
              <a:t>Contra </a:t>
            </a:r>
            <a:r>
              <a:rPr lang="en-US" sz="2800" b="1" i="1" dirty="0" err="1" smtClean="0"/>
              <a:t>Marcian</a:t>
            </a:r>
            <a:r>
              <a:rPr lang="en-US" sz="2800" b="1" i="1" dirty="0" smtClean="0"/>
              <a:t> </a:t>
            </a:r>
            <a:r>
              <a:rPr lang="en-US" sz="2800" b="1" dirty="0" smtClean="0"/>
              <a:t>3.18). </a:t>
            </a:r>
            <a:endParaRPr lang="en-US" sz="2800" b="1" dirty="0"/>
          </a:p>
        </p:txBody>
      </p:sp>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Form of  </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251454" y="1578367"/>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Cross</a:t>
            </a:r>
            <a:endParaRPr lang="en-US" sz="3200" b="1" dirty="0">
              <a:effectLst>
                <a:outerShdw blurRad="50800" dist="38100" dir="8100000" algn="tr" rotWithShape="0">
                  <a:prstClr val="black">
                    <a:alpha val="40000"/>
                  </a:prstClr>
                </a:outerShdw>
              </a:effectLst>
            </a:endParaRPr>
          </a:p>
        </p:txBody>
      </p:sp>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800100" y="3467100"/>
            <a:ext cx="5410200" cy="1371600"/>
          </a:xfrm>
          <a:prstGeom prst="rect">
            <a:avLst/>
          </a:prstGeom>
        </p:spPr>
      </p:pic>
      <p:pic>
        <p:nvPicPr>
          <p:cNvPr id="12" name="Picture 11"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987823" y="2462227"/>
            <a:ext cx="5410200" cy="1371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1000"/>
                                        <p:tgtEl>
                                          <p:spTgt spid="16">
                                            <p:txEl>
                                              <p:pRg st="3" end="3"/>
                                            </p:txEl>
                                          </p:spTgt>
                                        </p:tgtEl>
                                      </p:cBhvr>
                                    </p:animEffect>
                                    <p:anim calcmode="lin" valueType="num">
                                      <p:cBhvr>
                                        <p:cTn id="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4800600"/>
            <a:ext cx="6324600" cy="1676400"/>
          </a:xfrm>
          <a:blipFill dpi="0" rotWithShape="1">
            <a:blip r:embed="rId2"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lIns="182880" tIns="91440" rIns="182880" bIns="91440" anchor="ctr">
            <a:normAutofit fontScale="92500"/>
          </a:bodyPr>
          <a:lstStyle/>
          <a:p>
            <a:pPr algn="ctr">
              <a:buNone/>
            </a:pPr>
            <a:r>
              <a:rPr lang="en-US" sz="4400" b="1" dirty="0" smtClean="0"/>
              <a:t>“The </a:t>
            </a:r>
            <a:r>
              <a:rPr lang="en-US" sz="4400" b="1" dirty="0"/>
              <a:t>offense of the cross</a:t>
            </a:r>
            <a:r>
              <a:rPr lang="en-US" sz="4400" b="1" dirty="0" smtClean="0"/>
              <a:t>”  </a:t>
            </a:r>
          </a:p>
          <a:p>
            <a:pPr algn="r">
              <a:buNone/>
            </a:pPr>
            <a:r>
              <a:rPr lang="en-US" sz="4400" dirty="0" smtClean="0"/>
              <a:t>Galatians 5:11</a:t>
            </a:r>
            <a:endParaRPr lang="en-US" sz="4400" dirty="0">
              <a:effectLst>
                <a:outerShdw blurRad="38100" dist="38100" dir="2700000" algn="tl">
                  <a:srgbClr val="000000">
                    <a:alpha val="43137"/>
                  </a:srgbClr>
                </a:outerShdw>
              </a:effectLst>
            </a:endParaRPr>
          </a:p>
        </p:txBody>
      </p:sp>
      <p:pic>
        <p:nvPicPr>
          <p:cNvPr id="10" name="Picture 9" descr="thumb_COLOURBOX2121068.jpg"/>
          <p:cNvPicPr>
            <a:picLocks noChangeAspect="1"/>
          </p:cNvPicPr>
          <p:nvPr/>
        </p:nvPicPr>
        <p:blipFill>
          <a:blip r:embed="rId3"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sp>
        <p:nvSpPr>
          <p:cNvPr id="13" name="TextBox 12"/>
          <p:cNvSpPr txBox="1"/>
          <p:nvPr/>
        </p:nvSpPr>
        <p:spPr>
          <a:xfrm>
            <a:off x="1143000" y="709627"/>
            <a:ext cx="7162800" cy="3647152"/>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274320" tIns="457200" rIns="274320" bIns="457200" rtlCol="0" anchor="ctr">
            <a:spAutoFit/>
          </a:bodyPr>
          <a:lstStyle/>
          <a:p>
            <a:pPr algn="ctr">
              <a:spcBef>
                <a:spcPts val="1800"/>
              </a:spcBef>
              <a:spcAft>
                <a:spcPts val="1800"/>
              </a:spcAft>
            </a:pPr>
            <a:r>
              <a:rPr lang="en-US" sz="4000" b="1" dirty="0" smtClean="0"/>
              <a:t>“The </a:t>
            </a:r>
            <a:r>
              <a:rPr lang="en-US" sz="4000" b="1" dirty="0"/>
              <a:t>most miserable and most painful punishment appropriate to slaves alone” </a:t>
            </a:r>
            <a:endParaRPr lang="en-US" sz="4000" b="1" dirty="0" smtClean="0"/>
          </a:p>
          <a:p>
            <a:pPr algn="r">
              <a:spcBef>
                <a:spcPts val="1200"/>
              </a:spcBef>
              <a:spcAft>
                <a:spcPts val="1800"/>
              </a:spcAft>
            </a:pPr>
            <a:r>
              <a:rPr lang="en-US" sz="3200" dirty="0" smtClean="0"/>
              <a:t>Cicero, </a:t>
            </a:r>
            <a:r>
              <a:rPr lang="en-US" sz="3200" i="1" dirty="0" smtClean="0"/>
              <a:t>Against </a:t>
            </a:r>
            <a:r>
              <a:rPr lang="en-US" sz="3200" i="1" dirty="0" err="1"/>
              <a:t>Verres</a:t>
            </a:r>
            <a:r>
              <a:rPr lang="en-US" sz="3200" i="1" dirty="0"/>
              <a:t>, </a:t>
            </a:r>
            <a:r>
              <a:rPr lang="en-US" sz="3200" dirty="0" smtClean="0"/>
              <a:t>2.5.169</a:t>
            </a:r>
            <a:endParaRPr lang="en-US" sz="3200" b="1" i="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0.70"/>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sp>
        <p:nvSpPr>
          <p:cNvPr id="16" name="Content Placeholder 4"/>
          <p:cNvSpPr>
            <a:spLocks noGrp="1"/>
          </p:cNvSpPr>
          <p:nvPr>
            <p:ph idx="1"/>
          </p:nvPr>
        </p:nvSpPr>
        <p:spPr>
          <a:xfrm>
            <a:off x="4876800" y="1752600"/>
            <a:ext cx="3962400" cy="4876800"/>
          </a:xfrm>
        </p:spPr>
        <p:txBody>
          <a:bodyPr>
            <a:noAutofit/>
          </a:bodyPr>
          <a:lstStyle/>
          <a:p>
            <a:pPr algn="r">
              <a:lnSpc>
                <a:spcPct val="80000"/>
              </a:lnSpc>
              <a:spcBef>
                <a:spcPts val="0"/>
              </a:spcBef>
              <a:buNone/>
            </a:pPr>
            <a:r>
              <a:rPr lang="en-US" sz="3500" b="1" dirty="0" smtClean="0"/>
              <a:t>        Second </a:t>
            </a:r>
          </a:p>
          <a:p>
            <a:pPr algn="r">
              <a:lnSpc>
                <a:spcPct val="80000"/>
              </a:lnSpc>
              <a:spcBef>
                <a:spcPts val="0"/>
              </a:spcBef>
              <a:buNone/>
            </a:pPr>
            <a:r>
              <a:rPr lang="en-US" sz="3500" b="1" dirty="0" smtClean="0"/>
              <a:t>Century Writers</a:t>
            </a:r>
            <a:endParaRPr lang="en-US" sz="1050" b="1" dirty="0" smtClean="0"/>
          </a:p>
          <a:p>
            <a:pPr algn="r">
              <a:buNone/>
            </a:pPr>
            <a:endParaRPr lang="en-US" sz="2800" b="1" dirty="0" smtClean="0"/>
          </a:p>
          <a:p>
            <a:pPr lvl="0">
              <a:spcAft>
                <a:spcPts val="1200"/>
              </a:spcAft>
              <a:buNone/>
            </a:pPr>
            <a:r>
              <a:rPr lang="en-US" b="1" i="1" dirty="0" err="1" smtClean="0"/>
              <a:t>Sedile</a:t>
            </a:r>
            <a:r>
              <a:rPr lang="en-US" b="1" i="1" dirty="0" smtClean="0"/>
              <a:t> </a:t>
            </a:r>
            <a:r>
              <a:rPr lang="en-US" b="1" dirty="0" smtClean="0"/>
              <a:t> or “Seat”</a:t>
            </a:r>
          </a:p>
          <a:p>
            <a:pPr lvl="0" algn="r">
              <a:buNone/>
            </a:pPr>
            <a:r>
              <a:rPr lang="en-US" sz="2800" b="1" dirty="0" smtClean="0"/>
              <a:t>a short post that went between the victim’s legs in order to bear some of the weight of the body.</a:t>
            </a:r>
            <a:endParaRPr lang="en-US" sz="2800" b="1" i="1" dirty="0"/>
          </a:p>
        </p:txBody>
      </p:sp>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Form of  </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251454" y="1578367"/>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Cross</a:t>
            </a:r>
            <a:endParaRPr lang="en-US" sz="3200" b="1" dirty="0">
              <a:effectLst>
                <a:outerShdw blurRad="50800" dist="38100" dir="8100000" algn="tr" rotWithShape="0">
                  <a:prstClr val="black">
                    <a:alpha val="40000"/>
                  </a:prstClr>
                </a:outerShdw>
              </a:effectLst>
            </a:endParaRPr>
          </a:p>
        </p:txBody>
      </p:sp>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800100" y="3467100"/>
            <a:ext cx="5410200" cy="1371600"/>
          </a:xfrm>
          <a:prstGeom prst="rect">
            <a:avLst/>
          </a:prstGeom>
        </p:spPr>
      </p:pic>
      <p:pic>
        <p:nvPicPr>
          <p:cNvPr id="12" name="Picture 11"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987823" y="2462227"/>
            <a:ext cx="5410200" cy="1371600"/>
          </a:xfrm>
          <a:prstGeom prst="rect">
            <a:avLst/>
          </a:prstGeom>
        </p:spPr>
      </p:pic>
      <p:pic>
        <p:nvPicPr>
          <p:cNvPr id="14" name="Picture 13" descr="od1000.jpg"/>
          <p:cNvPicPr>
            <a:picLocks noChangeAspect="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lum bright="-20000"/>
          </a:blip>
          <a:stretch>
            <a:fillRect/>
          </a:stretch>
        </p:blipFill>
        <p:spPr>
          <a:xfrm>
            <a:off x="3581400" y="4648200"/>
            <a:ext cx="850557" cy="533400"/>
          </a:xfrm>
          <a:prstGeom prst="rect">
            <a:avLst/>
          </a:prstGeom>
          <a:effectLst>
            <a:outerShdw blurRad="50800" dist="88900" dir="8400000" algn="tr" rotWithShape="0">
              <a:prstClr val="black">
                <a:alpha val="40000"/>
              </a:prstClr>
            </a:outerShdw>
          </a:effectLst>
        </p:spPr>
      </p:pic>
      <p:sp>
        <p:nvSpPr>
          <p:cNvPr id="15" name="Right Arrow 14"/>
          <p:cNvSpPr/>
          <p:nvPr/>
        </p:nvSpPr>
        <p:spPr>
          <a:xfrm rot="8520000">
            <a:off x="4026656" y="4144922"/>
            <a:ext cx="1219200" cy="381000"/>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1000"/>
                                        <p:tgtEl>
                                          <p:spTgt spid="16">
                                            <p:txEl>
                                              <p:pRg st="3" end="3"/>
                                            </p:txEl>
                                          </p:spTgt>
                                        </p:tgtEl>
                                      </p:cBhvr>
                                    </p:animEffect>
                                    <p:anim calcmode="lin" valueType="num">
                                      <p:cBhvr>
                                        <p:cTn id="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1000"/>
                                        <p:tgtEl>
                                          <p:spTgt spid="16">
                                            <p:txEl>
                                              <p:pRg st="4" end="4"/>
                                            </p:txEl>
                                          </p:spTgt>
                                        </p:tgtEl>
                                      </p:cBhvr>
                                    </p:animEffect>
                                    <p:anim calcmode="lin" valueType="num">
                                      <p:cBhvr>
                                        <p:cTn id="20"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sp>
        <p:nvSpPr>
          <p:cNvPr id="16" name="Content Placeholder 4"/>
          <p:cNvSpPr>
            <a:spLocks noGrp="1"/>
          </p:cNvSpPr>
          <p:nvPr>
            <p:ph idx="1"/>
          </p:nvPr>
        </p:nvSpPr>
        <p:spPr>
          <a:xfrm>
            <a:off x="4876800" y="1752600"/>
            <a:ext cx="3962400" cy="4876800"/>
          </a:xfrm>
        </p:spPr>
        <p:txBody>
          <a:bodyPr>
            <a:noAutofit/>
          </a:bodyPr>
          <a:lstStyle/>
          <a:p>
            <a:pPr algn="r">
              <a:lnSpc>
                <a:spcPct val="80000"/>
              </a:lnSpc>
              <a:spcBef>
                <a:spcPts val="0"/>
              </a:spcBef>
              <a:buNone/>
            </a:pPr>
            <a:r>
              <a:rPr lang="en-US" sz="3500" b="1" dirty="0" smtClean="0"/>
              <a:t>        Second </a:t>
            </a:r>
          </a:p>
          <a:p>
            <a:pPr algn="r">
              <a:lnSpc>
                <a:spcPct val="80000"/>
              </a:lnSpc>
              <a:spcBef>
                <a:spcPts val="0"/>
              </a:spcBef>
              <a:buNone/>
            </a:pPr>
            <a:r>
              <a:rPr lang="en-US" sz="3500" b="1" dirty="0" smtClean="0"/>
              <a:t>Century Writers</a:t>
            </a:r>
          </a:p>
          <a:p>
            <a:pPr algn="r">
              <a:lnSpc>
                <a:spcPct val="80000"/>
              </a:lnSpc>
              <a:spcBef>
                <a:spcPts val="0"/>
              </a:spcBef>
              <a:buNone/>
            </a:pPr>
            <a:endParaRPr lang="en-US" sz="2400" b="1" dirty="0" smtClean="0"/>
          </a:p>
          <a:p>
            <a:r>
              <a:rPr lang="en-US" sz="3300" b="1" dirty="0" smtClean="0"/>
              <a:t>Justin Martyr described the </a:t>
            </a:r>
            <a:r>
              <a:rPr lang="en-US" sz="3300" b="1" i="1" dirty="0" err="1" smtClean="0"/>
              <a:t>sedile</a:t>
            </a:r>
            <a:r>
              <a:rPr lang="en-US" sz="3300" b="1" i="1" dirty="0" smtClean="0"/>
              <a:t> </a:t>
            </a:r>
            <a:r>
              <a:rPr lang="en-US" sz="3300" b="1" dirty="0" smtClean="0"/>
              <a:t>of Christ’s cross projecting “out like a horn” (</a:t>
            </a:r>
            <a:r>
              <a:rPr lang="en-US" sz="3300" b="1" i="1" dirty="0" smtClean="0"/>
              <a:t>Dialogue </a:t>
            </a:r>
            <a:r>
              <a:rPr lang="en-US" sz="3300" b="1" dirty="0" smtClean="0"/>
              <a:t>91).</a:t>
            </a:r>
          </a:p>
        </p:txBody>
      </p:sp>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Form of  </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251454" y="1578367"/>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Cross</a:t>
            </a:r>
            <a:endParaRPr lang="en-US" sz="3200" b="1" dirty="0">
              <a:effectLst>
                <a:outerShdw blurRad="50800" dist="38100" dir="8100000" algn="tr" rotWithShape="0">
                  <a:prstClr val="black">
                    <a:alpha val="40000"/>
                  </a:prstClr>
                </a:outerShdw>
              </a:effectLst>
            </a:endParaRPr>
          </a:p>
        </p:txBody>
      </p:sp>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800100" y="3467100"/>
            <a:ext cx="5410200" cy="1371600"/>
          </a:xfrm>
          <a:prstGeom prst="rect">
            <a:avLst/>
          </a:prstGeom>
        </p:spPr>
      </p:pic>
      <p:pic>
        <p:nvPicPr>
          <p:cNvPr id="12" name="Picture 11"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987823" y="2462227"/>
            <a:ext cx="5410200" cy="1371600"/>
          </a:xfrm>
          <a:prstGeom prst="rect">
            <a:avLst/>
          </a:prstGeom>
        </p:spPr>
      </p:pic>
      <p:pic>
        <p:nvPicPr>
          <p:cNvPr id="14" name="Picture 13" descr="od1000.jpg"/>
          <p:cNvPicPr>
            <a:picLocks noChangeAspect="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lum bright="-20000"/>
          </a:blip>
          <a:stretch>
            <a:fillRect/>
          </a:stretch>
        </p:blipFill>
        <p:spPr>
          <a:xfrm>
            <a:off x="3581400" y="4648200"/>
            <a:ext cx="850557" cy="533400"/>
          </a:xfrm>
          <a:prstGeom prst="rect">
            <a:avLst/>
          </a:prstGeom>
          <a:effectLst>
            <a:outerShdw blurRad="50800" dist="88900" dir="84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1000"/>
                                        <p:tgtEl>
                                          <p:spTgt spid="16">
                                            <p:txEl>
                                              <p:pRg st="3" end="3"/>
                                            </p:txEl>
                                          </p:spTgt>
                                        </p:tgtEl>
                                      </p:cBhvr>
                                    </p:animEffect>
                                    <p:anim calcmode="lin" valueType="num">
                                      <p:cBhvr>
                                        <p:cTn id="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sp>
        <p:nvSpPr>
          <p:cNvPr id="16" name="Content Placeholder 4"/>
          <p:cNvSpPr>
            <a:spLocks noGrp="1"/>
          </p:cNvSpPr>
          <p:nvPr>
            <p:ph idx="1"/>
          </p:nvPr>
        </p:nvSpPr>
        <p:spPr>
          <a:xfrm>
            <a:off x="4876800" y="1752600"/>
            <a:ext cx="3962400" cy="4876800"/>
          </a:xfrm>
        </p:spPr>
        <p:txBody>
          <a:bodyPr>
            <a:noAutofit/>
          </a:bodyPr>
          <a:lstStyle/>
          <a:p>
            <a:pPr algn="r">
              <a:lnSpc>
                <a:spcPct val="80000"/>
              </a:lnSpc>
              <a:spcBef>
                <a:spcPts val="0"/>
              </a:spcBef>
              <a:buNone/>
            </a:pPr>
            <a:r>
              <a:rPr lang="en-US" sz="3500" b="1" dirty="0" smtClean="0"/>
              <a:t>        Second </a:t>
            </a:r>
          </a:p>
          <a:p>
            <a:pPr algn="r">
              <a:lnSpc>
                <a:spcPct val="80000"/>
              </a:lnSpc>
              <a:spcBef>
                <a:spcPts val="0"/>
              </a:spcBef>
              <a:buNone/>
            </a:pPr>
            <a:r>
              <a:rPr lang="en-US" sz="3500" b="1" dirty="0" smtClean="0"/>
              <a:t>Century Writers</a:t>
            </a:r>
          </a:p>
          <a:p>
            <a:pPr algn="r">
              <a:lnSpc>
                <a:spcPct val="80000"/>
              </a:lnSpc>
              <a:spcBef>
                <a:spcPts val="0"/>
              </a:spcBef>
              <a:buNone/>
            </a:pPr>
            <a:endParaRPr lang="en-US" sz="2400" b="1" dirty="0" smtClean="0"/>
          </a:p>
          <a:p>
            <a:r>
              <a:rPr lang="en-US" sz="2600" b="1" dirty="0" err="1" smtClean="0"/>
              <a:t>Irenaeus</a:t>
            </a:r>
            <a:r>
              <a:rPr lang="en-US" sz="2600" b="1" dirty="0" smtClean="0"/>
              <a:t> claimed the cross of Christ had five extremities, describing the height and length but also the seat, “on which the person rests who is fixed by the nails” (</a:t>
            </a:r>
            <a:r>
              <a:rPr lang="en-US" sz="2600" b="1" i="1" dirty="0" smtClean="0"/>
              <a:t>Against Heresies </a:t>
            </a:r>
            <a:r>
              <a:rPr lang="en-US" sz="2600" b="1" dirty="0" smtClean="0"/>
              <a:t>2.24.4).</a:t>
            </a:r>
          </a:p>
        </p:txBody>
      </p:sp>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Form of  </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251454" y="1578367"/>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Cross</a:t>
            </a:r>
            <a:endParaRPr lang="en-US" sz="3200" b="1" dirty="0">
              <a:effectLst>
                <a:outerShdw blurRad="50800" dist="38100" dir="8100000" algn="tr" rotWithShape="0">
                  <a:prstClr val="black">
                    <a:alpha val="40000"/>
                  </a:prstClr>
                </a:outerShdw>
              </a:effectLst>
            </a:endParaRPr>
          </a:p>
        </p:txBody>
      </p:sp>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800100" y="3467100"/>
            <a:ext cx="5410200" cy="1371600"/>
          </a:xfrm>
          <a:prstGeom prst="rect">
            <a:avLst/>
          </a:prstGeom>
        </p:spPr>
      </p:pic>
      <p:pic>
        <p:nvPicPr>
          <p:cNvPr id="12" name="Picture 11"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987823" y="2462227"/>
            <a:ext cx="5410200" cy="1371600"/>
          </a:xfrm>
          <a:prstGeom prst="rect">
            <a:avLst/>
          </a:prstGeom>
        </p:spPr>
      </p:pic>
      <p:pic>
        <p:nvPicPr>
          <p:cNvPr id="14" name="Picture 13" descr="od1000.jpg"/>
          <p:cNvPicPr>
            <a:picLocks noChangeAspect="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lum bright="-20000"/>
          </a:blip>
          <a:stretch>
            <a:fillRect/>
          </a:stretch>
        </p:blipFill>
        <p:spPr>
          <a:xfrm>
            <a:off x="3581400" y="4648200"/>
            <a:ext cx="850557" cy="533400"/>
          </a:xfrm>
          <a:prstGeom prst="rect">
            <a:avLst/>
          </a:prstGeom>
          <a:effectLst>
            <a:outerShdw blurRad="50800" dist="88900" dir="84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1000"/>
                                        <p:tgtEl>
                                          <p:spTgt spid="16">
                                            <p:txEl>
                                              <p:pRg st="3" end="3"/>
                                            </p:txEl>
                                          </p:spTgt>
                                        </p:tgtEl>
                                      </p:cBhvr>
                                    </p:animEffect>
                                    <p:anim calcmode="lin" valueType="num">
                                      <p:cBhvr>
                                        <p:cTn id="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Form of  </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251454" y="1578367"/>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Cross</a:t>
            </a:r>
            <a:endParaRPr lang="en-US" sz="3200" b="1" dirty="0">
              <a:effectLst>
                <a:outerShdw blurRad="50800" dist="38100" dir="8100000" algn="tr" rotWithShape="0">
                  <a:prstClr val="black">
                    <a:alpha val="40000"/>
                  </a:prstClr>
                </a:outerShdw>
              </a:effectLst>
            </a:endParaRPr>
          </a:p>
        </p:txBody>
      </p:sp>
      <p:sp>
        <p:nvSpPr>
          <p:cNvPr id="17" name="TextBox 16"/>
          <p:cNvSpPr txBox="1"/>
          <p:nvPr/>
        </p:nvSpPr>
        <p:spPr>
          <a:xfrm>
            <a:off x="4648200" y="1981200"/>
            <a:ext cx="4114800" cy="4370427"/>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182880" tIns="182880" rIns="182880" bIns="182880" rtlCol="0" anchor="ctr">
            <a:spAutoFit/>
          </a:bodyPr>
          <a:lstStyle/>
          <a:p>
            <a:pPr algn="ctr"/>
            <a:r>
              <a:rPr lang="en-US" sz="3200" b="1" dirty="0" smtClean="0"/>
              <a:t>The Footrest</a:t>
            </a:r>
          </a:p>
          <a:p>
            <a:pPr algn="ctr"/>
            <a:r>
              <a:rPr lang="en-US" sz="2800" dirty="0" smtClean="0"/>
              <a:t>“Was an invention of medieval Christian art, and is not mentioned by any ancient author as part of the cross used for crucifixion.” </a:t>
            </a:r>
          </a:p>
          <a:p>
            <a:pPr algn="r"/>
            <a:r>
              <a:rPr lang="en-US" sz="2000" dirty="0" smtClean="0"/>
              <a:t>John  Wilkinson</a:t>
            </a:r>
          </a:p>
          <a:p>
            <a:pPr algn="r"/>
            <a:r>
              <a:rPr lang="en-US" sz="2000" dirty="0" smtClean="0"/>
              <a:t>“The Physical Cause </a:t>
            </a:r>
          </a:p>
          <a:p>
            <a:pPr algn="r"/>
            <a:r>
              <a:rPr lang="en-US" sz="2000" dirty="0" smtClean="0"/>
              <a:t>of Jesus’ Death,” 106</a:t>
            </a:r>
            <a:endParaRPr lang="en-US" sz="2000" b="1" dirty="0"/>
          </a:p>
        </p:txBody>
      </p:sp>
      <p:pic>
        <p:nvPicPr>
          <p:cNvPr id="18" name="Picture 17" descr="jesus-feet.jpg"/>
          <p:cNvPicPr>
            <a:picLocks noChangeAspect="1"/>
          </p:cNvPicPr>
          <p:nvPr/>
        </p:nvPicPr>
        <p:blipFill>
          <a:blip r:embed="rId4" cstate="print"/>
          <a:srcRect l="27778" r="1852"/>
          <a:stretch>
            <a:fillRect/>
          </a:stretch>
        </p:blipFill>
        <p:spPr>
          <a:xfrm>
            <a:off x="990600" y="2971800"/>
            <a:ext cx="2895600" cy="2743200"/>
          </a:xfrm>
          <a:prstGeom prst="rect">
            <a:avLst/>
          </a:prstGeom>
          <a:ln>
            <a:solidFill>
              <a:schemeClr val="tx1"/>
            </a:solidFill>
          </a:ln>
          <a:effectLst>
            <a:outerShdw blurRad="50800" dist="1905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200400" y="1600200"/>
            <a:ext cx="5486400" cy="5029200"/>
          </a:xfrm>
        </p:spPr>
        <p:txBody>
          <a:bodyPr>
            <a:noAutofit/>
          </a:bodyPr>
          <a:lstStyle/>
          <a:p>
            <a:pPr algn="r">
              <a:buNone/>
            </a:pPr>
            <a:r>
              <a:rPr lang="en-US" sz="3500" b="1" dirty="0" smtClean="0"/>
              <a:t>Watchtower Bible and Tract Society </a:t>
            </a:r>
            <a:r>
              <a:rPr lang="en-US" sz="2800" b="1" dirty="0" smtClean="0"/>
              <a:t>(The Publishing Control of the Jehovah’s Witnesses).</a:t>
            </a:r>
            <a:endParaRPr lang="en-US" sz="4400" b="1" dirty="0" smtClean="0"/>
          </a:p>
          <a:p>
            <a:pPr>
              <a:spcBef>
                <a:spcPts val="1800"/>
              </a:spcBef>
            </a:pPr>
            <a:r>
              <a:rPr lang="en-US" sz="2300" b="1" dirty="0" smtClean="0"/>
              <a:t>“Jesus died on an upright stake, and not on the traditional cross” (“Cross,” 90).</a:t>
            </a:r>
          </a:p>
          <a:p>
            <a:r>
              <a:rPr lang="en-US" sz="2300" b="1" dirty="0" smtClean="0"/>
              <a:t>“It was not until about 300 years after Jesus’ death that some professed Christians promoted the idea that Jesus was put to death on a two-beamed cross” (“Did Jesus Really Die on a Cross?”). </a:t>
            </a:r>
            <a:endParaRPr lang="en-US" sz="2300" b="1" dirty="0"/>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Cross or</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“Torture Stake”</a:t>
            </a:r>
            <a:endParaRPr lang="en-US" sz="3200" b="1" dirty="0">
              <a:effectLst>
                <a:outerShdw blurRad="50800" dist="38100" dir="8100000" algn="tr" rotWithShape="0">
                  <a:prstClr val="black">
                    <a:alpha val="40000"/>
                  </a:prstClr>
                </a:outerShdw>
              </a:effectLst>
            </a:endParaRPr>
          </a:p>
        </p:txBody>
      </p:sp>
      <p:pic>
        <p:nvPicPr>
          <p:cNvPr id="11" name="Picture 10" descr="Jesus impaled.jpg"/>
          <p:cNvPicPr>
            <a:picLocks noChangeAspect="1"/>
          </p:cNvPicPr>
          <p:nvPr/>
        </p:nvPicPr>
        <p:blipFill>
          <a:blip r:embed="rId4" cstate="print"/>
          <a:srcRect l="-6388" b="23597"/>
          <a:stretch>
            <a:fillRect/>
          </a:stretch>
        </p:blipFill>
        <p:spPr>
          <a:xfrm>
            <a:off x="609600" y="3200400"/>
            <a:ext cx="2538208" cy="2895600"/>
          </a:xfrm>
          <a:prstGeom prst="rect">
            <a:avLst/>
          </a:prstGeom>
          <a:ln>
            <a:solidFill>
              <a:schemeClr val="tx1"/>
            </a:solidFill>
          </a:ln>
          <a:effectLst>
            <a:outerShdw blurRad="50800" dist="1397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42"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1000"/>
                                        <p:tgtEl>
                                          <p:spTgt spid="5">
                                            <p:txEl>
                                              <p:pRg st="2" end="2"/>
                                            </p:txEl>
                                          </p:spTgt>
                                        </p:tgtEl>
                                      </p:cBhvr>
                                    </p:animEffect>
                                    <p:anim calcmode="lin" valueType="num">
                                      <p:cBhvr>
                                        <p:cTn id="3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048000" y="1600200"/>
            <a:ext cx="5638800" cy="5029200"/>
          </a:xfrm>
        </p:spPr>
        <p:txBody>
          <a:bodyPr>
            <a:noAutofit/>
          </a:bodyPr>
          <a:lstStyle/>
          <a:p>
            <a:pPr algn="r">
              <a:buNone/>
            </a:pPr>
            <a:r>
              <a:rPr lang="en-US" sz="3100" b="1" spc="-100" dirty="0" smtClean="0"/>
              <a:t>Their Motivation is Likely   Opposition to Worship of Images</a:t>
            </a:r>
          </a:p>
          <a:p>
            <a:r>
              <a:rPr lang="en-US" sz="2600" b="1" dirty="0" smtClean="0"/>
              <a:t>We agree that symbols of a crucifix should never be treated as objects of veneration. </a:t>
            </a:r>
          </a:p>
          <a:p>
            <a:r>
              <a:rPr lang="en-US" sz="2600" b="1" dirty="0" smtClean="0"/>
              <a:t>However, linguistic evidence, the clear claims of early church writers, and the evidence from pagan Greek and Roman authors force us to acknowledge that two-beamed crosses were in common use in the first century.</a:t>
            </a:r>
            <a:endParaRPr lang="en-US" sz="2600" b="1" dirty="0"/>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Cross or</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“Torture Stake”</a:t>
            </a:r>
            <a:endParaRPr lang="en-US" sz="3200" b="1" dirty="0">
              <a:effectLst>
                <a:outerShdw blurRad="50800" dist="38100" dir="8100000" algn="tr" rotWithShape="0">
                  <a:prstClr val="black">
                    <a:alpha val="40000"/>
                  </a:prstClr>
                </a:outerShdw>
              </a:effectLst>
            </a:endParaRPr>
          </a:p>
        </p:txBody>
      </p:sp>
      <p:pic>
        <p:nvPicPr>
          <p:cNvPr id="11" name="Picture 10" descr="Jesus impaled.jpg"/>
          <p:cNvPicPr>
            <a:picLocks noChangeAspect="1"/>
          </p:cNvPicPr>
          <p:nvPr/>
        </p:nvPicPr>
        <p:blipFill>
          <a:blip r:embed="rId4" cstate="print"/>
          <a:stretch>
            <a:fillRect/>
          </a:stretch>
        </p:blipFill>
        <p:spPr>
          <a:xfrm>
            <a:off x="838098" y="3200400"/>
            <a:ext cx="2081212" cy="2895600"/>
          </a:xfrm>
          <a:prstGeom prst="rect">
            <a:avLst/>
          </a:prstGeom>
          <a:ln>
            <a:solidFill>
              <a:schemeClr val="tx1"/>
            </a:solidFill>
          </a:ln>
          <a:effectLst>
            <a:outerShdw blurRad="50800" dist="1397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5334000" y="1600200"/>
            <a:ext cx="3352800" cy="5029200"/>
          </a:xfrm>
        </p:spPr>
        <p:txBody>
          <a:bodyPr>
            <a:noAutofit/>
          </a:bodyPr>
          <a:lstStyle/>
          <a:p>
            <a:pPr algn="r">
              <a:lnSpc>
                <a:spcPct val="80000"/>
              </a:lnSpc>
              <a:spcBef>
                <a:spcPts val="0"/>
              </a:spcBef>
              <a:buNone/>
            </a:pPr>
            <a:r>
              <a:rPr lang="en-US" sz="3400" b="1" dirty="0" smtClean="0"/>
              <a:t>The </a:t>
            </a:r>
            <a:r>
              <a:rPr lang="en-US" sz="3400" b="1" dirty="0" err="1" smtClean="0"/>
              <a:t>Alexamenos</a:t>
            </a:r>
            <a:r>
              <a:rPr lang="en-US" sz="3400" b="1" dirty="0" smtClean="0"/>
              <a:t> </a:t>
            </a:r>
          </a:p>
          <a:p>
            <a:pPr algn="r">
              <a:lnSpc>
                <a:spcPct val="80000"/>
              </a:lnSpc>
              <a:spcBef>
                <a:spcPts val="0"/>
              </a:spcBef>
              <a:buNone/>
            </a:pPr>
            <a:r>
              <a:rPr lang="en-US" sz="3400" b="1" dirty="0" smtClean="0"/>
              <a:t>Graffito</a:t>
            </a:r>
          </a:p>
          <a:p>
            <a:pPr algn="r">
              <a:buNone/>
            </a:pPr>
            <a:r>
              <a:rPr lang="en-US" sz="3500" b="1" dirty="0" smtClean="0"/>
              <a:t>				</a:t>
            </a:r>
          </a:p>
          <a:p>
            <a:pPr indent="-1588" algn="ctr">
              <a:buNone/>
            </a:pPr>
            <a:r>
              <a:rPr lang="en-US" sz="2400" b="1" dirty="0" smtClean="0"/>
              <a:t>“</a:t>
            </a:r>
            <a:r>
              <a:rPr lang="en-US" sz="2400" b="1" dirty="0" err="1" smtClean="0"/>
              <a:t>Alexamenos</a:t>
            </a:r>
            <a:r>
              <a:rPr lang="en-US" sz="2400" b="1" dirty="0" smtClean="0"/>
              <a:t> </a:t>
            </a:r>
          </a:p>
          <a:p>
            <a:pPr indent="-1588" algn="ctr">
              <a:buNone/>
            </a:pPr>
            <a:r>
              <a:rPr lang="en-US" sz="2400" b="1" dirty="0" smtClean="0"/>
              <a:t>worships his God”</a:t>
            </a:r>
          </a:p>
          <a:p>
            <a:pPr indent="-1588" algn="ctr">
              <a:buNone/>
            </a:pPr>
            <a:endParaRPr lang="en-US" sz="2400" b="1" dirty="0" smtClean="0"/>
          </a:p>
          <a:p>
            <a:pPr indent="-1588" algn="ctr">
              <a:buNone/>
            </a:pPr>
            <a:endParaRPr lang="en-US" sz="2400" b="1" dirty="0" smtClean="0"/>
          </a:p>
          <a:p>
            <a:pPr indent="-1588" algn="ctr">
              <a:buNone/>
            </a:pPr>
            <a:r>
              <a:rPr lang="en-US" sz="2400" b="1" dirty="0" smtClean="0"/>
              <a:t>Palatine Hill: Rome</a:t>
            </a:r>
          </a:p>
          <a:p>
            <a:pPr indent="-1588" algn="ctr">
              <a:buNone/>
            </a:pPr>
            <a:r>
              <a:rPr lang="en-US" sz="2400" b="1" dirty="0" smtClean="0"/>
              <a:t>ca. 1</a:t>
            </a:r>
            <a:r>
              <a:rPr lang="en-US" sz="2400" b="1" baseline="30000" dirty="0" smtClean="0"/>
              <a:t>st</a:t>
            </a:r>
            <a:r>
              <a:rPr lang="en-US" sz="2400" b="1" dirty="0" smtClean="0"/>
              <a:t>-3</a:t>
            </a:r>
            <a:r>
              <a:rPr lang="en-US" sz="2400" b="1" baseline="30000" dirty="0" smtClean="0"/>
              <a:t>rd</a:t>
            </a:r>
            <a:r>
              <a:rPr lang="en-US" sz="2400" b="1" dirty="0" smtClean="0"/>
              <a:t> Century</a:t>
            </a:r>
            <a:endParaRPr lang="en-US" sz="3600" b="1" dirty="0" smtClean="0"/>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Cross or</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“Torture Stake”</a:t>
            </a:r>
            <a:endParaRPr lang="en-US" sz="3200" b="1" dirty="0">
              <a:effectLst>
                <a:outerShdw blurRad="50800" dist="38100" dir="8100000" algn="tr" rotWithShape="0">
                  <a:prstClr val="black">
                    <a:alpha val="40000"/>
                  </a:prstClr>
                </a:outerShdw>
              </a:effectLst>
            </a:endParaRPr>
          </a:p>
        </p:txBody>
      </p:sp>
      <p:pic>
        <p:nvPicPr>
          <p:cNvPr id="9" name="Picture 8" descr="Graffiti.jpg"/>
          <p:cNvPicPr>
            <a:picLocks noChangeAspect="1"/>
          </p:cNvPicPr>
          <p:nvPr/>
        </p:nvPicPr>
        <p:blipFill>
          <a:blip r:embed="rId4" cstate="print"/>
          <a:stretch>
            <a:fillRect/>
          </a:stretch>
        </p:blipFill>
        <p:spPr>
          <a:xfrm>
            <a:off x="1981200" y="2286000"/>
            <a:ext cx="3810000" cy="4357688"/>
          </a:xfrm>
          <a:prstGeom prst="rect">
            <a:avLst/>
          </a:prstGeom>
        </p:spPr>
      </p:pic>
      <p:pic>
        <p:nvPicPr>
          <p:cNvPr id="11" name="Picture 10" descr="alexmx9.jpg"/>
          <p:cNvPicPr>
            <a:picLocks noChangeAspect="1"/>
          </p:cNvPicPr>
          <p:nvPr/>
        </p:nvPicPr>
        <p:blipFill>
          <a:blip r:embed="rId5" cstate="print">
            <a:clrChange>
              <a:clrFrom>
                <a:srgbClr val="FFFFFF"/>
              </a:clrFrom>
              <a:clrTo>
                <a:srgbClr val="FFFFFF">
                  <a:alpha val="0"/>
                </a:srgbClr>
              </a:clrTo>
            </a:clrChange>
            <a:lum bright="-40000"/>
          </a:blip>
          <a:stretch>
            <a:fillRect/>
          </a:stretch>
        </p:blipFill>
        <p:spPr>
          <a:xfrm>
            <a:off x="1828800" y="2209800"/>
            <a:ext cx="3733800" cy="4341091"/>
          </a:xfrm>
          <a:prstGeom prst="rect">
            <a:avLst/>
          </a:prstGeom>
        </p:spPr>
      </p:pic>
      <p:sp>
        <p:nvSpPr>
          <p:cNvPr id="12" name="Right Arrow 11"/>
          <p:cNvSpPr/>
          <p:nvPr/>
        </p:nvSpPr>
        <p:spPr>
          <a:xfrm rot="8520000">
            <a:off x="5245856" y="4373523"/>
            <a:ext cx="1219200" cy="381000"/>
          </a:xfrm>
          <a:prstGeom prst="rightArrow">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par>
                                <p:cTn id="26" presetID="42"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1000"/>
                                        <p:tgtEl>
                                          <p:spTgt spid="5">
                                            <p:txEl>
                                              <p:pRg st="7" end="7"/>
                                            </p:txEl>
                                          </p:spTgt>
                                        </p:tgtEl>
                                      </p:cBhvr>
                                    </p:animEffect>
                                    <p:anim calcmode="lin" valueType="num">
                                      <p:cBhvr>
                                        <p:cTn id="4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fade">
                                      <p:cBhvr>
                                        <p:cTn id="44" dur="1000"/>
                                        <p:tgtEl>
                                          <p:spTgt spid="5">
                                            <p:txEl>
                                              <p:pRg st="8" end="8"/>
                                            </p:txEl>
                                          </p:spTgt>
                                        </p:tgtEl>
                                      </p:cBhvr>
                                    </p:animEffect>
                                    <p:anim calcmode="lin" valueType="num">
                                      <p:cBhvr>
                                        <p:cTn id="4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Cross or</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“Torture Stake”</a:t>
            </a:r>
            <a:endParaRPr lang="en-US" sz="3200" b="1" dirty="0">
              <a:effectLst>
                <a:outerShdw blurRad="50800" dist="38100" dir="8100000" algn="tr" rotWithShape="0">
                  <a:prstClr val="black">
                    <a:alpha val="40000"/>
                  </a:prstClr>
                </a:outerShdw>
              </a:effectLst>
            </a:endParaRPr>
          </a:p>
        </p:txBody>
      </p:sp>
      <p:sp>
        <p:nvSpPr>
          <p:cNvPr id="15" name="Content Placeholder 2"/>
          <p:cNvSpPr txBox="1">
            <a:spLocks/>
          </p:cNvSpPr>
          <p:nvPr/>
        </p:nvSpPr>
        <p:spPr>
          <a:xfrm>
            <a:off x="1981200" y="2743200"/>
            <a:ext cx="6324600" cy="36576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pPr marL="342900" marR="0" lvl="0" indent="-1588"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“For the message of the cross is foolishness to those who are perishing, but to us who</a:t>
            </a:r>
            <a:r>
              <a:rPr kumimoji="0" lang="en-US" sz="3600" b="1" i="0" u="none" strike="noStrike" kern="1200" cap="none" spc="0" normalizeH="0" noProof="0" dirty="0" smtClean="0">
                <a:ln>
                  <a:noFill/>
                </a:ln>
                <a:solidFill>
                  <a:schemeClr val="tx1"/>
                </a:solidFill>
                <a:effectLst/>
                <a:uLnTx/>
                <a:uFillTx/>
                <a:latin typeface="+mn-lt"/>
                <a:ea typeface="+mn-ea"/>
                <a:cs typeface="+mn-cs"/>
              </a:rPr>
              <a:t> are being saved it is the power of God</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1 Corinthians 1:18</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1000"/>
                                        <p:tgtEl>
                                          <p:spTgt spid="15">
                                            <p:bg/>
                                          </p:spTgt>
                                        </p:tgtEl>
                                      </p:cBhvr>
                                    </p:animEffect>
                                    <p:anim calcmode="lin" valueType="num">
                                      <p:cBhvr>
                                        <p:cTn id="8" dur="1000" fill="hold"/>
                                        <p:tgtEl>
                                          <p:spTgt spid="15">
                                            <p:bg/>
                                          </p:spTgt>
                                        </p:tgtEl>
                                        <p:attrNameLst>
                                          <p:attrName>ppt_x</p:attrName>
                                        </p:attrNameLst>
                                      </p:cBhvr>
                                      <p:tavLst>
                                        <p:tav tm="0">
                                          <p:val>
                                            <p:strVal val="#ppt_x"/>
                                          </p:val>
                                        </p:tav>
                                        <p:tav tm="100000">
                                          <p:val>
                                            <p:strVal val="#ppt_x"/>
                                          </p:val>
                                        </p:tav>
                                      </p:tavLst>
                                    </p:anim>
                                    <p:anim calcmode="lin" valueType="num">
                                      <p:cBhvr>
                                        <p:cTn id="9" dur="1000" fill="hold"/>
                                        <p:tgtEl>
                                          <p:spTgt spid="15">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1000"/>
                                        <p:tgtEl>
                                          <p:spTgt spid="15">
                                            <p:txEl>
                                              <p:pRg st="1" end="1"/>
                                            </p:txEl>
                                          </p:spTgt>
                                        </p:tgtEl>
                                      </p:cBhvr>
                                    </p:animEffect>
                                    <p:anim calcmode="lin" valueType="num">
                                      <p:cBhvr>
                                        <p:cTn id="1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2209800"/>
            <a:ext cx="6858000" cy="4419600"/>
          </a:xfrm>
        </p:spPr>
        <p:txBody>
          <a:bodyPr>
            <a:noAutofit/>
          </a:bodyPr>
          <a:lstStyle/>
          <a:p>
            <a:pPr algn="r">
              <a:buNone/>
            </a:pPr>
            <a:r>
              <a:rPr lang="en-US" sz="3400" b="1" spc="-100" dirty="0" smtClean="0"/>
              <a:t>Jesus’ Hands and Feet Were Nailed</a:t>
            </a:r>
          </a:p>
          <a:p>
            <a:pPr>
              <a:buNone/>
            </a:pPr>
            <a:r>
              <a:rPr lang="en-US" sz="2800" b="1" dirty="0" smtClean="0"/>
              <a:t>1. Jesus told His disciples, “behold my hands and my feet” (Luke 24:39). </a:t>
            </a:r>
          </a:p>
          <a:p>
            <a:pPr>
              <a:buNone/>
            </a:pPr>
            <a:r>
              <a:rPr lang="en-US" sz="2800" b="1" dirty="0" smtClean="0"/>
              <a:t>2. Psalm 22:16 prophesied, “The </a:t>
            </a:r>
            <a:r>
              <a:rPr lang="en-US" sz="2800" b="1" dirty="0" err="1" smtClean="0"/>
              <a:t>congrega-tion</a:t>
            </a:r>
            <a:r>
              <a:rPr lang="en-US" sz="2800" b="1" dirty="0" smtClean="0"/>
              <a:t> of the wicked has enclosed me. They pierced my hands and my feet” (Ps. 22:16). </a:t>
            </a:r>
          </a:p>
          <a:p>
            <a:pPr marL="682625" indent="-341313"/>
            <a:r>
              <a:rPr lang="en-US" sz="2600" b="1" dirty="0" smtClean="0"/>
              <a:t>Justin and Tertullian applied this prophecy to Jesus (Justin, </a:t>
            </a:r>
            <a:r>
              <a:rPr lang="en-US" sz="2600" b="1" i="1" dirty="0" smtClean="0"/>
              <a:t>First Apology </a:t>
            </a:r>
            <a:r>
              <a:rPr lang="en-US" sz="2600" b="1" dirty="0" smtClean="0"/>
              <a:t>35; </a:t>
            </a:r>
            <a:r>
              <a:rPr lang="en-US" sz="2600" b="1" i="1" dirty="0" smtClean="0"/>
              <a:t>Dialogue </a:t>
            </a:r>
            <a:r>
              <a:rPr lang="en-US" sz="2600" b="1" dirty="0" smtClean="0"/>
              <a:t>97; Tertullian, </a:t>
            </a:r>
            <a:r>
              <a:rPr lang="en-US" sz="2600" b="1" i="1" dirty="0" smtClean="0"/>
              <a:t>Against </a:t>
            </a:r>
            <a:r>
              <a:rPr lang="en-US" sz="2600" b="1" i="1" dirty="0" err="1" smtClean="0"/>
              <a:t>Marcian</a:t>
            </a:r>
            <a:r>
              <a:rPr lang="en-US" sz="2600" b="1" i="1" dirty="0" smtClean="0"/>
              <a:t> </a:t>
            </a:r>
            <a:r>
              <a:rPr lang="en-US" sz="2600" b="1" dirty="0" smtClean="0"/>
              <a:t>3.19). </a:t>
            </a:r>
            <a:endParaRPr lang="en-US" sz="2600" b="1" dirty="0"/>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“My Hands and Feet”</a:t>
            </a:r>
            <a:endParaRPr lang="en-US" sz="31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1752600"/>
            <a:ext cx="6858000" cy="4876800"/>
          </a:xfrm>
        </p:spPr>
        <p:txBody>
          <a:bodyPr>
            <a:noAutofit/>
          </a:bodyPr>
          <a:lstStyle/>
          <a:p>
            <a:pPr algn="r">
              <a:buNone/>
            </a:pPr>
            <a:r>
              <a:rPr lang="en-US" sz="3400" b="1" spc="-100" dirty="0" smtClean="0"/>
              <a:t>We Don’t Know if His Feet Were    Nailed with a Single Nail or Two Nails</a:t>
            </a:r>
          </a:p>
          <a:p>
            <a:r>
              <a:rPr lang="en-US" sz="2800" b="1" dirty="0" smtClean="0"/>
              <a:t>Plautus spoke of one put on a cross being fastened “twice in his feet and twice in his arms” (</a:t>
            </a:r>
            <a:r>
              <a:rPr lang="en-US" sz="2800" b="1" i="1" dirty="0" err="1" smtClean="0"/>
              <a:t>Mostellaria</a:t>
            </a:r>
            <a:r>
              <a:rPr lang="en-US" sz="2800" b="1" i="1" dirty="0" smtClean="0"/>
              <a:t> </a:t>
            </a:r>
            <a:r>
              <a:rPr lang="en-US" sz="2800" b="1" dirty="0" smtClean="0"/>
              <a:t>2.1).</a:t>
            </a:r>
          </a:p>
          <a:p>
            <a:pPr algn="ctr">
              <a:buNone/>
            </a:pPr>
            <a:r>
              <a:rPr lang="en-US" sz="2000" b="1" dirty="0" smtClean="0"/>
              <a:t>Fifth Century Ivory in the British Museum</a:t>
            </a:r>
            <a:r>
              <a:rPr lang="en-US" sz="2800" b="1" dirty="0" smtClean="0"/>
              <a:t> </a:t>
            </a:r>
            <a:endParaRPr lang="en-US" sz="2800" b="1" dirty="0"/>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“My Hands and Feet”</a:t>
            </a:r>
            <a:endParaRPr lang="en-US" sz="3100" b="1" dirty="0">
              <a:effectLst>
                <a:outerShdw blurRad="50800" dist="38100" dir="8100000" algn="tr" rotWithShape="0">
                  <a:prstClr val="black">
                    <a:alpha val="40000"/>
                  </a:prstClr>
                </a:outerShdw>
              </a:effectLst>
            </a:endParaRPr>
          </a:p>
        </p:txBody>
      </p:sp>
      <p:pic>
        <p:nvPicPr>
          <p:cNvPr id="7" name="Picture 6" descr="5627287013_0dffce56f1_o.jpg"/>
          <p:cNvPicPr>
            <a:picLocks noChangeAspect="1"/>
          </p:cNvPicPr>
          <p:nvPr/>
        </p:nvPicPr>
        <p:blipFill>
          <a:blip r:embed="rId4" cstate="print"/>
          <a:srcRect l="58334" t="55336" r="18333" b="17630"/>
          <a:stretch>
            <a:fillRect/>
          </a:stretch>
        </p:blipFill>
        <p:spPr>
          <a:xfrm>
            <a:off x="4191000" y="4876800"/>
            <a:ext cx="2133600" cy="1752600"/>
          </a:xfrm>
          <a:prstGeom prst="rect">
            <a:avLst/>
          </a:prstGeom>
          <a:effectLst>
            <a:outerShdw blurRad="50800" dist="152400" dir="8100000" algn="tr" rotWithShape="0">
              <a:prstClr val="black">
                <a:alpha val="40000"/>
              </a:prstClr>
            </a:outerShdw>
          </a:effectLst>
        </p:spPr>
      </p:pic>
      <p:pic>
        <p:nvPicPr>
          <p:cNvPr id="9" name="Picture 8" descr="5627287013_0dffce56f1_o.jpg"/>
          <p:cNvPicPr>
            <a:picLocks noChangeAspect="1"/>
          </p:cNvPicPr>
          <p:nvPr/>
        </p:nvPicPr>
        <p:blipFill>
          <a:blip r:embed="rId4" cstate="print"/>
          <a:srcRect l="80000" t="14198" r="4167" b="66996"/>
          <a:stretch>
            <a:fillRect/>
          </a:stretch>
        </p:blipFill>
        <p:spPr>
          <a:xfrm>
            <a:off x="6781800" y="5105400"/>
            <a:ext cx="1447800" cy="1219200"/>
          </a:xfrm>
          <a:prstGeom prst="rect">
            <a:avLst/>
          </a:prstGeom>
          <a:effectLst>
            <a:outerShdw blurRad="50800" dist="152400" dir="8100000" algn="tr" rotWithShape="0">
              <a:prstClr val="black">
                <a:alpha val="40000"/>
              </a:prstClr>
            </a:outerShdw>
          </a:effectLst>
        </p:spPr>
      </p:pic>
      <p:pic>
        <p:nvPicPr>
          <p:cNvPr id="11" name="Picture 10" descr="5627287013_0dffce56f1_o.jpg"/>
          <p:cNvPicPr>
            <a:picLocks noChangeAspect="1"/>
          </p:cNvPicPr>
          <p:nvPr/>
        </p:nvPicPr>
        <p:blipFill>
          <a:blip r:embed="rId4" cstate="print"/>
          <a:srcRect l="43335" t="15373" r="40832" b="65821"/>
          <a:stretch>
            <a:fillRect/>
          </a:stretch>
        </p:blipFill>
        <p:spPr>
          <a:xfrm>
            <a:off x="2286000" y="5105400"/>
            <a:ext cx="1447800" cy="1219200"/>
          </a:xfrm>
          <a:prstGeom prst="rect">
            <a:avLst/>
          </a:prstGeom>
          <a:effectLst>
            <a:outerShdw blurRad="50800" dist="1524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2438400"/>
            <a:ext cx="6705600" cy="4191000"/>
          </a:xfrm>
        </p:spPr>
        <p:txBody>
          <a:bodyPr>
            <a:noAutofit/>
          </a:bodyPr>
          <a:lstStyle/>
          <a:p>
            <a:pPr algn="r">
              <a:buNone/>
            </a:pPr>
            <a:r>
              <a:rPr lang="en-US" sz="3400" b="1" spc="-100" dirty="0" smtClean="0"/>
              <a:t>The Romans Did Not Begin Crucifixion</a:t>
            </a:r>
          </a:p>
          <a:p>
            <a:pPr>
              <a:buNone/>
            </a:pPr>
            <a:r>
              <a:rPr lang="en-US" sz="2800" b="1" dirty="0" smtClean="0"/>
              <a:t>1. Antiochus </a:t>
            </a:r>
            <a:r>
              <a:rPr lang="en-US" sz="2800" b="1" dirty="0" err="1" smtClean="0"/>
              <a:t>Epiphanes</a:t>
            </a:r>
            <a:r>
              <a:rPr lang="en-US" sz="2800" b="1" dirty="0" smtClean="0"/>
              <a:t> practiced crucifixion (Josephus, </a:t>
            </a:r>
            <a:r>
              <a:rPr lang="en-US" sz="2800" b="1" i="1" dirty="0" smtClean="0"/>
              <a:t>Antiquities </a:t>
            </a:r>
            <a:r>
              <a:rPr lang="en-US" sz="2800" b="1" dirty="0" smtClean="0"/>
              <a:t>12.5.4). </a:t>
            </a:r>
          </a:p>
          <a:p>
            <a:pPr>
              <a:buNone/>
            </a:pPr>
            <a:r>
              <a:rPr lang="en-US" sz="2800" b="1" dirty="0" smtClean="0"/>
              <a:t>2. Alexander </a:t>
            </a:r>
            <a:r>
              <a:rPr lang="en-US" sz="2800" b="1" dirty="0" err="1" smtClean="0"/>
              <a:t>Jannaeus</a:t>
            </a:r>
            <a:r>
              <a:rPr lang="en-US" sz="2800" b="1" dirty="0" smtClean="0"/>
              <a:t> crucified 800 men (</a:t>
            </a:r>
            <a:r>
              <a:rPr lang="en-US" sz="2800" b="1" i="1" dirty="0" smtClean="0"/>
              <a:t>Ibid. </a:t>
            </a:r>
            <a:r>
              <a:rPr lang="en-US" sz="2800" b="1" dirty="0" smtClean="0"/>
              <a:t>13.14.2). </a:t>
            </a:r>
          </a:p>
          <a:p>
            <a:pPr>
              <a:buNone/>
            </a:pPr>
            <a:r>
              <a:rPr lang="en-US" sz="2800" b="1" dirty="0" smtClean="0"/>
              <a:t>3. Qumran </a:t>
            </a:r>
            <a:r>
              <a:rPr lang="en-US" sz="2800" b="1" i="1" dirty="0" smtClean="0"/>
              <a:t>Temple Scroll </a:t>
            </a:r>
            <a:r>
              <a:rPr lang="en-US" sz="2800" b="1" dirty="0" smtClean="0"/>
              <a:t>commands “hanging on wood” as the punishment for treason (11QTemple 64.6-13).</a:t>
            </a:r>
            <a:endParaRPr lang="en-US" sz="2000" b="1" dirty="0"/>
          </a:p>
        </p:txBody>
      </p:sp>
      <p:sp>
        <p:nvSpPr>
          <p:cNvPr id="8" name="TextBox 7"/>
          <p:cNvSpPr txBox="1"/>
          <p:nvPr/>
        </p:nvSpPr>
        <p:spPr>
          <a:xfrm rot="-420000">
            <a:off x="253325" y="1360078"/>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Roman Crucifixion</a:t>
            </a:r>
            <a:endParaRPr lang="en-US" sz="32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1000"/>
                                        <p:tgtEl>
                                          <p:spTgt spid="5">
                                            <p:txEl>
                                              <p:pRg st="2" end="2"/>
                                            </p:txEl>
                                          </p:spTgt>
                                        </p:tgtEl>
                                      </p:cBhvr>
                                    </p:animEffect>
                                    <p:anim calcmode="lin" valueType="num">
                                      <p:cBhvr>
                                        <p:cTn id="3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1000"/>
                                        <p:tgtEl>
                                          <p:spTgt spid="5">
                                            <p:txEl>
                                              <p:pRg st="3" end="3"/>
                                            </p:txEl>
                                          </p:spTgt>
                                        </p:tgtEl>
                                      </p:cBhvr>
                                    </p:animEffect>
                                    <p:anim calcmode="lin" valueType="num">
                                      <p:cBhvr>
                                        <p:cTn id="4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1676400"/>
            <a:ext cx="6858000" cy="4953000"/>
          </a:xfrm>
        </p:spPr>
        <p:txBody>
          <a:bodyPr>
            <a:noAutofit/>
          </a:bodyPr>
          <a:lstStyle/>
          <a:p>
            <a:pPr algn="r">
              <a:buNone/>
            </a:pPr>
            <a:r>
              <a:rPr lang="en-US" sz="3600" b="1" dirty="0" err="1" smtClean="0"/>
              <a:t>Giv‘at</a:t>
            </a:r>
            <a:r>
              <a:rPr lang="en-US" sz="3600" b="1" dirty="0" smtClean="0"/>
              <a:t> ha-</a:t>
            </a:r>
            <a:r>
              <a:rPr lang="en-US" sz="3600" b="1" dirty="0" err="1" smtClean="0"/>
              <a:t>Mivtar</a:t>
            </a:r>
            <a:r>
              <a:rPr lang="en-US" sz="3600" b="1" dirty="0" smtClean="0"/>
              <a:t> Ossuary</a:t>
            </a:r>
          </a:p>
          <a:p>
            <a:pPr>
              <a:spcBef>
                <a:spcPts val="0"/>
              </a:spcBef>
            </a:pPr>
            <a:r>
              <a:rPr lang="en-US" sz="2800" b="1" dirty="0" smtClean="0"/>
              <a:t>In 1968, north of Mount Scopus in an area of Jerusalem, an ossuary (or bone box) was found containing the bones of an adult male, dated to the first century. The man was clearly the </a:t>
            </a:r>
          </a:p>
          <a:p>
            <a:pPr indent="-1588">
              <a:spcBef>
                <a:spcPts val="0"/>
              </a:spcBef>
              <a:buNone/>
            </a:pPr>
            <a:r>
              <a:rPr lang="en-US" sz="2800" b="1" dirty="0" smtClean="0"/>
              <a:t>victim of crucifixion </a:t>
            </a:r>
          </a:p>
          <a:p>
            <a:pPr indent="-1588">
              <a:spcBef>
                <a:spcPts val="0"/>
              </a:spcBef>
              <a:buNone/>
            </a:pPr>
            <a:r>
              <a:rPr lang="en-US" sz="2800" b="1" dirty="0" smtClean="0"/>
              <a:t>as revealed by the fact </a:t>
            </a:r>
          </a:p>
          <a:p>
            <a:pPr indent="-1588">
              <a:spcBef>
                <a:spcPts val="0"/>
              </a:spcBef>
              <a:buNone/>
            </a:pPr>
            <a:r>
              <a:rPr lang="en-US" sz="2800" b="1" dirty="0" smtClean="0"/>
              <a:t>that a large nail was </a:t>
            </a:r>
          </a:p>
          <a:p>
            <a:pPr indent="-1588">
              <a:spcBef>
                <a:spcPts val="0"/>
              </a:spcBef>
              <a:buNone/>
            </a:pPr>
            <a:r>
              <a:rPr lang="en-US" sz="2800" b="1" dirty="0" smtClean="0"/>
              <a:t>still driven through </a:t>
            </a:r>
          </a:p>
          <a:p>
            <a:pPr indent="-1588">
              <a:spcBef>
                <a:spcPts val="0"/>
              </a:spcBef>
              <a:buNone/>
            </a:pPr>
            <a:r>
              <a:rPr lang="en-US" sz="2800" b="1" dirty="0" smtClean="0"/>
              <a:t>the right heel bone.</a:t>
            </a:r>
            <a:endParaRPr lang="en-US" sz="2800" b="1" dirty="0"/>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“My Hands and Feet”</a:t>
            </a:r>
            <a:endParaRPr lang="en-US" sz="3100" b="1" dirty="0">
              <a:effectLst>
                <a:outerShdw blurRad="50800" dist="38100" dir="8100000" algn="tr" rotWithShape="0">
                  <a:prstClr val="black">
                    <a:alpha val="40000"/>
                  </a:prstClr>
                </a:outerShdw>
              </a:effectLst>
            </a:endParaRPr>
          </a:p>
        </p:txBody>
      </p:sp>
      <p:pic>
        <p:nvPicPr>
          <p:cNvPr id="12" name="Picture 11" descr="5627287013_0dffce56f1_o.jpg"/>
          <p:cNvPicPr>
            <a:picLocks noChangeAspect="1"/>
          </p:cNvPicPr>
          <p:nvPr/>
        </p:nvPicPr>
        <p:blipFill>
          <a:blip r:embed="rId4" cstate="print"/>
          <a:stretch>
            <a:fillRect/>
          </a:stretch>
        </p:blipFill>
        <p:spPr>
          <a:xfrm>
            <a:off x="6172200" y="4343400"/>
            <a:ext cx="2209800" cy="2209800"/>
          </a:xfrm>
          <a:prstGeom prst="rect">
            <a:avLst/>
          </a:prstGeom>
          <a:effectLst>
            <a:outerShdw blurRad="50800" dist="1016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par>
                                <p:cTn id="13" presetID="42"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1000"/>
                                        <p:tgtEl>
                                          <p:spTgt spid="5">
                                            <p:txEl>
                                              <p:pRg st="4" end="4"/>
                                            </p:txEl>
                                          </p:spTgt>
                                        </p:tgtEl>
                                      </p:cBhvr>
                                    </p:animEffect>
                                    <p:anim calcmode="lin" valueType="num">
                                      <p:cBhvr>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1000"/>
                                        <p:tgtEl>
                                          <p:spTgt spid="5">
                                            <p:txEl>
                                              <p:pRg st="6" end="6"/>
                                            </p:txEl>
                                          </p:spTgt>
                                        </p:tgtEl>
                                      </p:cBhvr>
                                    </p:animEffect>
                                    <p:anim calcmode="lin" valueType="num">
                                      <p:cBhvr>
                                        <p:cTn id="4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1676400"/>
            <a:ext cx="6858000" cy="4953000"/>
          </a:xfrm>
        </p:spPr>
        <p:txBody>
          <a:bodyPr>
            <a:noAutofit/>
          </a:bodyPr>
          <a:lstStyle/>
          <a:p>
            <a:pPr algn="r">
              <a:buNone/>
            </a:pPr>
            <a:r>
              <a:rPr lang="en-US" sz="3600" b="1" dirty="0" err="1" smtClean="0"/>
              <a:t>Giv‘at</a:t>
            </a:r>
            <a:r>
              <a:rPr lang="en-US" sz="3600" b="1" dirty="0" smtClean="0"/>
              <a:t> ha-</a:t>
            </a:r>
            <a:r>
              <a:rPr lang="en-US" sz="3600" b="1" dirty="0" err="1" smtClean="0"/>
              <a:t>Mivtar</a:t>
            </a:r>
            <a:r>
              <a:rPr lang="en-US" sz="3600" b="1" dirty="0" smtClean="0"/>
              <a:t> Ossuary</a:t>
            </a:r>
          </a:p>
          <a:p>
            <a:pPr>
              <a:spcBef>
                <a:spcPts val="0"/>
              </a:spcBef>
            </a:pPr>
            <a:r>
              <a:rPr lang="en-US" sz="2800" b="1" dirty="0" smtClean="0"/>
              <a:t>Wood fragments were still present under the head and tip of the nail, indicating that it had first been driven into a wooden plate before it was nailed through the man’s heal and into </a:t>
            </a:r>
          </a:p>
          <a:p>
            <a:pPr indent="-1588">
              <a:spcBef>
                <a:spcPts val="0"/>
              </a:spcBef>
              <a:buNone/>
            </a:pPr>
            <a:r>
              <a:rPr lang="en-US" sz="2800" b="1" dirty="0" smtClean="0"/>
              <a:t>the cross. This likely </a:t>
            </a:r>
          </a:p>
          <a:p>
            <a:pPr indent="-1588">
              <a:spcBef>
                <a:spcPts val="0"/>
              </a:spcBef>
              <a:buNone/>
            </a:pPr>
            <a:r>
              <a:rPr lang="en-US" sz="2800" b="1" dirty="0" smtClean="0"/>
              <a:t>was intended to </a:t>
            </a:r>
          </a:p>
          <a:p>
            <a:pPr indent="-1588">
              <a:spcBef>
                <a:spcPts val="0"/>
              </a:spcBef>
              <a:buNone/>
            </a:pPr>
            <a:r>
              <a:rPr lang="en-US" sz="2800" b="1" dirty="0" smtClean="0"/>
              <a:t>prevent the heel </a:t>
            </a:r>
          </a:p>
          <a:p>
            <a:pPr indent="-1588">
              <a:spcBef>
                <a:spcPts val="0"/>
              </a:spcBef>
              <a:buNone/>
            </a:pPr>
            <a:r>
              <a:rPr lang="en-US" sz="2800" b="1" dirty="0" smtClean="0"/>
              <a:t>from slipping off </a:t>
            </a:r>
          </a:p>
          <a:p>
            <a:pPr indent="-1588">
              <a:spcBef>
                <a:spcPts val="0"/>
              </a:spcBef>
              <a:buNone/>
            </a:pPr>
            <a:r>
              <a:rPr lang="en-US" sz="2800" b="1" dirty="0" smtClean="0"/>
              <a:t>the nail.</a:t>
            </a:r>
            <a:endParaRPr lang="en-US" sz="2800" b="1" dirty="0"/>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“My Hands and Feet”</a:t>
            </a:r>
            <a:endParaRPr lang="en-US" sz="3100" b="1" dirty="0">
              <a:effectLst>
                <a:outerShdw blurRad="50800" dist="38100" dir="8100000" algn="tr" rotWithShape="0">
                  <a:prstClr val="black">
                    <a:alpha val="40000"/>
                  </a:prstClr>
                </a:outerShdw>
              </a:effectLst>
            </a:endParaRPr>
          </a:p>
        </p:txBody>
      </p:sp>
      <p:pic>
        <p:nvPicPr>
          <p:cNvPr id="11" name="Picture 10" descr="5627287013_0dffce56f1_o.jpg"/>
          <p:cNvPicPr>
            <a:picLocks noChangeAspect="1"/>
          </p:cNvPicPr>
          <p:nvPr/>
        </p:nvPicPr>
        <p:blipFill>
          <a:blip r:embed="rId4" cstate="print"/>
          <a:stretch>
            <a:fillRect/>
          </a:stretch>
        </p:blipFill>
        <p:spPr>
          <a:xfrm>
            <a:off x="5943600" y="4267200"/>
            <a:ext cx="2619133" cy="2133600"/>
          </a:xfrm>
          <a:prstGeom prst="rect">
            <a:avLst/>
          </a:prstGeom>
          <a:effectLst>
            <a:outerShdw blurRad="50800" dist="1016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anim calcmode="lin" valueType="num">
                                      <p:cBhvr>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anim calcmode="lin" valueType="num">
                                      <p:cBhvr>
                                        <p:cTn id="1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1000"/>
                                        <p:tgtEl>
                                          <p:spTgt spid="5">
                                            <p:txEl>
                                              <p:pRg st="3" end="3"/>
                                            </p:txEl>
                                          </p:spTgt>
                                        </p:tgtEl>
                                      </p:cBhvr>
                                    </p:animEffect>
                                    <p:anim calcmode="lin" valueType="num">
                                      <p:cBhvr>
                                        <p:cTn id="2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0"/>
                                        <p:tgtEl>
                                          <p:spTgt spid="5">
                                            <p:txEl>
                                              <p:pRg st="4" end="4"/>
                                            </p:txEl>
                                          </p:spTgt>
                                        </p:tgtEl>
                                      </p:cBhvr>
                                    </p:animEffect>
                                    <p:anim calcmode="lin" valueType="num">
                                      <p:cBhvr>
                                        <p:cTn id="2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1000"/>
                                        <p:tgtEl>
                                          <p:spTgt spid="5">
                                            <p:txEl>
                                              <p:pRg st="5" end="5"/>
                                            </p:txEl>
                                          </p:spTgt>
                                        </p:tgtEl>
                                      </p:cBhvr>
                                    </p:animEffect>
                                    <p:anim calcmode="lin" valueType="num">
                                      <p:cBhvr>
                                        <p:cTn id="3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1676400"/>
            <a:ext cx="6858000" cy="4953000"/>
          </a:xfrm>
        </p:spPr>
        <p:txBody>
          <a:bodyPr>
            <a:noAutofit/>
          </a:bodyPr>
          <a:lstStyle/>
          <a:p>
            <a:pPr algn="r">
              <a:buNone/>
            </a:pPr>
            <a:r>
              <a:rPr lang="en-US" sz="3600" b="1" dirty="0" err="1" smtClean="0"/>
              <a:t>Giv‘at</a:t>
            </a:r>
            <a:r>
              <a:rPr lang="en-US" sz="3600" b="1" dirty="0" smtClean="0"/>
              <a:t> ha-</a:t>
            </a:r>
            <a:r>
              <a:rPr lang="en-US" sz="3600" b="1" dirty="0" err="1" smtClean="0"/>
              <a:t>Mivtar</a:t>
            </a:r>
            <a:r>
              <a:rPr lang="en-US" sz="3600" b="1" dirty="0" smtClean="0"/>
              <a:t> Ossuary</a:t>
            </a:r>
          </a:p>
          <a:p>
            <a:pPr>
              <a:spcBef>
                <a:spcPts val="1800"/>
              </a:spcBef>
            </a:pPr>
            <a:r>
              <a:rPr lang="en-US" sz="2800" b="1" dirty="0" smtClean="0"/>
              <a:t>Dr. N. Haas, of Hebrew University, who wrote the initial report about the remains, claimed that the size of the nail indicated that, “the feet had not been securely fastened to the cross” (58).</a:t>
            </a:r>
          </a:p>
          <a:p>
            <a:pPr>
              <a:spcBef>
                <a:spcPts val="0"/>
              </a:spcBef>
            </a:pPr>
            <a:r>
              <a:rPr lang="en-US" sz="2800" b="1" dirty="0" smtClean="0"/>
              <a:t>The man’s legs were broken, similar to what is described of the thieves crucified with Jesus (John 19:32).</a:t>
            </a:r>
            <a:endParaRPr lang="en-US" sz="2800" b="1" dirty="0"/>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“My Hands and Feet”</a:t>
            </a:r>
            <a:endParaRPr lang="en-US" sz="31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Cause of</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Death</a:t>
            </a:r>
            <a:endParaRPr lang="en-US" sz="3200" b="1" dirty="0">
              <a:effectLst>
                <a:outerShdw blurRad="50800" dist="38100" dir="8100000" algn="tr" rotWithShape="0">
                  <a:prstClr val="black">
                    <a:alpha val="40000"/>
                  </a:prstClr>
                </a:outerShdw>
              </a:effectLst>
            </a:endParaRPr>
          </a:p>
        </p:txBody>
      </p:sp>
      <p:sp>
        <p:nvSpPr>
          <p:cNvPr id="12" name="Content Placeholder 4"/>
          <p:cNvSpPr>
            <a:spLocks noGrp="1"/>
          </p:cNvSpPr>
          <p:nvPr>
            <p:ph idx="1"/>
          </p:nvPr>
        </p:nvSpPr>
        <p:spPr>
          <a:xfrm>
            <a:off x="2667000" y="1600200"/>
            <a:ext cx="6019800" cy="5029200"/>
          </a:xfrm>
        </p:spPr>
        <p:txBody>
          <a:bodyPr>
            <a:noAutofit/>
          </a:bodyPr>
          <a:lstStyle/>
          <a:p>
            <a:pPr algn="r">
              <a:buNone/>
            </a:pPr>
            <a:r>
              <a:rPr lang="en-US" sz="3600" b="1" dirty="0" smtClean="0"/>
              <a:t>Asphyxiation Theories</a:t>
            </a:r>
          </a:p>
          <a:p>
            <a:r>
              <a:rPr lang="en-US" sz="2800" b="1" dirty="0" smtClean="0"/>
              <a:t>Since the mid-twentieth century, with the publication of </a:t>
            </a:r>
            <a:r>
              <a:rPr lang="en-US" sz="2800" b="1" i="1" dirty="0" smtClean="0"/>
              <a:t>A Doctor at Calvary </a:t>
            </a:r>
            <a:r>
              <a:rPr lang="en-US" sz="2800" b="1" dirty="0" smtClean="0"/>
              <a:t>by French surgeon Pierre Barbet, many commentators have explained Jesus’ death as the result of </a:t>
            </a:r>
            <a:r>
              <a:rPr lang="en-US" sz="2800" b="1" i="1" dirty="0" smtClean="0"/>
              <a:t>asphyxia</a:t>
            </a:r>
            <a:r>
              <a:rPr lang="en-US" sz="2800" b="1" dirty="0" smtClean="0"/>
              <a:t>.</a:t>
            </a:r>
          </a:p>
          <a:p>
            <a:r>
              <a:rPr lang="en-US" sz="2800" b="1" dirty="0" smtClean="0"/>
              <a:t>According to Barbet’s theory, </a:t>
            </a:r>
            <a:r>
              <a:rPr lang="en-US" sz="2800" dirty="0" smtClean="0"/>
              <a:t>a </a:t>
            </a:r>
            <a:r>
              <a:rPr lang="en-US" sz="2800" b="1" dirty="0" smtClean="0"/>
              <a:t>victim suspended on a cross suffered intense constriction of the rib cage compressing the lungs. </a:t>
            </a:r>
            <a:endParaRPr lang="en-US" sz="2800" b="1" dirty="0"/>
          </a:p>
        </p:txBody>
      </p:sp>
      <p:pic>
        <p:nvPicPr>
          <p:cNvPr id="14" name="Picture 13" descr="Jesus impaled.jpg"/>
          <p:cNvPicPr>
            <a:picLocks noChangeAspect="1"/>
          </p:cNvPicPr>
          <p:nvPr/>
        </p:nvPicPr>
        <p:blipFill>
          <a:blip r:embed="rId4" cstate="print"/>
          <a:stretch>
            <a:fillRect/>
          </a:stretch>
        </p:blipFill>
        <p:spPr>
          <a:xfrm>
            <a:off x="648557" y="3124200"/>
            <a:ext cx="1903304" cy="2869304"/>
          </a:xfrm>
          <a:prstGeom prst="rect">
            <a:avLst/>
          </a:prstGeom>
          <a:ln>
            <a:solidFill>
              <a:schemeClr val="tx1"/>
            </a:solidFill>
          </a:ln>
          <a:effectLst>
            <a:outerShdw blurRad="50800" dist="139700" dir="8100000" algn="tr" rotWithShape="0">
              <a:prstClr val="black">
                <a:alpha val="40000"/>
              </a:prstClr>
            </a:outerShdw>
          </a:effectLst>
          <a:scene3d>
            <a:camera prst="perspectiveRight"/>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9"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42" presetClass="entr" presetSubtype="0" fill="hold" nodeType="with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fade">
                                      <p:cBhvr>
                                        <p:cTn id="21" dur="1000"/>
                                        <p:tgtEl>
                                          <p:spTgt spid="12">
                                            <p:txEl>
                                              <p:pRg st="1" end="1"/>
                                            </p:txEl>
                                          </p:spTgt>
                                        </p:tgtEl>
                                      </p:cBhvr>
                                    </p:animEffect>
                                    <p:anim calcmode="lin" valueType="num">
                                      <p:cBhvr>
                                        <p:cTn id="2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Cause of</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Death</a:t>
            </a:r>
            <a:endParaRPr lang="en-US" sz="3200" b="1" dirty="0">
              <a:effectLst>
                <a:outerShdw blurRad="50800" dist="38100" dir="8100000" algn="tr" rotWithShape="0">
                  <a:prstClr val="black">
                    <a:alpha val="40000"/>
                  </a:prstClr>
                </a:outerShdw>
              </a:effectLst>
            </a:endParaRPr>
          </a:p>
        </p:txBody>
      </p:sp>
      <p:sp>
        <p:nvSpPr>
          <p:cNvPr id="12" name="Content Placeholder 4"/>
          <p:cNvSpPr>
            <a:spLocks noGrp="1"/>
          </p:cNvSpPr>
          <p:nvPr>
            <p:ph idx="1"/>
          </p:nvPr>
        </p:nvSpPr>
        <p:spPr>
          <a:xfrm>
            <a:off x="2667000" y="1600200"/>
            <a:ext cx="6019800" cy="5029200"/>
          </a:xfrm>
        </p:spPr>
        <p:txBody>
          <a:bodyPr>
            <a:noAutofit/>
          </a:bodyPr>
          <a:lstStyle/>
          <a:p>
            <a:pPr algn="r">
              <a:buNone/>
            </a:pPr>
            <a:r>
              <a:rPr lang="en-US" sz="3600" b="1" dirty="0" smtClean="0"/>
              <a:t>Asphyxiation Theories</a:t>
            </a:r>
          </a:p>
          <a:p>
            <a:pPr>
              <a:spcBef>
                <a:spcPts val="1800"/>
              </a:spcBef>
            </a:pPr>
            <a:r>
              <a:rPr lang="en-US" sz="2800" b="1" dirty="0" smtClean="0"/>
              <a:t>Barbet argued that when exhaustion (or the breaking of legs) took place, the victim could no longer push himself up allowing the lungs to expand, resulting in a sustained inhalation ultimately depriving the victim of oxygen (74- 80). </a:t>
            </a:r>
          </a:p>
        </p:txBody>
      </p:sp>
      <p:pic>
        <p:nvPicPr>
          <p:cNvPr id="14" name="Picture 13" descr="Jesus impaled.jpg"/>
          <p:cNvPicPr>
            <a:picLocks noChangeAspect="1"/>
          </p:cNvPicPr>
          <p:nvPr/>
        </p:nvPicPr>
        <p:blipFill>
          <a:blip r:embed="rId4" cstate="print"/>
          <a:stretch>
            <a:fillRect/>
          </a:stretch>
        </p:blipFill>
        <p:spPr>
          <a:xfrm>
            <a:off x="648557" y="3124200"/>
            <a:ext cx="1903304" cy="2869304"/>
          </a:xfrm>
          <a:prstGeom prst="rect">
            <a:avLst/>
          </a:prstGeom>
          <a:ln>
            <a:solidFill>
              <a:schemeClr val="tx1"/>
            </a:solidFill>
          </a:ln>
          <a:effectLst>
            <a:outerShdw blurRad="50800" dist="139700" dir="8100000" algn="tr" rotWithShape="0">
              <a:prstClr val="black">
                <a:alpha val="40000"/>
              </a:prstClr>
            </a:outerShdw>
          </a:effectLst>
          <a:scene3d>
            <a:camera prst="perspectiveRight"/>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Cause of</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Death</a:t>
            </a:r>
            <a:endParaRPr lang="en-US" sz="3200" b="1" dirty="0">
              <a:effectLst>
                <a:outerShdw blurRad="50800" dist="38100" dir="8100000" algn="tr" rotWithShape="0">
                  <a:prstClr val="black">
                    <a:alpha val="40000"/>
                  </a:prstClr>
                </a:outerShdw>
              </a:effectLst>
            </a:endParaRPr>
          </a:p>
        </p:txBody>
      </p:sp>
      <p:sp>
        <p:nvSpPr>
          <p:cNvPr id="12" name="Content Placeholder 4"/>
          <p:cNvSpPr>
            <a:spLocks noGrp="1"/>
          </p:cNvSpPr>
          <p:nvPr>
            <p:ph idx="1"/>
          </p:nvPr>
        </p:nvSpPr>
        <p:spPr>
          <a:xfrm>
            <a:off x="2667000" y="1600200"/>
            <a:ext cx="6019800" cy="5029200"/>
          </a:xfrm>
        </p:spPr>
        <p:txBody>
          <a:bodyPr>
            <a:noAutofit/>
          </a:bodyPr>
          <a:lstStyle/>
          <a:p>
            <a:pPr algn="r">
              <a:buNone/>
            </a:pPr>
            <a:r>
              <a:rPr lang="en-US" sz="3600" b="1" dirty="0" smtClean="0"/>
              <a:t>Asphyxiation Theories</a:t>
            </a:r>
          </a:p>
          <a:p>
            <a:pPr>
              <a:spcBef>
                <a:spcPts val="1800"/>
              </a:spcBef>
            </a:pPr>
            <a:r>
              <a:rPr lang="en-US" sz="2800" b="1" dirty="0" smtClean="0"/>
              <a:t>Barbet cited eyewitness accounts of European prisoners of war suspended by their wrists with their feet weighted dying within six to ten minutes from asphyxia, due to the inability to exhale (76, 174). </a:t>
            </a:r>
          </a:p>
        </p:txBody>
      </p:sp>
      <p:pic>
        <p:nvPicPr>
          <p:cNvPr id="14" name="Picture 13" descr="Jesus impaled.jpg"/>
          <p:cNvPicPr>
            <a:picLocks noChangeAspect="1"/>
          </p:cNvPicPr>
          <p:nvPr/>
        </p:nvPicPr>
        <p:blipFill>
          <a:blip r:embed="rId4" cstate="print"/>
          <a:stretch>
            <a:fillRect/>
          </a:stretch>
        </p:blipFill>
        <p:spPr>
          <a:xfrm>
            <a:off x="648557" y="3124200"/>
            <a:ext cx="1903304" cy="2869304"/>
          </a:xfrm>
          <a:prstGeom prst="rect">
            <a:avLst/>
          </a:prstGeom>
          <a:ln>
            <a:solidFill>
              <a:schemeClr val="tx1"/>
            </a:solidFill>
          </a:ln>
          <a:effectLst>
            <a:outerShdw blurRad="50800" dist="139700" dir="8100000" algn="tr" rotWithShape="0">
              <a:prstClr val="black">
                <a:alpha val="40000"/>
              </a:prstClr>
            </a:outerShdw>
          </a:effectLst>
          <a:scene3d>
            <a:camera prst="perspectiveRight"/>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Cause of</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Death</a:t>
            </a:r>
            <a:endParaRPr lang="en-US" sz="3200" b="1" dirty="0">
              <a:effectLst>
                <a:outerShdw blurRad="50800" dist="38100" dir="8100000" algn="tr" rotWithShape="0">
                  <a:prstClr val="black">
                    <a:alpha val="40000"/>
                  </a:prstClr>
                </a:outerShdw>
              </a:effectLst>
            </a:endParaRPr>
          </a:p>
        </p:txBody>
      </p:sp>
      <p:sp>
        <p:nvSpPr>
          <p:cNvPr id="12" name="Content Placeholder 4"/>
          <p:cNvSpPr>
            <a:spLocks noGrp="1"/>
          </p:cNvSpPr>
          <p:nvPr>
            <p:ph idx="1"/>
          </p:nvPr>
        </p:nvSpPr>
        <p:spPr>
          <a:xfrm>
            <a:off x="2819400" y="1600200"/>
            <a:ext cx="5867400" cy="5029200"/>
          </a:xfrm>
        </p:spPr>
        <p:txBody>
          <a:bodyPr>
            <a:noAutofit/>
          </a:bodyPr>
          <a:lstStyle/>
          <a:p>
            <a:pPr algn="r">
              <a:buNone/>
            </a:pPr>
            <a:r>
              <a:rPr lang="en-US" sz="3600" b="1" dirty="0" smtClean="0"/>
              <a:t>Asphyxiation Theories</a:t>
            </a:r>
          </a:p>
          <a:p>
            <a:r>
              <a:rPr lang="en-US" sz="2800" b="1" dirty="0" smtClean="0"/>
              <a:t>Barbet also challenged the view that a victim of crucifixion would be nailed through the palm of the hands. </a:t>
            </a:r>
          </a:p>
          <a:p>
            <a:r>
              <a:rPr lang="en-US" sz="2800" b="1" dirty="0" smtClean="0"/>
              <a:t>He argued that the weight of a suspended body would tear through the palms where the nail had been driven into the cross (92-105). </a:t>
            </a:r>
            <a:endParaRPr lang="en-US" sz="2800" b="1" dirty="0"/>
          </a:p>
        </p:txBody>
      </p:sp>
      <p:pic>
        <p:nvPicPr>
          <p:cNvPr id="14" name="Picture 13" descr="Jesus impaled.jpg"/>
          <p:cNvPicPr>
            <a:picLocks noChangeAspect="1"/>
          </p:cNvPicPr>
          <p:nvPr/>
        </p:nvPicPr>
        <p:blipFill>
          <a:blip r:embed="rId4" cstate="print"/>
          <a:stretch>
            <a:fillRect/>
          </a:stretch>
        </p:blipFill>
        <p:spPr>
          <a:xfrm>
            <a:off x="457200" y="3429000"/>
            <a:ext cx="2248312" cy="1694828"/>
          </a:xfrm>
          <a:prstGeom prst="rect">
            <a:avLst/>
          </a:prstGeom>
          <a:ln>
            <a:solidFill>
              <a:schemeClr val="bg1"/>
            </a:solidFill>
          </a:ln>
          <a:effectLst>
            <a:outerShdw blurRad="50800" dist="139700" dir="8100000" algn="tr" rotWithShape="0">
              <a:prstClr val="black">
                <a:alpha val="40000"/>
              </a:prstClr>
            </a:outerShdw>
          </a:effectLst>
        </p:spPr>
      </p:pic>
      <p:pic>
        <p:nvPicPr>
          <p:cNvPr id="9" name="Picture 8" descr="Jesus impaled.jpg"/>
          <p:cNvPicPr>
            <a:picLocks noChangeAspect="1"/>
          </p:cNvPicPr>
          <p:nvPr/>
        </p:nvPicPr>
        <p:blipFill>
          <a:blip r:embed="rId5" cstate="print"/>
          <a:stretch>
            <a:fillRect/>
          </a:stretch>
        </p:blipFill>
        <p:spPr>
          <a:xfrm>
            <a:off x="648557" y="3124200"/>
            <a:ext cx="1903304" cy="2869304"/>
          </a:xfrm>
          <a:prstGeom prst="rect">
            <a:avLst/>
          </a:prstGeom>
          <a:ln>
            <a:solidFill>
              <a:schemeClr val="tx1"/>
            </a:solidFill>
          </a:ln>
          <a:effectLst>
            <a:outerShdw blurRad="50800" dist="139700" dir="8100000" algn="tr" rotWithShape="0">
              <a:prstClr val="black">
                <a:alpha val="40000"/>
              </a:prstClr>
            </a:outerShdw>
          </a:effectLst>
          <a:scene3d>
            <a:camera prst="perspectiveRight"/>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7" presetID="10" presetClass="exit" presetSubtype="0" fill="hold" nodeType="withEffect">
                                  <p:stCondLst>
                                    <p:cond delay="0"/>
                                  </p:stCondLst>
                                  <p:childTnLst>
                                    <p:animEffect transition="out" filter="fade">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Cause of</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Death</a:t>
            </a:r>
            <a:endParaRPr lang="en-US" sz="3200" b="1" dirty="0">
              <a:effectLst>
                <a:outerShdw blurRad="50800" dist="38100" dir="8100000" algn="tr" rotWithShape="0">
                  <a:prstClr val="black">
                    <a:alpha val="40000"/>
                  </a:prstClr>
                </a:outerShdw>
              </a:effectLst>
            </a:endParaRPr>
          </a:p>
        </p:txBody>
      </p:sp>
      <p:sp>
        <p:nvSpPr>
          <p:cNvPr id="12" name="Content Placeholder 4"/>
          <p:cNvSpPr>
            <a:spLocks noGrp="1"/>
          </p:cNvSpPr>
          <p:nvPr>
            <p:ph idx="1"/>
          </p:nvPr>
        </p:nvSpPr>
        <p:spPr>
          <a:xfrm>
            <a:off x="2819400" y="1600200"/>
            <a:ext cx="5867400" cy="5029200"/>
          </a:xfrm>
        </p:spPr>
        <p:txBody>
          <a:bodyPr>
            <a:noAutofit/>
          </a:bodyPr>
          <a:lstStyle/>
          <a:p>
            <a:pPr algn="r">
              <a:buNone/>
            </a:pPr>
            <a:r>
              <a:rPr lang="en-US" sz="3600" b="1" dirty="0" smtClean="0"/>
              <a:t>Modern Re-evaluation</a:t>
            </a:r>
          </a:p>
          <a:p>
            <a:r>
              <a:rPr lang="en-US" sz="2800" b="1" dirty="0" smtClean="0"/>
              <a:t>Within recent years Barbet’s theory has been seriously challenged by Dr. Fredrick </a:t>
            </a:r>
            <a:r>
              <a:rPr lang="en-US" sz="2800" b="1" dirty="0" err="1" smtClean="0"/>
              <a:t>Zugibe</a:t>
            </a:r>
            <a:r>
              <a:rPr lang="en-US" sz="2800" b="1" dirty="0" smtClean="0"/>
              <a:t>.</a:t>
            </a:r>
          </a:p>
          <a:p>
            <a:r>
              <a:rPr lang="en-US" sz="2800" b="1" dirty="0" smtClean="0"/>
              <a:t>In his book, </a:t>
            </a:r>
            <a:r>
              <a:rPr lang="en-US" sz="2800" b="1" i="1" dirty="0" smtClean="0"/>
              <a:t>The Crucifixion of Jesus: A Forensic Study</a:t>
            </a:r>
            <a:r>
              <a:rPr lang="en-US" sz="2800" b="1" dirty="0" smtClean="0"/>
              <a:t>, </a:t>
            </a:r>
            <a:r>
              <a:rPr lang="en-US" sz="2800" b="1" dirty="0" err="1" smtClean="0"/>
              <a:t>Zugibe</a:t>
            </a:r>
            <a:r>
              <a:rPr lang="en-US" sz="2800" b="1" dirty="0" smtClean="0"/>
              <a:t> tested the effects of suspension on a cross within a laboratory and found that with arms extended the effects on respiration were not as pronounced as Barbet theorized (101-122). </a:t>
            </a:r>
            <a:endParaRPr lang="en-US" sz="2800" b="1" dirty="0"/>
          </a:p>
        </p:txBody>
      </p:sp>
      <p:pic>
        <p:nvPicPr>
          <p:cNvPr id="9" name="Picture 8" descr="Jesus impaled.jpg"/>
          <p:cNvPicPr>
            <a:picLocks noChangeAspect="1"/>
          </p:cNvPicPr>
          <p:nvPr/>
        </p:nvPicPr>
        <p:blipFill>
          <a:blip r:embed="rId4" cstate="print"/>
          <a:stretch>
            <a:fillRect/>
          </a:stretch>
        </p:blipFill>
        <p:spPr>
          <a:xfrm>
            <a:off x="648557" y="3131374"/>
            <a:ext cx="1903304" cy="2854956"/>
          </a:xfrm>
          <a:prstGeom prst="rect">
            <a:avLst/>
          </a:prstGeom>
          <a:ln>
            <a:solidFill>
              <a:schemeClr val="tx1"/>
            </a:solidFill>
          </a:ln>
          <a:effectLst>
            <a:outerShdw blurRad="50800" dist="139700" dir="8100000" algn="tr" rotWithShape="0">
              <a:prstClr val="black">
                <a:alpha val="40000"/>
              </a:prstClr>
            </a:outerShdw>
          </a:effectLst>
          <a:scene3d>
            <a:camera prst="perspectiveRight"/>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1000"/>
                                        <p:tgtEl>
                                          <p:spTgt spid="12">
                                            <p:txEl>
                                              <p:pRg st="1" end="1"/>
                                            </p:txEl>
                                          </p:spTgt>
                                        </p:tgtEl>
                                      </p:cBhvr>
                                    </p:animEffect>
                                    <p:anim calcmode="lin" valueType="num">
                                      <p:cBhvr>
                                        <p:cTn id="1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1000"/>
                                        <p:tgtEl>
                                          <p:spTgt spid="12">
                                            <p:txEl>
                                              <p:pRg st="2" end="2"/>
                                            </p:txEl>
                                          </p:spTgt>
                                        </p:tgtEl>
                                      </p:cBhvr>
                                    </p:animEffect>
                                    <p:anim calcmode="lin" valueType="num">
                                      <p:cBhvr>
                                        <p:cTn id="2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Cause of</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Death</a:t>
            </a:r>
            <a:endParaRPr lang="en-US" sz="3200" b="1" dirty="0">
              <a:effectLst>
                <a:outerShdw blurRad="50800" dist="38100" dir="8100000" algn="tr" rotWithShape="0">
                  <a:prstClr val="black">
                    <a:alpha val="40000"/>
                  </a:prstClr>
                </a:outerShdw>
              </a:effectLst>
            </a:endParaRPr>
          </a:p>
        </p:txBody>
      </p:sp>
      <p:sp>
        <p:nvSpPr>
          <p:cNvPr id="12" name="Content Placeholder 4"/>
          <p:cNvSpPr>
            <a:spLocks noGrp="1"/>
          </p:cNvSpPr>
          <p:nvPr>
            <p:ph idx="1"/>
          </p:nvPr>
        </p:nvSpPr>
        <p:spPr>
          <a:xfrm>
            <a:off x="2819400" y="1600200"/>
            <a:ext cx="5867400" cy="5029200"/>
          </a:xfrm>
        </p:spPr>
        <p:txBody>
          <a:bodyPr>
            <a:noAutofit/>
          </a:bodyPr>
          <a:lstStyle/>
          <a:p>
            <a:pPr algn="r">
              <a:buNone/>
            </a:pPr>
            <a:r>
              <a:rPr lang="en-US" sz="3600" b="1" dirty="0" smtClean="0"/>
              <a:t>Modern Re-evaluation</a:t>
            </a:r>
          </a:p>
          <a:p>
            <a:pPr>
              <a:spcBef>
                <a:spcPts val="2400"/>
              </a:spcBef>
            </a:pPr>
            <a:r>
              <a:rPr lang="en-US" sz="2800" b="1" dirty="0" err="1" smtClean="0"/>
              <a:t>Zugibe</a:t>
            </a:r>
            <a:r>
              <a:rPr lang="en-US" sz="2800" b="1" dirty="0" smtClean="0"/>
              <a:t> argued instead, that the effects of severe scourging, followed by crucifixion would produce two conditions known as </a:t>
            </a:r>
            <a:r>
              <a:rPr lang="en-US" sz="2800" b="1" i="1" dirty="0" err="1" smtClean="0"/>
              <a:t>hypovolemic</a:t>
            </a:r>
            <a:r>
              <a:rPr lang="en-US" sz="2800" b="1" i="1" dirty="0" smtClean="0"/>
              <a:t> </a:t>
            </a:r>
            <a:r>
              <a:rPr lang="en-US" sz="2800" b="1" dirty="0" smtClean="0"/>
              <a:t>and </a:t>
            </a:r>
            <a:r>
              <a:rPr lang="en-US" sz="2800" b="1" i="1" dirty="0" smtClean="0"/>
              <a:t>traumatic </a:t>
            </a:r>
            <a:r>
              <a:rPr lang="en-US" sz="2800" b="1" dirty="0" smtClean="0"/>
              <a:t>shock, ultimately resulting in cardiac arrest. </a:t>
            </a:r>
            <a:endParaRPr lang="en-US" sz="2800" b="1" dirty="0"/>
          </a:p>
        </p:txBody>
      </p:sp>
      <p:pic>
        <p:nvPicPr>
          <p:cNvPr id="9" name="Picture 8" descr="Jesus impaled.jpg"/>
          <p:cNvPicPr>
            <a:picLocks noChangeAspect="1"/>
          </p:cNvPicPr>
          <p:nvPr/>
        </p:nvPicPr>
        <p:blipFill>
          <a:blip r:embed="rId4" cstate="print"/>
          <a:stretch>
            <a:fillRect/>
          </a:stretch>
        </p:blipFill>
        <p:spPr>
          <a:xfrm>
            <a:off x="648557" y="3131374"/>
            <a:ext cx="1903304" cy="2854956"/>
          </a:xfrm>
          <a:prstGeom prst="rect">
            <a:avLst/>
          </a:prstGeom>
          <a:ln>
            <a:solidFill>
              <a:schemeClr val="tx1"/>
            </a:solidFill>
          </a:ln>
          <a:effectLst>
            <a:outerShdw blurRad="50800" dist="139700" dir="8100000" algn="tr" rotWithShape="0">
              <a:prstClr val="black">
                <a:alpha val="40000"/>
              </a:prstClr>
            </a:outerShdw>
          </a:effectLst>
          <a:scene3d>
            <a:camera prst="perspectiveRight"/>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Cause of</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Jesus’ Death</a:t>
            </a:r>
            <a:endParaRPr lang="en-US" sz="3200" b="1" dirty="0">
              <a:effectLst>
                <a:outerShdw blurRad="50800" dist="38100" dir="8100000" algn="tr" rotWithShape="0">
                  <a:prstClr val="black">
                    <a:alpha val="40000"/>
                  </a:prstClr>
                </a:outerShdw>
              </a:effectLst>
            </a:endParaRPr>
          </a:p>
        </p:txBody>
      </p:sp>
      <p:sp>
        <p:nvSpPr>
          <p:cNvPr id="12" name="Content Placeholder 4"/>
          <p:cNvSpPr>
            <a:spLocks noGrp="1"/>
          </p:cNvSpPr>
          <p:nvPr>
            <p:ph idx="1"/>
          </p:nvPr>
        </p:nvSpPr>
        <p:spPr>
          <a:xfrm>
            <a:off x="2819400" y="1600200"/>
            <a:ext cx="5867400" cy="5029200"/>
          </a:xfrm>
        </p:spPr>
        <p:txBody>
          <a:bodyPr>
            <a:noAutofit/>
          </a:bodyPr>
          <a:lstStyle/>
          <a:p>
            <a:pPr algn="r">
              <a:buNone/>
            </a:pPr>
            <a:r>
              <a:rPr lang="en-US" sz="3600" b="1" dirty="0" smtClean="0"/>
              <a:t>Modern Re-evaluation</a:t>
            </a:r>
          </a:p>
          <a:p>
            <a:pPr>
              <a:spcBef>
                <a:spcPts val="2400"/>
              </a:spcBef>
            </a:pPr>
            <a:r>
              <a:rPr lang="en-US" sz="2800" b="1" dirty="0" err="1" smtClean="0"/>
              <a:t>Zugibe</a:t>
            </a:r>
            <a:r>
              <a:rPr lang="en-US" sz="2800" b="1" dirty="0" smtClean="0"/>
              <a:t> explains </a:t>
            </a:r>
            <a:r>
              <a:rPr lang="en-US" sz="2800" b="1" i="1" dirty="0" err="1" smtClean="0"/>
              <a:t>hypovolemic</a:t>
            </a:r>
            <a:r>
              <a:rPr lang="en-US" sz="2800" b="1" i="1" dirty="0" smtClean="0"/>
              <a:t> </a:t>
            </a:r>
            <a:r>
              <a:rPr lang="en-US" sz="2800" b="1" dirty="0" smtClean="0"/>
              <a:t>shock as resulting from “a significant fall in the blood volume due to hemorrhage or a loss of body fluids” and </a:t>
            </a:r>
            <a:r>
              <a:rPr lang="en-US" sz="2800" b="1" i="1" dirty="0" smtClean="0"/>
              <a:t>traumatic </a:t>
            </a:r>
            <a:r>
              <a:rPr lang="en-US" sz="2800" b="1" dirty="0" smtClean="0"/>
              <a:t>shock as “resulting from a serious injury” sometimes associated with “severe pain” (130-131). </a:t>
            </a:r>
            <a:endParaRPr lang="en-US" sz="2800" b="1" dirty="0"/>
          </a:p>
        </p:txBody>
      </p:sp>
      <p:pic>
        <p:nvPicPr>
          <p:cNvPr id="9" name="Picture 8" descr="Jesus impaled.jpg"/>
          <p:cNvPicPr>
            <a:picLocks noChangeAspect="1"/>
          </p:cNvPicPr>
          <p:nvPr/>
        </p:nvPicPr>
        <p:blipFill>
          <a:blip r:embed="rId4" cstate="print"/>
          <a:stretch>
            <a:fillRect/>
          </a:stretch>
        </p:blipFill>
        <p:spPr>
          <a:xfrm>
            <a:off x="648557" y="3131374"/>
            <a:ext cx="1903304" cy="2854956"/>
          </a:xfrm>
          <a:prstGeom prst="rect">
            <a:avLst/>
          </a:prstGeom>
          <a:ln>
            <a:solidFill>
              <a:schemeClr val="tx1"/>
            </a:solidFill>
          </a:ln>
          <a:effectLst>
            <a:outerShdw blurRad="50800" dist="139700" dir="8100000" algn="tr" rotWithShape="0">
              <a:prstClr val="black">
                <a:alpha val="40000"/>
              </a:prstClr>
            </a:outerShdw>
          </a:effectLst>
          <a:scene3d>
            <a:camera prst="perspectiveRight"/>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2057400"/>
            <a:ext cx="6705600" cy="4572000"/>
          </a:xfrm>
        </p:spPr>
        <p:txBody>
          <a:bodyPr>
            <a:noAutofit/>
          </a:bodyPr>
          <a:lstStyle/>
          <a:p>
            <a:pPr algn="r">
              <a:buNone/>
            </a:pPr>
            <a:r>
              <a:rPr lang="en-US" sz="3600" b="1" dirty="0" smtClean="0"/>
              <a:t>The Process of Crucifixion</a:t>
            </a:r>
          </a:p>
          <a:p>
            <a:pPr>
              <a:buNone/>
            </a:pPr>
            <a:r>
              <a:rPr lang="en-US" sz="2800" b="1" dirty="0" smtClean="0"/>
              <a:t>1) </a:t>
            </a:r>
            <a:r>
              <a:rPr lang="en-US" sz="2800" b="1" i="1" dirty="0" smtClean="0"/>
              <a:t>Flagellation </a:t>
            </a:r>
            <a:r>
              <a:rPr lang="en-US" sz="2800" b="1" dirty="0" smtClean="0"/>
              <a:t>(a severe scourging intended to weaken the victim). </a:t>
            </a:r>
          </a:p>
          <a:p>
            <a:pPr>
              <a:buNone/>
            </a:pPr>
            <a:r>
              <a:rPr lang="en-US" sz="2800" b="1" dirty="0" smtClean="0"/>
              <a:t>2) </a:t>
            </a:r>
            <a:r>
              <a:rPr lang="en-US" sz="2800" b="1" i="1" dirty="0" smtClean="0"/>
              <a:t>Crucifixion </a:t>
            </a:r>
            <a:r>
              <a:rPr lang="en-US" sz="2800" b="1" dirty="0" smtClean="0"/>
              <a:t>(the actual binding of the victim to a cross); and finally. </a:t>
            </a:r>
          </a:p>
          <a:p>
            <a:pPr>
              <a:spcAft>
                <a:spcPts val="1200"/>
              </a:spcAft>
              <a:buNone/>
            </a:pPr>
            <a:r>
              <a:rPr lang="en-US" sz="2800" b="1" dirty="0" smtClean="0"/>
              <a:t>3) </a:t>
            </a:r>
            <a:r>
              <a:rPr lang="en-US" sz="2800" b="1" i="1" dirty="0" err="1" smtClean="0"/>
              <a:t>Crurifragium</a:t>
            </a:r>
            <a:r>
              <a:rPr lang="en-US" sz="2800" b="1" i="1" dirty="0" smtClean="0"/>
              <a:t> </a:t>
            </a:r>
            <a:r>
              <a:rPr lang="en-US" sz="2800" b="1" dirty="0" smtClean="0"/>
              <a:t>(breaking the legs of the victim to hasten death). </a:t>
            </a:r>
          </a:p>
          <a:p>
            <a:pPr algn="r">
              <a:spcBef>
                <a:spcPts val="0"/>
              </a:spcBef>
              <a:buNone/>
            </a:pPr>
            <a:r>
              <a:rPr lang="en-US" sz="2000" b="1" dirty="0" smtClean="0"/>
              <a:t>Anthony Sava, </a:t>
            </a:r>
          </a:p>
          <a:p>
            <a:pPr algn="r">
              <a:spcBef>
                <a:spcPts val="0"/>
              </a:spcBef>
              <a:buNone/>
            </a:pPr>
            <a:r>
              <a:rPr lang="en-US" sz="2000" b="1" dirty="0" smtClean="0"/>
              <a:t>“The Wound in the </a:t>
            </a:r>
          </a:p>
          <a:p>
            <a:pPr algn="r">
              <a:spcBef>
                <a:spcPts val="0"/>
              </a:spcBef>
              <a:buNone/>
            </a:pPr>
            <a:r>
              <a:rPr lang="en-US" sz="2000" b="1" dirty="0" smtClean="0"/>
              <a:t>Side of Christ,” </a:t>
            </a:r>
            <a:r>
              <a:rPr lang="en-US" sz="2000" dirty="0" smtClean="0"/>
              <a:t>343.</a:t>
            </a:r>
            <a:endParaRPr lang="en-US" sz="2000" b="1" dirty="0"/>
          </a:p>
        </p:txBody>
      </p:sp>
      <p:sp>
        <p:nvSpPr>
          <p:cNvPr id="8" name="TextBox 7"/>
          <p:cNvSpPr txBox="1"/>
          <p:nvPr/>
        </p:nvSpPr>
        <p:spPr>
          <a:xfrm rot="-420000">
            <a:off x="253325" y="1360078"/>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Roman Crucifixion</a:t>
            </a:r>
            <a:endParaRPr lang="en-US" sz="32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1000"/>
                                        <p:tgtEl>
                                          <p:spTgt spid="5">
                                            <p:txEl>
                                              <p:pRg st="6" end="6"/>
                                            </p:txEl>
                                          </p:spTgt>
                                        </p:tgtEl>
                                      </p:cBhvr>
                                    </p:animEffect>
                                    <p:anim calcmode="lin" valueType="num">
                                      <p:cBhvr>
                                        <p:cTn id="4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2209800"/>
            <a:ext cx="6858000" cy="4419600"/>
          </a:xfrm>
        </p:spPr>
        <p:txBody>
          <a:bodyPr>
            <a:noAutofit/>
          </a:bodyPr>
          <a:lstStyle/>
          <a:p>
            <a:pPr algn="r">
              <a:buNone/>
            </a:pPr>
            <a:r>
              <a:rPr lang="en-US" sz="3400" b="1" dirty="0" smtClean="0"/>
              <a:t>Why Were Legs Broken?</a:t>
            </a:r>
          </a:p>
          <a:p>
            <a:pPr>
              <a:buNone/>
            </a:pPr>
            <a:r>
              <a:rPr lang="en-US" sz="2800" b="1" dirty="0" smtClean="0"/>
              <a:t>1. One of the strengths of Barbet’s theory was that it appeared to explain the practice of </a:t>
            </a:r>
            <a:r>
              <a:rPr lang="en-US" sz="2800" b="1" i="1" dirty="0" err="1" smtClean="0"/>
              <a:t>crurifragium</a:t>
            </a:r>
            <a:r>
              <a:rPr lang="en-US" sz="2800" b="1" i="1" dirty="0" smtClean="0"/>
              <a:t> </a:t>
            </a:r>
            <a:r>
              <a:rPr lang="en-US" sz="2800" b="1" dirty="0" smtClean="0"/>
              <a:t>(breaking the legs of the victim).</a:t>
            </a:r>
          </a:p>
          <a:p>
            <a:pPr>
              <a:buNone/>
            </a:pPr>
            <a:r>
              <a:rPr lang="en-US" sz="2800" b="1" dirty="0" smtClean="0"/>
              <a:t>2. We noted at the beginning of the lesson that this was generally considered the third and final stage of Roman crucifixion. </a:t>
            </a:r>
          </a:p>
          <a:p>
            <a:pPr>
              <a:buNone/>
            </a:pPr>
            <a:endParaRPr lang="en-US" sz="2600" b="1" dirty="0"/>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9"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1"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sp>
        <p:nvSpPr>
          <p:cNvPr id="9" name="Content Placeholder 2"/>
          <p:cNvSpPr txBox="1">
            <a:spLocks/>
          </p:cNvSpPr>
          <p:nvPr/>
        </p:nvSpPr>
        <p:spPr>
          <a:xfrm>
            <a:off x="1981200" y="2743200"/>
            <a:ext cx="6324600" cy="35052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274320" tIns="274320" rIns="274320" bIns="274320" rtlCol="0" anchor="ctr">
            <a:noAutofit/>
          </a:bodyPr>
          <a:lstStyle/>
          <a:p>
            <a:r>
              <a:rPr lang="en-US" sz="2800" b="1" dirty="0" smtClean="0"/>
              <a:t>“Therefore, because it was the Preparation Day, that the bodies should not remain on the cross on the Sabbath (for that Sabbath was a high day), the Jews asked Pilate that their legs might be broken, and that they might be taken away…”</a:t>
            </a:r>
            <a:endParaRPr kumimoji="0" lang="en-US" sz="28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sp>
        <p:nvSpPr>
          <p:cNvPr id="9" name="Content Placeholder 2"/>
          <p:cNvSpPr txBox="1">
            <a:spLocks/>
          </p:cNvSpPr>
          <p:nvPr/>
        </p:nvSpPr>
        <p:spPr>
          <a:xfrm>
            <a:off x="1981200" y="2895600"/>
            <a:ext cx="6324600" cy="25146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274320" tIns="274320" rIns="274320" bIns="274320" rtlCol="0" anchor="ctr">
            <a:noAutofit/>
          </a:bodyPr>
          <a:lstStyle/>
          <a:p>
            <a:r>
              <a:rPr lang="en-US" sz="2800" b="1" dirty="0" smtClean="0"/>
              <a:t>“…Then the soldiers came and broke the legs of the first and of the other who was crucified with Him”</a:t>
            </a:r>
          </a:p>
          <a:p>
            <a:pPr algn="r"/>
            <a:r>
              <a:rPr kumimoji="0" lang="en-US"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John 19:31-32</a:t>
            </a:r>
            <a:endPar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pic>
        <p:nvPicPr>
          <p:cNvPr id="7" name="Picture 6"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1181100" y="3467100"/>
            <a:ext cx="5410200" cy="1371600"/>
          </a:xfrm>
          <a:prstGeom prst="rect">
            <a:avLst/>
          </a:prstGeom>
        </p:spPr>
      </p:pic>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1368823" y="2462227"/>
            <a:ext cx="5410200" cy="1371600"/>
          </a:xfrm>
          <a:prstGeom prst="rect">
            <a:avLst/>
          </a:prstGeom>
        </p:spPr>
      </p:pic>
      <p:pic>
        <p:nvPicPr>
          <p:cNvPr id="12" name="Picture 11" descr="od1000.jpg"/>
          <p:cNvPicPr>
            <a:picLocks noChangeAspect="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lum bright="-20000"/>
          </a:blip>
          <a:stretch>
            <a:fillRect/>
          </a:stretch>
        </p:blipFill>
        <p:spPr>
          <a:xfrm>
            <a:off x="3962400" y="4648200"/>
            <a:ext cx="850557" cy="533400"/>
          </a:xfrm>
          <a:prstGeom prst="rect">
            <a:avLst/>
          </a:prstGeom>
          <a:effectLst>
            <a:outerShdw blurRad="50800" dist="88900" dir="8400000" algn="tr" rotWithShape="0">
              <a:prstClr val="black">
                <a:alpha val="40000"/>
              </a:prstClr>
            </a:outerShdw>
          </a:effectLst>
        </p:spPr>
      </p:pic>
      <p:sp>
        <p:nvSpPr>
          <p:cNvPr id="14" name="Content Placeholder 4"/>
          <p:cNvSpPr>
            <a:spLocks noGrp="1"/>
          </p:cNvSpPr>
          <p:nvPr>
            <p:ph idx="1"/>
          </p:nvPr>
        </p:nvSpPr>
        <p:spPr>
          <a:xfrm>
            <a:off x="4876800" y="1752600"/>
            <a:ext cx="3962400" cy="4876800"/>
          </a:xfrm>
        </p:spPr>
        <p:txBody>
          <a:bodyPr>
            <a:noAutofit/>
          </a:bodyPr>
          <a:lstStyle/>
          <a:p>
            <a:pPr algn="r">
              <a:lnSpc>
                <a:spcPct val="80000"/>
              </a:lnSpc>
              <a:spcBef>
                <a:spcPts val="0"/>
              </a:spcBef>
              <a:buNone/>
            </a:pPr>
            <a:r>
              <a:rPr lang="en-US" sz="3500" b="1" dirty="0" smtClean="0"/>
              <a:t>        The </a:t>
            </a:r>
            <a:r>
              <a:rPr lang="en-US" sz="3500" b="1" i="1" dirty="0" err="1" smtClean="0"/>
              <a:t>Sedile</a:t>
            </a:r>
            <a:endParaRPr lang="en-US" sz="1050" b="1" i="1" dirty="0" smtClean="0"/>
          </a:p>
          <a:p>
            <a:pPr algn="r">
              <a:buNone/>
            </a:pPr>
            <a:endParaRPr lang="en-US" sz="1200" b="1" dirty="0" smtClean="0"/>
          </a:p>
          <a:p>
            <a:pPr lvl="0"/>
            <a:r>
              <a:rPr lang="en-US" sz="2600" b="1" spc="-80" dirty="0" smtClean="0"/>
              <a:t>Barbet’s theory failed to acknowledge the use of the </a:t>
            </a:r>
            <a:r>
              <a:rPr lang="en-US" sz="2600" b="1" i="1" spc="-80" dirty="0" err="1" smtClean="0"/>
              <a:t>sedile</a:t>
            </a:r>
            <a:r>
              <a:rPr lang="en-US" sz="2600" b="1" i="1" spc="-80" dirty="0" smtClean="0"/>
              <a:t> </a:t>
            </a:r>
            <a:r>
              <a:rPr lang="en-US" sz="2600" b="1" spc="-80" dirty="0" smtClean="0"/>
              <a:t>(or seat) on some crosses and said to have been on Christ’s cross by second century writers (e.g. </a:t>
            </a:r>
            <a:r>
              <a:rPr lang="en-US" sz="2600" b="1" spc="-80" dirty="0" err="1" smtClean="0"/>
              <a:t>Irenaeus</a:t>
            </a:r>
            <a:r>
              <a:rPr lang="en-US" sz="2600" b="1" spc="-80" dirty="0" smtClean="0"/>
              <a:t>, </a:t>
            </a:r>
            <a:r>
              <a:rPr lang="en-US" sz="2600" b="1" i="1" spc="-80" dirty="0" smtClean="0"/>
              <a:t>Against Heresies </a:t>
            </a:r>
            <a:r>
              <a:rPr lang="en-US" sz="2600" b="1" spc="-80" dirty="0" smtClean="0"/>
              <a:t>2.24.4; Tertullian, </a:t>
            </a:r>
            <a:r>
              <a:rPr lang="en-US" sz="2600" b="1" i="1" spc="-80" dirty="0" smtClean="0"/>
              <a:t>Ad </a:t>
            </a:r>
            <a:r>
              <a:rPr lang="en-US" sz="2600" b="1" i="1" spc="-80" dirty="0" err="1" smtClean="0"/>
              <a:t>Nationes</a:t>
            </a:r>
            <a:r>
              <a:rPr lang="en-US" sz="2600" b="1" i="1" spc="-80" dirty="0" smtClean="0"/>
              <a:t> </a:t>
            </a:r>
            <a:r>
              <a:rPr lang="en-US" sz="2600" b="1" spc="-80" dirty="0" smtClean="0"/>
              <a:t>1.12; </a:t>
            </a:r>
            <a:r>
              <a:rPr lang="en-US" sz="2600" b="1" i="1" spc="-80" dirty="0" smtClean="0"/>
              <a:t>Contra </a:t>
            </a:r>
            <a:r>
              <a:rPr lang="en-US" sz="2600" b="1" i="1" spc="-80" dirty="0" err="1" smtClean="0"/>
              <a:t>Marcian</a:t>
            </a:r>
            <a:r>
              <a:rPr lang="en-US" sz="2600" b="1" i="1" spc="-80" dirty="0" smtClean="0"/>
              <a:t> </a:t>
            </a:r>
            <a:r>
              <a:rPr lang="en-US" sz="2600" b="1" spc="-80" dirty="0" smtClean="0"/>
              <a:t>3.18).</a:t>
            </a:r>
            <a:endParaRPr lang="en-US" sz="2600" b="1" spc="-80" dirty="0"/>
          </a:p>
        </p:txBody>
      </p:sp>
      <p:sp>
        <p:nvSpPr>
          <p:cNvPr id="15" name="Right Arrow 14"/>
          <p:cNvSpPr/>
          <p:nvPr/>
        </p:nvSpPr>
        <p:spPr>
          <a:xfrm rot="19320000">
            <a:off x="2883655" y="5287923"/>
            <a:ext cx="1219200" cy="381000"/>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0" y="5791200"/>
            <a:ext cx="1828800" cy="523220"/>
          </a:xfrm>
          <a:prstGeom prst="rect">
            <a:avLst/>
          </a:prstGeom>
          <a:noFill/>
        </p:spPr>
        <p:txBody>
          <a:bodyPr wrap="square" rtlCol="0">
            <a:spAutoFit/>
          </a:bodyPr>
          <a:lstStyle/>
          <a:p>
            <a:pPr algn="ctr"/>
            <a:r>
              <a:rPr lang="en-US" sz="2800" b="1" i="1" dirty="0" err="1" smtClean="0"/>
              <a:t>Sedile</a:t>
            </a:r>
            <a:endParaRPr lang="en-US" sz="2800" b="1"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1000"/>
                                        <p:tgtEl>
                                          <p:spTgt spid="14">
                                            <p:txEl>
                                              <p:pRg st="2" end="2"/>
                                            </p:txEl>
                                          </p:spTgt>
                                        </p:tgtEl>
                                      </p:cBhvr>
                                    </p:animEffect>
                                    <p:anim calcmode="lin" valueType="num">
                                      <p:cBhvr>
                                        <p:cTn id="1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pic>
        <p:nvPicPr>
          <p:cNvPr id="7" name="Picture 6"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1181100" y="3467100"/>
            <a:ext cx="5410200" cy="1371600"/>
          </a:xfrm>
          <a:prstGeom prst="rect">
            <a:avLst/>
          </a:prstGeom>
        </p:spPr>
      </p:pic>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1368823" y="2462227"/>
            <a:ext cx="5410200" cy="1371600"/>
          </a:xfrm>
          <a:prstGeom prst="rect">
            <a:avLst/>
          </a:prstGeom>
        </p:spPr>
      </p:pic>
      <p:pic>
        <p:nvPicPr>
          <p:cNvPr id="12" name="Picture 11" descr="od1000.jpg"/>
          <p:cNvPicPr>
            <a:picLocks noChangeAspect="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lum bright="-20000"/>
          </a:blip>
          <a:stretch>
            <a:fillRect/>
          </a:stretch>
        </p:blipFill>
        <p:spPr>
          <a:xfrm>
            <a:off x="3962400" y="4648200"/>
            <a:ext cx="850557" cy="533400"/>
          </a:xfrm>
          <a:prstGeom prst="rect">
            <a:avLst/>
          </a:prstGeom>
          <a:effectLst>
            <a:outerShdw blurRad="50800" dist="88900" dir="8400000" algn="tr" rotWithShape="0">
              <a:prstClr val="black">
                <a:alpha val="40000"/>
              </a:prstClr>
            </a:outerShdw>
          </a:effectLst>
        </p:spPr>
      </p:pic>
      <p:sp>
        <p:nvSpPr>
          <p:cNvPr id="14" name="Content Placeholder 4"/>
          <p:cNvSpPr>
            <a:spLocks noGrp="1"/>
          </p:cNvSpPr>
          <p:nvPr>
            <p:ph idx="1"/>
          </p:nvPr>
        </p:nvSpPr>
        <p:spPr>
          <a:xfrm>
            <a:off x="4876800" y="1752600"/>
            <a:ext cx="3962400" cy="4876800"/>
          </a:xfrm>
        </p:spPr>
        <p:txBody>
          <a:bodyPr>
            <a:noAutofit/>
          </a:bodyPr>
          <a:lstStyle/>
          <a:p>
            <a:pPr algn="r">
              <a:lnSpc>
                <a:spcPct val="80000"/>
              </a:lnSpc>
              <a:spcBef>
                <a:spcPts val="0"/>
              </a:spcBef>
              <a:buNone/>
            </a:pPr>
            <a:r>
              <a:rPr lang="en-US" sz="3500" b="1" dirty="0" smtClean="0"/>
              <a:t>        The </a:t>
            </a:r>
            <a:r>
              <a:rPr lang="en-US" sz="3500" b="1" i="1" dirty="0" err="1" smtClean="0"/>
              <a:t>Sedile</a:t>
            </a:r>
            <a:endParaRPr lang="en-US" sz="1050" b="1" i="1" dirty="0" smtClean="0"/>
          </a:p>
          <a:p>
            <a:pPr algn="r">
              <a:buNone/>
            </a:pPr>
            <a:endParaRPr lang="en-US" sz="1200" b="1" dirty="0" smtClean="0"/>
          </a:p>
          <a:p>
            <a:pPr lvl="0"/>
            <a:r>
              <a:rPr lang="en-US" sz="2800" b="1" dirty="0" smtClean="0"/>
              <a:t>Barbet cited early evidence regarding the use of the </a:t>
            </a:r>
            <a:r>
              <a:rPr lang="en-US" sz="2800" b="1" i="1" dirty="0" err="1" smtClean="0"/>
              <a:t>sedile</a:t>
            </a:r>
            <a:r>
              <a:rPr lang="en-US" sz="2800" b="1" i="1" dirty="0" smtClean="0"/>
              <a:t> </a:t>
            </a:r>
            <a:r>
              <a:rPr lang="en-US" sz="2800" b="1" dirty="0" smtClean="0"/>
              <a:t>(45), and acknowledged the problems its use would pose to his theory (78), but did not believe it was used in Christ’s crucifixion (100-101).</a:t>
            </a:r>
            <a:endParaRPr lang="en-US" sz="2600" b="1" spc="-80" dirty="0"/>
          </a:p>
        </p:txBody>
      </p:sp>
      <p:sp>
        <p:nvSpPr>
          <p:cNvPr id="15" name="Right Arrow 14"/>
          <p:cNvSpPr/>
          <p:nvPr/>
        </p:nvSpPr>
        <p:spPr>
          <a:xfrm rot="19320000">
            <a:off x="2883655" y="5287923"/>
            <a:ext cx="1219200" cy="381000"/>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0" y="5791200"/>
            <a:ext cx="1828800" cy="523220"/>
          </a:xfrm>
          <a:prstGeom prst="rect">
            <a:avLst/>
          </a:prstGeom>
          <a:noFill/>
        </p:spPr>
        <p:txBody>
          <a:bodyPr wrap="square" rtlCol="0">
            <a:spAutoFit/>
          </a:bodyPr>
          <a:lstStyle/>
          <a:p>
            <a:pPr algn="ctr"/>
            <a:r>
              <a:rPr lang="en-US" sz="2800" b="1" i="1" dirty="0" err="1" smtClean="0"/>
              <a:t>Sedile</a:t>
            </a:r>
            <a:endParaRPr lang="en-US" sz="2800" b="1"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1000"/>
                                        <p:tgtEl>
                                          <p:spTgt spid="14">
                                            <p:txEl>
                                              <p:pRg st="2" end="2"/>
                                            </p:txEl>
                                          </p:spTgt>
                                        </p:tgtEl>
                                      </p:cBhvr>
                                    </p:animEffect>
                                    <p:anim calcmode="lin" valueType="num">
                                      <p:cBhvr>
                                        <p:cTn id="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sp>
        <p:nvSpPr>
          <p:cNvPr id="18" name="TextBox 17"/>
          <p:cNvSpPr txBox="1"/>
          <p:nvPr/>
        </p:nvSpPr>
        <p:spPr>
          <a:xfrm>
            <a:off x="2590800" y="2254925"/>
            <a:ext cx="5867400" cy="4062651"/>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274320" tIns="274320" rIns="274320" bIns="274320" rtlCol="0" anchor="ctr">
            <a:spAutoFit/>
          </a:bodyPr>
          <a:lstStyle/>
          <a:p>
            <a:pPr algn="ctr"/>
            <a:r>
              <a:rPr lang="en-US" sz="2800" dirty="0" smtClean="0"/>
              <a:t>“If this were present then the arms would not pull on the ribs to the same degree as if it were absent, and the chest would not be kept in a position” that impaired breathing in the same way”</a:t>
            </a:r>
            <a:endParaRPr lang="en-US" sz="3600" dirty="0" smtClean="0"/>
          </a:p>
          <a:p>
            <a:pPr algn="r"/>
            <a:r>
              <a:rPr lang="en-US" sz="2000" dirty="0" smtClean="0"/>
              <a:t> John Wilkinson, </a:t>
            </a:r>
          </a:p>
          <a:p>
            <a:pPr algn="r"/>
            <a:r>
              <a:rPr lang="en-US" sz="2000" dirty="0" smtClean="0"/>
              <a:t>“The Physical Cause </a:t>
            </a:r>
          </a:p>
          <a:p>
            <a:pPr algn="r"/>
            <a:r>
              <a:rPr lang="en-US" sz="2000" dirty="0" smtClean="0"/>
              <a:t>of Jesus’ Death” 106</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pic>
        <p:nvPicPr>
          <p:cNvPr id="7" name="Picture 6"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1181100" y="3467100"/>
            <a:ext cx="5410200" cy="1371600"/>
          </a:xfrm>
          <a:prstGeom prst="rect">
            <a:avLst/>
          </a:prstGeom>
        </p:spPr>
      </p:pic>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1368823" y="2462227"/>
            <a:ext cx="5410200" cy="1371600"/>
          </a:xfrm>
          <a:prstGeom prst="rect">
            <a:avLst/>
          </a:prstGeom>
        </p:spPr>
      </p:pic>
      <p:pic>
        <p:nvPicPr>
          <p:cNvPr id="12" name="Picture 11" descr="od1000.jpg"/>
          <p:cNvPicPr>
            <a:picLocks noChangeAspect="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lum bright="-20000"/>
          </a:blip>
          <a:stretch>
            <a:fillRect/>
          </a:stretch>
        </p:blipFill>
        <p:spPr>
          <a:xfrm>
            <a:off x="3962400" y="4648200"/>
            <a:ext cx="850557" cy="533400"/>
          </a:xfrm>
          <a:prstGeom prst="rect">
            <a:avLst/>
          </a:prstGeom>
          <a:effectLst>
            <a:outerShdw blurRad="50800" dist="88900" dir="8400000" algn="tr" rotWithShape="0">
              <a:prstClr val="black">
                <a:alpha val="40000"/>
              </a:prstClr>
            </a:outerShdw>
          </a:effectLst>
        </p:spPr>
      </p:pic>
      <p:sp>
        <p:nvSpPr>
          <p:cNvPr id="14" name="Content Placeholder 4"/>
          <p:cNvSpPr>
            <a:spLocks noGrp="1"/>
          </p:cNvSpPr>
          <p:nvPr>
            <p:ph idx="1"/>
          </p:nvPr>
        </p:nvSpPr>
        <p:spPr>
          <a:xfrm>
            <a:off x="4876800" y="1752600"/>
            <a:ext cx="3962400" cy="4876800"/>
          </a:xfrm>
        </p:spPr>
        <p:txBody>
          <a:bodyPr>
            <a:noAutofit/>
          </a:bodyPr>
          <a:lstStyle/>
          <a:p>
            <a:pPr algn="r">
              <a:lnSpc>
                <a:spcPct val="80000"/>
              </a:lnSpc>
              <a:spcBef>
                <a:spcPts val="0"/>
              </a:spcBef>
              <a:buNone/>
            </a:pPr>
            <a:r>
              <a:rPr lang="en-US" sz="3500" b="1" dirty="0" smtClean="0"/>
              <a:t>        The </a:t>
            </a:r>
            <a:r>
              <a:rPr lang="en-US" sz="3500" b="1" i="1" dirty="0" err="1" smtClean="0"/>
              <a:t>Sedile</a:t>
            </a:r>
            <a:endParaRPr lang="en-US" sz="1050" b="1" i="1" dirty="0" smtClean="0"/>
          </a:p>
          <a:p>
            <a:pPr algn="r">
              <a:buNone/>
            </a:pPr>
            <a:endParaRPr lang="en-US" sz="1200" b="1" dirty="0" smtClean="0"/>
          </a:p>
          <a:p>
            <a:pPr algn="r">
              <a:buNone/>
            </a:pPr>
            <a:endParaRPr lang="en-US" sz="1200" b="1" dirty="0" smtClean="0"/>
          </a:p>
          <a:p>
            <a:pPr algn="r">
              <a:buNone/>
            </a:pPr>
            <a:endParaRPr lang="en-US" sz="1200" b="1" dirty="0" smtClean="0"/>
          </a:p>
          <a:p>
            <a:pPr algn="r">
              <a:buNone/>
            </a:pPr>
            <a:endParaRPr lang="en-US" sz="1200" b="1" dirty="0" smtClean="0"/>
          </a:p>
          <a:p>
            <a:pPr algn="r">
              <a:buNone/>
            </a:pPr>
            <a:endParaRPr lang="en-US" sz="1200" b="1" dirty="0" smtClean="0"/>
          </a:p>
          <a:p>
            <a:pPr lvl="0"/>
            <a:r>
              <a:rPr lang="en-US" sz="2800" b="1" dirty="0" smtClean="0"/>
              <a:t>If the </a:t>
            </a:r>
            <a:r>
              <a:rPr lang="en-US" sz="2800" b="1" i="1" dirty="0" err="1" smtClean="0"/>
              <a:t>Sedile</a:t>
            </a:r>
            <a:r>
              <a:rPr lang="en-US" sz="2800" b="1" i="1" dirty="0" smtClean="0"/>
              <a:t> </a:t>
            </a:r>
            <a:r>
              <a:rPr lang="en-US" sz="2800" b="1" dirty="0" smtClean="0"/>
              <a:t>was used, why would the legs be broken?</a:t>
            </a:r>
            <a:endParaRPr lang="en-US" sz="2600" b="1" spc="-80" dirty="0"/>
          </a:p>
        </p:txBody>
      </p:sp>
      <p:sp>
        <p:nvSpPr>
          <p:cNvPr id="15" name="Right Arrow 14"/>
          <p:cNvSpPr/>
          <p:nvPr/>
        </p:nvSpPr>
        <p:spPr>
          <a:xfrm rot="19320000">
            <a:off x="2883655" y="5287923"/>
            <a:ext cx="1219200" cy="381000"/>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0" y="5791200"/>
            <a:ext cx="1828800" cy="523220"/>
          </a:xfrm>
          <a:prstGeom prst="rect">
            <a:avLst/>
          </a:prstGeom>
          <a:noFill/>
        </p:spPr>
        <p:txBody>
          <a:bodyPr wrap="square" rtlCol="0">
            <a:spAutoFit/>
          </a:bodyPr>
          <a:lstStyle/>
          <a:p>
            <a:pPr algn="ctr"/>
            <a:r>
              <a:rPr lang="en-US" sz="2800" b="1" i="1" dirty="0" err="1" smtClean="0"/>
              <a:t>Sedile</a:t>
            </a:r>
            <a:endParaRPr lang="en-US" sz="2800" b="1"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animEffect transition="in" filter="fade">
                                      <p:cBhvr>
                                        <p:cTn id="7" dur="1000"/>
                                        <p:tgtEl>
                                          <p:spTgt spid="14">
                                            <p:txEl>
                                              <p:pRg st="6" end="6"/>
                                            </p:txEl>
                                          </p:spTgt>
                                        </p:tgtEl>
                                      </p:cBhvr>
                                    </p:animEffect>
                                    <p:anim calcmode="lin" valueType="num">
                                      <p:cBhvr>
                                        <p:cTn id="8"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pic>
        <p:nvPicPr>
          <p:cNvPr id="7" name="Picture 6"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1181100" y="3467100"/>
            <a:ext cx="5410200" cy="1371600"/>
          </a:xfrm>
          <a:prstGeom prst="rect">
            <a:avLst/>
          </a:prstGeom>
        </p:spPr>
      </p:pic>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1368823" y="2462227"/>
            <a:ext cx="5410200" cy="1371600"/>
          </a:xfrm>
          <a:prstGeom prst="rect">
            <a:avLst/>
          </a:prstGeom>
        </p:spPr>
      </p:pic>
      <p:pic>
        <p:nvPicPr>
          <p:cNvPr id="12" name="Picture 11" descr="od1000.jpg"/>
          <p:cNvPicPr>
            <a:picLocks noChangeAspect="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lum bright="-20000"/>
          </a:blip>
          <a:stretch>
            <a:fillRect/>
          </a:stretch>
        </p:blipFill>
        <p:spPr>
          <a:xfrm>
            <a:off x="3962400" y="4648200"/>
            <a:ext cx="850557" cy="533400"/>
          </a:xfrm>
          <a:prstGeom prst="rect">
            <a:avLst/>
          </a:prstGeom>
          <a:effectLst>
            <a:outerShdw blurRad="50800" dist="88900" dir="8400000" algn="tr" rotWithShape="0">
              <a:prstClr val="black">
                <a:alpha val="40000"/>
              </a:prstClr>
            </a:outerShdw>
          </a:effectLst>
        </p:spPr>
      </p:pic>
      <p:sp>
        <p:nvSpPr>
          <p:cNvPr id="14" name="Content Placeholder 4"/>
          <p:cNvSpPr>
            <a:spLocks noGrp="1"/>
          </p:cNvSpPr>
          <p:nvPr>
            <p:ph idx="1"/>
          </p:nvPr>
        </p:nvSpPr>
        <p:spPr>
          <a:xfrm>
            <a:off x="4876800" y="1752600"/>
            <a:ext cx="3962400" cy="4876800"/>
          </a:xfrm>
        </p:spPr>
        <p:txBody>
          <a:bodyPr>
            <a:noAutofit/>
          </a:bodyPr>
          <a:lstStyle/>
          <a:p>
            <a:pPr algn="r">
              <a:lnSpc>
                <a:spcPct val="80000"/>
              </a:lnSpc>
              <a:spcBef>
                <a:spcPts val="0"/>
              </a:spcBef>
              <a:buNone/>
            </a:pPr>
            <a:r>
              <a:rPr lang="en-US" sz="3500" b="1" dirty="0" smtClean="0"/>
              <a:t>        The </a:t>
            </a:r>
            <a:r>
              <a:rPr lang="en-US" sz="3500" b="1" i="1" dirty="0" err="1" smtClean="0"/>
              <a:t>Sedile</a:t>
            </a:r>
            <a:endParaRPr lang="en-US" sz="1050" b="1" i="1" dirty="0" smtClean="0"/>
          </a:p>
          <a:p>
            <a:pPr algn="r">
              <a:buNone/>
            </a:pPr>
            <a:endParaRPr lang="en-US" sz="1200" b="1" dirty="0" smtClean="0"/>
          </a:p>
          <a:p>
            <a:r>
              <a:rPr lang="en-US" sz="2600" b="1" dirty="0" err="1" smtClean="0"/>
              <a:t>Zugibe</a:t>
            </a:r>
            <a:r>
              <a:rPr lang="en-US" sz="2600" b="1" dirty="0" smtClean="0"/>
              <a:t> argues that the fracture of a single thigh bone results in internal blood loss of two liters. </a:t>
            </a:r>
          </a:p>
          <a:p>
            <a:r>
              <a:rPr lang="en-US" sz="2600" b="1" dirty="0" smtClean="0"/>
              <a:t>This would not only accelerate </a:t>
            </a:r>
            <a:r>
              <a:rPr lang="en-US" sz="2600" b="1" dirty="0" err="1" smtClean="0"/>
              <a:t>hypovolemic</a:t>
            </a:r>
            <a:r>
              <a:rPr lang="en-US" sz="2600" b="1" dirty="0" smtClean="0"/>
              <a:t> and traumatic shock, but would be a final “</a:t>
            </a:r>
            <a:r>
              <a:rPr lang="en-US" sz="2600" b="1" i="1" dirty="0" smtClean="0"/>
              <a:t>coup de grace </a:t>
            </a:r>
            <a:r>
              <a:rPr lang="en-US" sz="2600" b="1" dirty="0" smtClean="0"/>
              <a:t>blow to hasten death” (106). </a:t>
            </a:r>
          </a:p>
          <a:p>
            <a:pPr lvl="0"/>
            <a:endParaRPr lang="en-US" sz="2600" b="1" spc="-80" dirty="0"/>
          </a:p>
        </p:txBody>
      </p:sp>
      <p:sp>
        <p:nvSpPr>
          <p:cNvPr id="15" name="Right Arrow 14"/>
          <p:cNvSpPr/>
          <p:nvPr/>
        </p:nvSpPr>
        <p:spPr>
          <a:xfrm rot="19320000">
            <a:off x="2883655" y="5287923"/>
            <a:ext cx="1219200" cy="381000"/>
          </a:xfrm>
          <a:prstGeom prst="rightArrow">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0" y="5791200"/>
            <a:ext cx="1828800" cy="523220"/>
          </a:xfrm>
          <a:prstGeom prst="rect">
            <a:avLst/>
          </a:prstGeom>
          <a:noFill/>
        </p:spPr>
        <p:txBody>
          <a:bodyPr wrap="square" rtlCol="0">
            <a:spAutoFit/>
          </a:bodyPr>
          <a:lstStyle/>
          <a:p>
            <a:pPr algn="ctr"/>
            <a:r>
              <a:rPr lang="en-US" sz="2800" b="1" i="1" dirty="0" err="1" smtClean="0"/>
              <a:t>Sedile</a:t>
            </a:r>
            <a:endParaRPr lang="en-US" sz="2800" b="1"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1000"/>
                                        <p:tgtEl>
                                          <p:spTgt spid="14">
                                            <p:txEl>
                                              <p:pRg st="2" end="2"/>
                                            </p:txEl>
                                          </p:spTgt>
                                        </p:tgtEl>
                                      </p:cBhvr>
                                    </p:animEffect>
                                    <p:anim calcmode="lin" valueType="num">
                                      <p:cBhvr>
                                        <p:cTn id="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3" end="3"/>
                                            </p:txEl>
                                          </p:spTgt>
                                        </p:tgtEl>
                                        <p:attrNameLst>
                                          <p:attrName>style.visibility</p:attrName>
                                        </p:attrNameLst>
                                      </p:cBhvr>
                                      <p:to>
                                        <p:strVal val="visible"/>
                                      </p:to>
                                    </p:set>
                                    <p:animEffect transition="in" filter="fade">
                                      <p:cBhvr>
                                        <p:cTn id="14" dur="1000"/>
                                        <p:tgtEl>
                                          <p:spTgt spid="14">
                                            <p:txEl>
                                              <p:pRg st="3" end="3"/>
                                            </p:txEl>
                                          </p:spTgt>
                                        </p:tgtEl>
                                      </p:cBhvr>
                                    </p:animEffect>
                                    <p:anim calcmode="lin" valueType="num">
                                      <p:cBhvr>
                                        <p:cTn id="1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pic>
        <p:nvPicPr>
          <p:cNvPr id="7" name="Picture 6"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1181100" y="3467100"/>
            <a:ext cx="5410200" cy="1371600"/>
          </a:xfrm>
          <a:prstGeom prst="rect">
            <a:avLst/>
          </a:prstGeom>
        </p:spPr>
      </p:pic>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1368823" y="2462227"/>
            <a:ext cx="5410200" cy="1371600"/>
          </a:xfrm>
          <a:prstGeom prst="rect">
            <a:avLst/>
          </a:prstGeom>
        </p:spPr>
      </p:pic>
      <p:pic>
        <p:nvPicPr>
          <p:cNvPr id="12" name="Picture 11" descr="od1000.jpg"/>
          <p:cNvPicPr>
            <a:picLocks noChangeAspect="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lum bright="-20000"/>
          </a:blip>
          <a:stretch>
            <a:fillRect/>
          </a:stretch>
        </p:blipFill>
        <p:spPr>
          <a:xfrm>
            <a:off x="3962400" y="4648200"/>
            <a:ext cx="850557" cy="533400"/>
          </a:xfrm>
          <a:prstGeom prst="rect">
            <a:avLst/>
          </a:prstGeom>
          <a:effectLst>
            <a:outerShdw blurRad="50800" dist="88900" dir="8400000" algn="tr" rotWithShape="0">
              <a:prstClr val="black">
                <a:alpha val="40000"/>
              </a:prstClr>
            </a:outerShdw>
          </a:effectLst>
        </p:spPr>
      </p:pic>
      <p:sp>
        <p:nvSpPr>
          <p:cNvPr id="14" name="Content Placeholder 4"/>
          <p:cNvSpPr>
            <a:spLocks noGrp="1"/>
          </p:cNvSpPr>
          <p:nvPr>
            <p:ph idx="1"/>
          </p:nvPr>
        </p:nvSpPr>
        <p:spPr>
          <a:xfrm>
            <a:off x="4876800" y="1752600"/>
            <a:ext cx="3962400" cy="4876800"/>
          </a:xfrm>
        </p:spPr>
        <p:txBody>
          <a:bodyPr>
            <a:noAutofit/>
          </a:bodyPr>
          <a:lstStyle/>
          <a:p>
            <a:pPr algn="r">
              <a:lnSpc>
                <a:spcPct val="80000"/>
              </a:lnSpc>
              <a:spcBef>
                <a:spcPts val="0"/>
              </a:spcBef>
              <a:buNone/>
            </a:pPr>
            <a:r>
              <a:rPr lang="en-US" sz="3500" b="1" dirty="0" smtClean="0"/>
              <a:t>        The </a:t>
            </a:r>
            <a:r>
              <a:rPr lang="en-US" sz="3500" b="1" i="1" dirty="0" err="1" smtClean="0"/>
              <a:t>Sedile</a:t>
            </a:r>
            <a:endParaRPr lang="en-US" sz="1050" b="1" i="1" dirty="0" smtClean="0"/>
          </a:p>
          <a:p>
            <a:pPr algn="r">
              <a:buNone/>
            </a:pPr>
            <a:endParaRPr lang="en-US" sz="1200" b="1" dirty="0" smtClean="0"/>
          </a:p>
          <a:p>
            <a:pPr algn="r">
              <a:buNone/>
            </a:pPr>
            <a:endParaRPr lang="en-US" sz="1200" b="1" dirty="0" smtClean="0"/>
          </a:p>
          <a:p>
            <a:pPr algn="r">
              <a:buNone/>
            </a:pPr>
            <a:endParaRPr lang="en-US" sz="1200" b="1" dirty="0" smtClean="0"/>
          </a:p>
          <a:p>
            <a:pPr algn="r">
              <a:buNone/>
            </a:pPr>
            <a:endParaRPr lang="en-US" sz="1200" b="1" dirty="0" smtClean="0"/>
          </a:p>
          <a:p>
            <a:pPr algn="r">
              <a:buNone/>
            </a:pPr>
            <a:endParaRPr lang="en-US" sz="1200" b="1" dirty="0" smtClean="0"/>
          </a:p>
          <a:p>
            <a:pPr lvl="0"/>
            <a:r>
              <a:rPr lang="en-US" sz="2800" b="1" dirty="0" smtClean="0"/>
              <a:t>If the </a:t>
            </a:r>
            <a:r>
              <a:rPr lang="en-US" sz="2800" b="1" i="1" dirty="0" err="1" smtClean="0"/>
              <a:t>Sedile</a:t>
            </a:r>
            <a:r>
              <a:rPr lang="en-US" sz="2800" b="1" i="1" dirty="0" smtClean="0"/>
              <a:t> </a:t>
            </a:r>
            <a:r>
              <a:rPr lang="en-US" sz="2800" b="1" dirty="0" smtClean="0"/>
              <a:t>was used, it would also take some of the weight off of the hands.</a:t>
            </a:r>
            <a:endParaRPr lang="en-US" sz="2600" b="1" spc="-8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animEffect transition="in" filter="fade">
                                      <p:cBhvr>
                                        <p:cTn id="7" dur="1000"/>
                                        <p:tgtEl>
                                          <p:spTgt spid="14">
                                            <p:txEl>
                                              <p:pRg st="6" end="6"/>
                                            </p:txEl>
                                          </p:spTgt>
                                        </p:tgtEl>
                                      </p:cBhvr>
                                    </p:animEffect>
                                    <p:anim calcmode="lin" valueType="num">
                                      <p:cBhvr>
                                        <p:cTn id="8"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sp>
        <p:nvSpPr>
          <p:cNvPr id="14" name="Content Placeholder 4"/>
          <p:cNvSpPr>
            <a:spLocks noGrp="1"/>
          </p:cNvSpPr>
          <p:nvPr>
            <p:ph idx="1"/>
          </p:nvPr>
        </p:nvSpPr>
        <p:spPr>
          <a:xfrm>
            <a:off x="1752600" y="1752600"/>
            <a:ext cx="7162800" cy="4876800"/>
          </a:xfrm>
        </p:spPr>
        <p:txBody>
          <a:bodyPr>
            <a:noAutofit/>
          </a:bodyPr>
          <a:lstStyle/>
          <a:p>
            <a:pPr algn="r">
              <a:lnSpc>
                <a:spcPct val="80000"/>
              </a:lnSpc>
              <a:spcBef>
                <a:spcPts val="0"/>
              </a:spcBef>
              <a:buNone/>
            </a:pPr>
            <a:r>
              <a:rPr lang="en-US" sz="3500" b="1" dirty="0" smtClean="0"/>
              <a:t>        Hand or Wrist?	</a:t>
            </a:r>
            <a:endParaRPr lang="en-US" sz="1200" b="1" dirty="0" smtClean="0"/>
          </a:p>
          <a:p>
            <a:r>
              <a:rPr lang="en-US" sz="2500" b="1" dirty="0" err="1" smtClean="0"/>
              <a:t>Zugibe</a:t>
            </a:r>
            <a:r>
              <a:rPr lang="en-US" sz="2500" b="1" dirty="0" smtClean="0"/>
              <a:t>, argues from studies he has done on the hands of wound victims, that the upper palm, just under the thumb is “very strong and anatomically sound” and would be capable of supporting the body (78).</a:t>
            </a:r>
          </a:p>
          <a:p>
            <a:r>
              <a:rPr lang="en-US" sz="2500" b="1" dirty="0" smtClean="0"/>
              <a:t>It has been argued that the Aramaic word for “hand” could refer to the wrist as well as the hand properly (Sava, “The Wounds of Christ,” 441). </a:t>
            </a:r>
          </a:p>
          <a:p>
            <a:r>
              <a:rPr lang="en-US" sz="2500" b="1" dirty="0" smtClean="0"/>
              <a:t>It is true that even in modern Hebrew the wrist is called “the joint of the hand.” </a:t>
            </a:r>
            <a:endParaRPr lang="en-US" sz="2500" b="1" spc="-8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1000"/>
                                        <p:tgtEl>
                                          <p:spTgt spid="14">
                                            <p:txEl>
                                              <p:pRg st="3" end="3"/>
                                            </p:txEl>
                                          </p:spTgt>
                                        </p:tgtEl>
                                      </p:cBhvr>
                                    </p:animEffect>
                                    <p:anim calcmode="lin" valueType="num">
                                      <p:cBhvr>
                                        <p:cTn id="2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1905000"/>
            <a:ext cx="6705600" cy="4724400"/>
          </a:xfrm>
        </p:spPr>
        <p:txBody>
          <a:bodyPr>
            <a:noAutofit/>
          </a:bodyPr>
          <a:lstStyle/>
          <a:p>
            <a:pPr algn="r">
              <a:buNone/>
            </a:pPr>
            <a:r>
              <a:rPr lang="en-US" sz="3600" b="1" dirty="0" smtClean="0"/>
              <a:t>Flagellation (or Scourging)</a:t>
            </a:r>
          </a:p>
          <a:p>
            <a:r>
              <a:rPr lang="en-US" sz="2800" b="1" dirty="0" smtClean="0"/>
              <a:t>Could be given alone, but often accompanied crucifixion.</a:t>
            </a:r>
          </a:p>
          <a:p>
            <a:r>
              <a:rPr lang="en-US" sz="2800" b="1" dirty="0" smtClean="0"/>
              <a:t>The severity of the scourging determined time spent on the cross.</a:t>
            </a:r>
          </a:p>
          <a:p>
            <a:r>
              <a:rPr lang="en-US" sz="2800" b="1" dirty="0" smtClean="0"/>
              <a:t>Eusebius records that Christians persecuted in the Second Century were beaten so severely that “entrails, and organs were exposed to sight” (</a:t>
            </a:r>
            <a:r>
              <a:rPr lang="en-US" sz="2800" b="1" i="1" dirty="0" smtClean="0"/>
              <a:t>Ecclesiastical History </a:t>
            </a:r>
            <a:r>
              <a:rPr lang="en-US" sz="2800" b="1" dirty="0" smtClean="0"/>
              <a:t>4.15.4). </a:t>
            </a:r>
          </a:p>
        </p:txBody>
      </p:sp>
      <p:sp>
        <p:nvSpPr>
          <p:cNvPr id="8" name="TextBox 7"/>
          <p:cNvSpPr txBox="1"/>
          <p:nvPr/>
        </p:nvSpPr>
        <p:spPr>
          <a:xfrm rot="-420000">
            <a:off x="253325" y="1360078"/>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Roman Crucifixion</a:t>
            </a:r>
            <a:endParaRPr lang="en-US" sz="32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sp>
        <p:nvSpPr>
          <p:cNvPr id="14" name="Content Placeholder 4"/>
          <p:cNvSpPr>
            <a:spLocks noGrp="1"/>
          </p:cNvSpPr>
          <p:nvPr>
            <p:ph idx="1"/>
          </p:nvPr>
        </p:nvSpPr>
        <p:spPr>
          <a:xfrm>
            <a:off x="1752600" y="1752600"/>
            <a:ext cx="7162800" cy="4876800"/>
          </a:xfrm>
        </p:spPr>
        <p:txBody>
          <a:bodyPr>
            <a:noAutofit/>
          </a:bodyPr>
          <a:lstStyle/>
          <a:p>
            <a:pPr algn="r">
              <a:lnSpc>
                <a:spcPct val="80000"/>
              </a:lnSpc>
              <a:spcBef>
                <a:spcPts val="0"/>
              </a:spcBef>
              <a:buNone/>
            </a:pPr>
            <a:r>
              <a:rPr lang="en-US" sz="3500" b="1" dirty="0" smtClean="0"/>
              <a:t>        Hand or Wrist?	</a:t>
            </a:r>
            <a:endParaRPr lang="en-US" sz="1200" b="1" dirty="0" smtClean="0"/>
          </a:p>
          <a:p>
            <a:r>
              <a:rPr lang="en-US" sz="2800" b="1" dirty="0" smtClean="0"/>
              <a:t>Remains from </a:t>
            </a:r>
            <a:r>
              <a:rPr lang="en-US" sz="2800" b="1" dirty="0" err="1" smtClean="0"/>
              <a:t>Giv‘at</a:t>
            </a:r>
            <a:r>
              <a:rPr lang="en-US" sz="2800" b="1" dirty="0" smtClean="0"/>
              <a:t> ha-</a:t>
            </a:r>
            <a:r>
              <a:rPr lang="en-US" sz="2800" b="1" dirty="0" err="1" smtClean="0"/>
              <a:t>Mivtar</a:t>
            </a:r>
            <a:r>
              <a:rPr lang="en-US" sz="2800" b="1" dirty="0" smtClean="0"/>
              <a:t> are no longer believed to support the idea of a nail through the wrist.</a:t>
            </a:r>
          </a:p>
          <a:p>
            <a:r>
              <a:rPr lang="en-US" sz="2800" b="1" dirty="0" smtClean="0"/>
              <a:t>One of the earliest depictions of Christ on the cross, from a fifth century ivory casket in the British Museum shows nails through the palms. </a:t>
            </a:r>
          </a:p>
          <a:p>
            <a:r>
              <a:rPr lang="en-US" sz="2800" b="1" dirty="0" smtClean="0"/>
              <a:t>There seems little reason to even consider a broader definition of “hands.”</a:t>
            </a:r>
            <a:endParaRPr lang="en-US" sz="2500" b="1" spc="-80" dirty="0"/>
          </a:p>
        </p:txBody>
      </p:sp>
      <p:pic>
        <p:nvPicPr>
          <p:cNvPr id="7" name="Picture 6" descr="5627287013_0dffce56f1_o.jpg"/>
          <p:cNvPicPr>
            <a:picLocks noChangeAspect="1"/>
          </p:cNvPicPr>
          <p:nvPr/>
        </p:nvPicPr>
        <p:blipFill>
          <a:blip r:embed="rId4" cstate="print"/>
          <a:srcRect l="80000" t="14198" r="4167" b="66996"/>
          <a:stretch>
            <a:fillRect/>
          </a:stretch>
        </p:blipFill>
        <p:spPr>
          <a:xfrm>
            <a:off x="381000" y="4800600"/>
            <a:ext cx="1447800" cy="1219200"/>
          </a:xfrm>
          <a:prstGeom prst="rect">
            <a:avLst/>
          </a:prstGeom>
          <a:effectLst>
            <a:outerShdw blurRad="50800" dist="152400" dir="8100000" algn="tr" rotWithShape="0">
              <a:prstClr val="black">
                <a:alpha val="40000"/>
              </a:prstClr>
            </a:outerShdw>
          </a:effectLst>
        </p:spPr>
      </p:pic>
      <p:pic>
        <p:nvPicPr>
          <p:cNvPr id="9" name="Picture 8" descr="5627287013_0dffce56f1_o.jpg"/>
          <p:cNvPicPr>
            <a:picLocks noChangeAspect="1"/>
          </p:cNvPicPr>
          <p:nvPr/>
        </p:nvPicPr>
        <p:blipFill>
          <a:blip r:embed="rId4" cstate="print"/>
          <a:srcRect l="43335" t="15373" r="40832" b="65821"/>
          <a:stretch>
            <a:fillRect/>
          </a:stretch>
        </p:blipFill>
        <p:spPr>
          <a:xfrm>
            <a:off x="381000" y="3124200"/>
            <a:ext cx="1447800" cy="1219200"/>
          </a:xfrm>
          <a:prstGeom prst="rect">
            <a:avLst/>
          </a:prstGeom>
          <a:effectLst>
            <a:outerShdw blurRad="50800" dist="1524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1000"/>
                                        <p:tgtEl>
                                          <p:spTgt spid="14">
                                            <p:txEl>
                                              <p:pRg st="3" end="3"/>
                                            </p:txEl>
                                          </p:spTgt>
                                        </p:tgtEl>
                                      </p:cBhvr>
                                    </p:animEffect>
                                    <p:anim calcmode="lin" valueType="num">
                                      <p:cBhvr>
                                        <p:cTn id="28"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sp>
        <p:nvSpPr>
          <p:cNvPr id="12" name="Content Placeholder 2"/>
          <p:cNvSpPr txBox="1">
            <a:spLocks/>
          </p:cNvSpPr>
          <p:nvPr/>
        </p:nvSpPr>
        <p:spPr>
          <a:xfrm>
            <a:off x="2057400" y="3124200"/>
            <a:ext cx="6324600" cy="28194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r>
              <a:rPr lang="en-US" sz="2800" b="1" dirty="0" smtClean="0"/>
              <a:t>“Behold My hands and My feet, that it is I Myself. Handle Me and see, for a spirit does not have flesh and bones as you see I have.”</a:t>
            </a:r>
          </a:p>
          <a:p>
            <a:pPr algn="r"/>
            <a:r>
              <a:rPr kumimoji="0" lang="en-US"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Luke 24:39</a:t>
            </a:r>
            <a:endPar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1000"/>
                                        <p:tgtEl>
                                          <p:spTgt spid="12">
                                            <p:bg/>
                                          </p:spTgt>
                                        </p:tgtEl>
                                      </p:cBhvr>
                                    </p:animEffect>
                                    <p:anim calcmode="lin" valueType="num">
                                      <p:cBhvr>
                                        <p:cTn id="8" dur="1000" fill="hold"/>
                                        <p:tgtEl>
                                          <p:spTgt spid="12">
                                            <p:bg/>
                                          </p:spTgt>
                                        </p:tgtEl>
                                        <p:attrNameLst>
                                          <p:attrName>ppt_x</p:attrName>
                                        </p:attrNameLst>
                                      </p:cBhvr>
                                      <p:tavLst>
                                        <p:tav tm="0">
                                          <p:val>
                                            <p:strVal val="#ppt_x"/>
                                          </p:val>
                                        </p:tav>
                                        <p:tav tm="100000">
                                          <p:val>
                                            <p:strVal val="#ppt_x"/>
                                          </p:val>
                                        </p:tav>
                                      </p:tavLst>
                                    </p:anim>
                                    <p:anim calcmode="lin" valueType="num">
                                      <p:cBhvr>
                                        <p:cTn id="9" dur="1000" fill="hold"/>
                                        <p:tgtEl>
                                          <p:spTgt spid="12">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anim calcmode="lin" valueType="num">
                                      <p:cBhvr>
                                        <p:cTn id="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The Breaking of Legs</a:t>
            </a:r>
            <a:endParaRPr lang="en-US" sz="3100" b="1" dirty="0">
              <a:effectLst>
                <a:outerShdw blurRad="50800" dist="38100" dir="8100000" algn="tr" rotWithShape="0">
                  <a:prstClr val="black">
                    <a:alpha val="40000"/>
                  </a:prstClr>
                </a:outerShdw>
              </a:effectLst>
            </a:endParaRPr>
          </a:p>
        </p:txBody>
      </p:sp>
      <p:sp>
        <p:nvSpPr>
          <p:cNvPr id="12" name="Content Placeholder 2"/>
          <p:cNvSpPr txBox="1">
            <a:spLocks/>
          </p:cNvSpPr>
          <p:nvPr/>
        </p:nvSpPr>
        <p:spPr>
          <a:xfrm>
            <a:off x="2057400" y="2819400"/>
            <a:ext cx="6324600" cy="31242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r>
              <a:rPr lang="en-US" sz="2800" b="1" dirty="0" smtClean="0"/>
              <a:t>“Then He said to Thomas, ‘Reach your finger here, and look at My hands; and reach your hand here, and put it into My side. Do not be unbelieving, but believing.’”</a:t>
            </a:r>
          </a:p>
          <a:p>
            <a:pPr algn="r"/>
            <a:r>
              <a:rPr kumimoji="0" lang="en-US"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John 20:27</a:t>
            </a:r>
            <a:endPar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1000"/>
                                        <p:tgtEl>
                                          <p:spTgt spid="12">
                                            <p:bg/>
                                          </p:spTgt>
                                        </p:tgtEl>
                                      </p:cBhvr>
                                    </p:animEffect>
                                    <p:anim calcmode="lin" valueType="num">
                                      <p:cBhvr>
                                        <p:cTn id="8" dur="1000" fill="hold"/>
                                        <p:tgtEl>
                                          <p:spTgt spid="12">
                                            <p:bg/>
                                          </p:spTgt>
                                        </p:tgtEl>
                                        <p:attrNameLst>
                                          <p:attrName>ppt_x</p:attrName>
                                        </p:attrNameLst>
                                      </p:cBhvr>
                                      <p:tavLst>
                                        <p:tav tm="0">
                                          <p:val>
                                            <p:strVal val="#ppt_x"/>
                                          </p:val>
                                        </p:tav>
                                        <p:tav tm="100000">
                                          <p:val>
                                            <p:strVal val="#ppt_x"/>
                                          </p:val>
                                        </p:tav>
                                      </p:tavLst>
                                    </p:anim>
                                    <p:anim calcmode="lin" valueType="num">
                                      <p:cBhvr>
                                        <p:cTn id="9" dur="1000" fill="hold"/>
                                        <p:tgtEl>
                                          <p:spTgt spid="12">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anim calcmode="lin" valueType="num">
                                      <p:cBhvr>
                                        <p:cTn id="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2209800"/>
            <a:ext cx="6858000" cy="4419600"/>
          </a:xfrm>
        </p:spPr>
        <p:txBody>
          <a:bodyPr>
            <a:noAutofit/>
          </a:bodyPr>
          <a:lstStyle/>
          <a:p>
            <a:pPr algn="r">
              <a:buNone/>
            </a:pPr>
            <a:r>
              <a:rPr lang="en-US" sz="3400" b="1" dirty="0" smtClean="0"/>
              <a:t>Jesus’ Legs Were Not Broken</a:t>
            </a: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Piercing Jesus’ Side</a:t>
            </a:r>
            <a:endParaRPr lang="en-US" sz="3100" b="1" dirty="0">
              <a:effectLst>
                <a:outerShdw blurRad="50800" dist="38100" dir="8100000" algn="tr" rotWithShape="0">
                  <a:prstClr val="black">
                    <a:alpha val="40000"/>
                  </a:prstClr>
                </a:outerShdw>
              </a:effectLst>
            </a:endParaRPr>
          </a:p>
        </p:txBody>
      </p:sp>
      <p:sp>
        <p:nvSpPr>
          <p:cNvPr id="7" name="Content Placeholder 2"/>
          <p:cNvSpPr txBox="1">
            <a:spLocks/>
          </p:cNvSpPr>
          <p:nvPr/>
        </p:nvSpPr>
        <p:spPr>
          <a:xfrm>
            <a:off x="1981200" y="3048000"/>
            <a:ext cx="6324600" cy="34290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r>
              <a:rPr lang="en-US" sz="3000" b="1" dirty="0" smtClean="0"/>
              <a:t>“But when they came to Jesus and saw that He was already dead, they did not break His legs.  But one of the soldiers pierced His side with a spear, and immediately blood and water came out…”</a:t>
            </a:r>
            <a:endParaRPr kumimoji="0" lang="en-US" sz="3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0" end="0"/>
                                            </p:txEl>
                                          </p:spTgt>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fade">
                                      <p:cBhvr>
                                        <p:cTn id="17" dur="1000"/>
                                        <p:tgtEl>
                                          <p:spTgt spid="7">
                                            <p:bg/>
                                          </p:spTgt>
                                        </p:tgtEl>
                                      </p:cBhvr>
                                    </p:animEffect>
                                    <p:anim calcmode="lin" valueType="num">
                                      <p:cBhvr>
                                        <p:cTn id="18" dur="1000" fill="hold"/>
                                        <p:tgtEl>
                                          <p:spTgt spid="7">
                                            <p:bg/>
                                          </p:spTgt>
                                        </p:tgtEl>
                                        <p:attrNameLst>
                                          <p:attrName>ppt_x</p:attrName>
                                        </p:attrNameLst>
                                      </p:cBhvr>
                                      <p:tavLst>
                                        <p:tav tm="0">
                                          <p:val>
                                            <p:strVal val="#ppt_x"/>
                                          </p:val>
                                        </p:tav>
                                        <p:tav tm="100000">
                                          <p:val>
                                            <p:strVal val="#ppt_x"/>
                                          </p:val>
                                        </p:tav>
                                      </p:tavLst>
                                    </p:anim>
                                    <p:anim calcmode="lin" valueType="num">
                                      <p:cBhvr>
                                        <p:cTn id="19" dur="1000" fill="hold"/>
                                        <p:tgtEl>
                                          <p:spTgt spid="7">
                                            <p:bg/>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anim calcmode="lin" valueType="num">
                                      <p:cBhvr>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2209800"/>
            <a:ext cx="6858000" cy="4419600"/>
          </a:xfrm>
        </p:spPr>
        <p:txBody>
          <a:bodyPr>
            <a:noAutofit/>
          </a:bodyPr>
          <a:lstStyle/>
          <a:p>
            <a:pPr algn="r">
              <a:buNone/>
            </a:pPr>
            <a:r>
              <a:rPr lang="en-US" sz="3400" b="1" dirty="0" smtClean="0"/>
              <a:t>Jesus’ Legs Were Not Broken</a:t>
            </a: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Piercing Jesus’ Side</a:t>
            </a:r>
            <a:endParaRPr lang="en-US" sz="3100" b="1" dirty="0">
              <a:effectLst>
                <a:outerShdw blurRad="50800" dist="38100" dir="8100000" algn="tr" rotWithShape="0">
                  <a:prstClr val="black">
                    <a:alpha val="40000"/>
                  </a:prstClr>
                </a:outerShdw>
              </a:effectLst>
            </a:endParaRPr>
          </a:p>
        </p:txBody>
      </p:sp>
      <p:sp>
        <p:nvSpPr>
          <p:cNvPr id="7" name="Content Placeholder 2"/>
          <p:cNvSpPr txBox="1">
            <a:spLocks/>
          </p:cNvSpPr>
          <p:nvPr/>
        </p:nvSpPr>
        <p:spPr>
          <a:xfrm>
            <a:off x="1981200" y="3048000"/>
            <a:ext cx="6324600" cy="34290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r>
              <a:rPr lang="en-US" sz="2800" b="1" dirty="0" smtClean="0"/>
              <a:t>“…And he who has seen has testified, and his testimony is true; and he knows that he is telling the truth, so that you may believe. For these things were done that the Scripture should be fulfilled, ‘NOT ONE OF HIS BONES SHALL BE BROKEN’”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John 19:33-36).</a:t>
            </a:r>
            <a:endPar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2209800"/>
            <a:ext cx="6858000" cy="4419600"/>
          </a:xfrm>
        </p:spPr>
        <p:txBody>
          <a:bodyPr>
            <a:noAutofit/>
          </a:bodyPr>
          <a:lstStyle/>
          <a:p>
            <a:pPr algn="r">
              <a:buNone/>
            </a:pPr>
            <a:r>
              <a:rPr lang="en-US" sz="3400" b="1" dirty="0" smtClean="0"/>
              <a:t>Jesus’ Legs Were Not Broken</a:t>
            </a: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Piercing Jesus’ Side</a:t>
            </a:r>
            <a:endParaRPr lang="en-US" sz="3100" b="1" dirty="0">
              <a:effectLst>
                <a:outerShdw blurRad="50800" dist="38100" dir="8100000" algn="tr" rotWithShape="0">
                  <a:prstClr val="black">
                    <a:alpha val="40000"/>
                  </a:prstClr>
                </a:outerShdw>
              </a:effectLst>
            </a:endParaRPr>
          </a:p>
        </p:txBody>
      </p:sp>
      <p:sp>
        <p:nvSpPr>
          <p:cNvPr id="7" name="Content Placeholder 2"/>
          <p:cNvSpPr txBox="1">
            <a:spLocks/>
          </p:cNvSpPr>
          <p:nvPr/>
        </p:nvSpPr>
        <p:spPr>
          <a:xfrm>
            <a:off x="1981200" y="3200400"/>
            <a:ext cx="6324600" cy="30480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274320" tIns="274320" rIns="274320" bIns="274320" rtlCol="0" anchor="ctr">
            <a:noAutofit/>
          </a:bodyPr>
          <a:lstStyle/>
          <a:p>
            <a:r>
              <a:rPr lang="en-US" sz="2800" b="1" dirty="0" smtClean="0"/>
              <a:t>Concerning the Passover: “They shall leave none of it until morning, nor break one of its bones. According to all the ordinances of the Passover they shall keep it”</a:t>
            </a:r>
          </a:p>
          <a:p>
            <a:pPr algn="r"/>
            <a:r>
              <a:rPr kumimoji="0" lang="en-US" sz="2800" b="1" i="0" u="none" strike="noStrike" kern="1200" cap="none" spc="0" normalizeH="0" baseline="0" noProof="0" dirty="0" smtClean="0">
                <a:ln>
                  <a:noFill/>
                </a:ln>
                <a:solidFill>
                  <a:schemeClr val="tx1"/>
                </a:solidFill>
                <a:effectLst/>
                <a:uLnTx/>
                <a:uFillTx/>
                <a:latin typeface="+mn-lt"/>
                <a:ea typeface="+mn-ea"/>
                <a:cs typeface="+mn-cs"/>
              </a:rPr>
              <a:t>Numbers 9:12</a:t>
            </a:r>
            <a:endParaRPr kumimoji="0" lang="en-US"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Piercing Jesus’ Side</a:t>
            </a:r>
            <a:endParaRPr lang="en-US" sz="3100" b="1" dirty="0">
              <a:effectLst>
                <a:outerShdw blurRad="50800" dist="38100" dir="8100000" algn="tr" rotWithShape="0">
                  <a:prstClr val="black">
                    <a:alpha val="40000"/>
                  </a:prstClr>
                </a:outerShdw>
              </a:effectLst>
            </a:endParaRPr>
          </a:p>
        </p:txBody>
      </p:sp>
      <p:sp>
        <p:nvSpPr>
          <p:cNvPr id="11" name="Content Placeholder 4"/>
          <p:cNvSpPr>
            <a:spLocks noGrp="1"/>
          </p:cNvSpPr>
          <p:nvPr>
            <p:ph idx="1"/>
          </p:nvPr>
        </p:nvSpPr>
        <p:spPr>
          <a:xfrm>
            <a:off x="1981200" y="1676400"/>
            <a:ext cx="6858000" cy="4953000"/>
          </a:xfrm>
        </p:spPr>
        <p:txBody>
          <a:bodyPr>
            <a:noAutofit/>
          </a:bodyPr>
          <a:lstStyle/>
          <a:p>
            <a:pPr algn="r">
              <a:spcBef>
                <a:spcPts val="0"/>
              </a:spcBef>
              <a:buNone/>
            </a:pPr>
            <a:r>
              <a:rPr lang="en-US" sz="3600" b="1" dirty="0" smtClean="0"/>
              <a:t>Why did “blood and </a:t>
            </a:r>
          </a:p>
          <a:p>
            <a:pPr algn="r">
              <a:spcBef>
                <a:spcPts val="0"/>
              </a:spcBef>
              <a:buNone/>
            </a:pPr>
            <a:r>
              <a:rPr lang="en-US" sz="3600" b="1" dirty="0" smtClean="0"/>
              <a:t>water” flow from His side? </a:t>
            </a:r>
            <a:r>
              <a:rPr lang="en-US" b="1" dirty="0" smtClean="0"/>
              <a:t>Why did this indicate that He was dead?</a:t>
            </a:r>
            <a:endParaRPr lang="en-US" sz="3600" b="1" dirty="0" smtClean="0"/>
          </a:p>
          <a:p>
            <a:pPr>
              <a:buNone/>
            </a:pPr>
            <a:r>
              <a:rPr lang="en-US" sz="2800" b="1" dirty="0" smtClean="0"/>
              <a:t>1. A common explanation is that the spear pierced Jesus’ heart and the pericardial sac surrounding the heart.</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1000" fill="hold"/>
                                        <p:tgtEl>
                                          <p:spTgt spid="11">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Piercing Jesus’ Side</a:t>
            </a:r>
            <a:endParaRPr lang="en-US" sz="3100" b="1" dirty="0">
              <a:effectLst>
                <a:outerShdw blurRad="50800" dist="38100" dir="8100000" algn="tr" rotWithShape="0">
                  <a:prstClr val="black">
                    <a:alpha val="40000"/>
                  </a:prstClr>
                </a:outerShdw>
              </a:effectLst>
            </a:endParaRPr>
          </a:p>
        </p:txBody>
      </p:sp>
      <p:sp>
        <p:nvSpPr>
          <p:cNvPr id="11" name="Content Placeholder 4"/>
          <p:cNvSpPr>
            <a:spLocks noGrp="1"/>
          </p:cNvSpPr>
          <p:nvPr>
            <p:ph idx="1"/>
          </p:nvPr>
        </p:nvSpPr>
        <p:spPr>
          <a:xfrm>
            <a:off x="1981200" y="1676400"/>
            <a:ext cx="6858000" cy="4953000"/>
          </a:xfrm>
        </p:spPr>
        <p:txBody>
          <a:bodyPr>
            <a:noAutofit/>
          </a:bodyPr>
          <a:lstStyle/>
          <a:p>
            <a:pPr algn="r">
              <a:spcBef>
                <a:spcPts val="0"/>
              </a:spcBef>
              <a:buNone/>
            </a:pPr>
            <a:r>
              <a:rPr lang="en-US" sz="3600" b="1" dirty="0" smtClean="0"/>
              <a:t>Why did “blood and </a:t>
            </a:r>
          </a:p>
          <a:p>
            <a:pPr algn="r">
              <a:spcBef>
                <a:spcPts val="0"/>
              </a:spcBef>
              <a:buNone/>
            </a:pPr>
            <a:r>
              <a:rPr lang="en-US" sz="3600" b="1" dirty="0" smtClean="0"/>
              <a:t>water” flow from His side? </a:t>
            </a:r>
            <a:r>
              <a:rPr lang="en-US" b="1" dirty="0" smtClean="0"/>
              <a:t>Why did this indicate that He was dead?</a:t>
            </a:r>
            <a:endParaRPr lang="en-US" sz="3600" b="1" dirty="0" smtClean="0"/>
          </a:p>
          <a:p>
            <a:pPr>
              <a:buNone/>
            </a:pPr>
            <a:r>
              <a:rPr lang="en-US" sz="2600" b="1" dirty="0" smtClean="0"/>
              <a:t>2. Dr. </a:t>
            </a:r>
            <a:r>
              <a:rPr lang="en-US" sz="2800" b="1" dirty="0" smtClean="0"/>
              <a:t>Anthony Sava, rejects this conclusion because of his own experiments on cadavers within six hours after death. He found that no such clear separation of blood and water resulted from this type of wound (“The Wound in the Side of Christ,” 344).</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Piercing Jesus’ Side</a:t>
            </a:r>
            <a:endParaRPr lang="en-US" sz="3100" b="1" dirty="0">
              <a:effectLst>
                <a:outerShdw blurRad="50800" dist="38100" dir="8100000" algn="tr" rotWithShape="0">
                  <a:prstClr val="black">
                    <a:alpha val="40000"/>
                  </a:prstClr>
                </a:outerShdw>
              </a:effectLst>
            </a:endParaRPr>
          </a:p>
        </p:txBody>
      </p:sp>
      <p:sp>
        <p:nvSpPr>
          <p:cNvPr id="11" name="Content Placeholder 4"/>
          <p:cNvSpPr>
            <a:spLocks noGrp="1"/>
          </p:cNvSpPr>
          <p:nvPr>
            <p:ph idx="1"/>
          </p:nvPr>
        </p:nvSpPr>
        <p:spPr>
          <a:xfrm>
            <a:off x="1981200" y="1676400"/>
            <a:ext cx="6858000" cy="4953000"/>
          </a:xfrm>
        </p:spPr>
        <p:txBody>
          <a:bodyPr>
            <a:noAutofit/>
          </a:bodyPr>
          <a:lstStyle/>
          <a:p>
            <a:pPr algn="r">
              <a:spcBef>
                <a:spcPts val="0"/>
              </a:spcBef>
              <a:buNone/>
            </a:pPr>
            <a:r>
              <a:rPr lang="en-US" sz="3600" b="1" dirty="0" smtClean="0"/>
              <a:t>Why did “blood and </a:t>
            </a:r>
          </a:p>
          <a:p>
            <a:pPr algn="r">
              <a:spcBef>
                <a:spcPts val="0"/>
              </a:spcBef>
              <a:buNone/>
            </a:pPr>
            <a:r>
              <a:rPr lang="en-US" sz="3600" b="1" dirty="0" smtClean="0"/>
              <a:t>water” flow from His side? </a:t>
            </a:r>
            <a:r>
              <a:rPr lang="en-US" b="1" dirty="0" smtClean="0"/>
              <a:t>Why did this indicate that He was dead?</a:t>
            </a:r>
            <a:endParaRPr lang="en-US" sz="3600" b="1" dirty="0" smtClean="0"/>
          </a:p>
          <a:p>
            <a:pPr>
              <a:buNone/>
            </a:pPr>
            <a:r>
              <a:rPr lang="en-US" sz="2600" b="1" dirty="0" smtClean="0"/>
              <a:t>3. </a:t>
            </a:r>
            <a:r>
              <a:rPr lang="en-US" sz="2800" b="1" dirty="0" smtClean="0"/>
              <a:t>He argues instead, that trauma caused by scourging could have led to conditions which have been observed.</a:t>
            </a:r>
            <a:endParaRPr lang="en-US" sz="26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Piercing Jesus’ Side</a:t>
            </a:r>
            <a:endParaRPr lang="en-US" sz="3100" b="1" dirty="0">
              <a:effectLst>
                <a:outerShdw blurRad="50800" dist="38100" dir="8100000" algn="tr" rotWithShape="0">
                  <a:prstClr val="black">
                    <a:alpha val="40000"/>
                  </a:prstClr>
                </a:outerShdw>
              </a:effectLst>
            </a:endParaRPr>
          </a:p>
        </p:txBody>
      </p:sp>
      <p:sp>
        <p:nvSpPr>
          <p:cNvPr id="9" name="TextBox 8"/>
          <p:cNvSpPr txBox="1"/>
          <p:nvPr/>
        </p:nvSpPr>
        <p:spPr>
          <a:xfrm>
            <a:off x="2590800" y="2070258"/>
            <a:ext cx="5867400" cy="4431983"/>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274320" tIns="274320" rIns="274320" bIns="274320" rtlCol="0" anchor="ctr">
            <a:spAutoFit/>
          </a:bodyPr>
          <a:lstStyle/>
          <a:p>
            <a:pPr algn="ctr"/>
            <a:r>
              <a:rPr lang="en-US" sz="2600" dirty="0" smtClean="0"/>
              <a:t>“</a:t>
            </a:r>
            <a:r>
              <a:rPr lang="en-US" sz="2800" dirty="0" smtClean="0"/>
              <a:t>...Non-penetrating injuries of the chest are capable of producing an accumulation of hemorrhagic fluid in the space between the ribs and the lung....Such collections of blood in closed cavities do not clot. The red blood cells tend by their weight to gravitate toward the bottom of the containing cavity, thus…”</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3325" y="1360078"/>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Roman Crucifixion</a:t>
            </a:r>
            <a:endParaRPr lang="en-US" sz="3200" b="1" dirty="0">
              <a:effectLst>
                <a:outerShdw blurRad="50800" dist="38100" dir="8100000" algn="tr" rotWithShape="0">
                  <a:prstClr val="black">
                    <a:alpha val="40000"/>
                  </a:prstClr>
                </a:outerShdw>
              </a:effectLst>
            </a:endParaRPr>
          </a:p>
        </p:txBody>
      </p:sp>
      <p:sp>
        <p:nvSpPr>
          <p:cNvPr id="7" name="Content Placeholder 2"/>
          <p:cNvSpPr txBox="1">
            <a:spLocks/>
          </p:cNvSpPr>
          <p:nvPr/>
        </p:nvSpPr>
        <p:spPr>
          <a:xfrm>
            <a:off x="1981200" y="2743200"/>
            <a:ext cx="6324600" cy="35814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pPr marL="342900" marR="0" lvl="0" indent="-1588"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“So Pilate, wanting to gratify the crowd,</a:t>
            </a:r>
            <a:r>
              <a:rPr kumimoji="0" lang="en-US" sz="3200" b="1" i="0" u="none" strike="noStrike" kern="1200" cap="none" spc="0" normalizeH="0" noProof="0" dirty="0" smtClean="0">
                <a:ln>
                  <a:noFill/>
                </a:ln>
                <a:solidFill>
                  <a:schemeClr val="tx1"/>
                </a:solidFill>
                <a:effectLst/>
                <a:uLnTx/>
                <a:uFillTx/>
                <a:latin typeface="+mn-lt"/>
                <a:ea typeface="+mn-ea"/>
                <a:cs typeface="+mn-cs"/>
              </a:rPr>
              <a:t> released Barabbas to them; and he delivered Jesus, after he had scourged </a:t>
            </a:r>
            <a:r>
              <a:rPr kumimoji="0" lang="en-US" sz="3200" b="1" u="none" strike="noStrike" kern="1200" cap="none" spc="0" normalizeH="0" noProof="0" dirty="0" smtClean="0">
                <a:ln>
                  <a:noFill/>
                </a:ln>
                <a:solidFill>
                  <a:schemeClr val="tx1"/>
                </a:solidFill>
                <a:effectLst/>
                <a:uLnTx/>
                <a:uFillTx/>
                <a:latin typeface="+mn-lt"/>
                <a:ea typeface="+mn-ea"/>
                <a:cs typeface="+mn-cs"/>
              </a:rPr>
              <a:t>Him to be crucified</a:t>
            </a:r>
            <a:r>
              <a:rPr kumimoji="0" lang="en-US" sz="3200" b="1" i="0" u="none" strike="noStrike" kern="1200" cap="none" spc="0" normalizeH="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Mark 15:15</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Piercing Jesus’ Side</a:t>
            </a:r>
            <a:endParaRPr lang="en-US" sz="3100" b="1" dirty="0">
              <a:effectLst>
                <a:outerShdw blurRad="50800" dist="38100" dir="8100000" algn="tr" rotWithShape="0">
                  <a:prstClr val="black">
                    <a:alpha val="40000"/>
                  </a:prstClr>
                </a:outerShdw>
              </a:effectLst>
            </a:endParaRPr>
          </a:p>
        </p:txBody>
      </p:sp>
      <p:sp>
        <p:nvSpPr>
          <p:cNvPr id="9" name="TextBox 8"/>
          <p:cNvSpPr txBox="1"/>
          <p:nvPr/>
        </p:nvSpPr>
        <p:spPr>
          <a:xfrm>
            <a:off x="2590800" y="2716589"/>
            <a:ext cx="5867400" cy="3139321"/>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274320" tIns="274320" rIns="274320" bIns="274320" rtlCol="0" anchor="ctr">
            <a:spAutoFit/>
          </a:bodyPr>
          <a:lstStyle/>
          <a:p>
            <a:pPr algn="ctr"/>
            <a:r>
              <a:rPr lang="en-US" sz="2600" dirty="0" smtClean="0"/>
              <a:t>“</a:t>
            </a:r>
            <a:r>
              <a:rPr lang="en-US" sz="2800" dirty="0" smtClean="0"/>
              <a:t>... Dividing it into a dark red cellular component below, while the lighter clear serum accumulates in the upper half of the collection as a separate although contiguous layer...”</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1454" y="1425965"/>
            <a:ext cx="3429000" cy="584775"/>
          </a:xfrm>
          <a:prstGeom prst="rect">
            <a:avLst/>
          </a:prstGeom>
          <a:noFill/>
        </p:spPr>
        <p:txBody>
          <a:bodyPr wrap="square" rtlCol="0">
            <a:prstTxWarp prst="textArchDown">
              <a:avLst/>
            </a:prstTxWarp>
            <a:spAutoFit/>
          </a:bodyPr>
          <a:lstStyle/>
          <a:p>
            <a:r>
              <a:rPr lang="en-US" sz="3100" b="1" dirty="0" smtClean="0">
                <a:effectLst>
                  <a:outerShdw blurRad="50800" dist="38100" dir="8100000" algn="tr" rotWithShape="0">
                    <a:prstClr val="black">
                      <a:alpha val="40000"/>
                    </a:prstClr>
                  </a:outerShdw>
                </a:effectLst>
              </a:rPr>
              <a:t> Piercing Jesus’ Side</a:t>
            </a:r>
            <a:endParaRPr lang="en-US" sz="3100" b="1" dirty="0">
              <a:effectLst>
                <a:outerShdw blurRad="50800" dist="38100" dir="8100000" algn="tr" rotWithShape="0">
                  <a:prstClr val="black">
                    <a:alpha val="40000"/>
                  </a:prstClr>
                </a:outerShdw>
              </a:effectLst>
            </a:endParaRPr>
          </a:p>
        </p:txBody>
      </p:sp>
      <p:sp>
        <p:nvSpPr>
          <p:cNvPr id="9" name="TextBox 8"/>
          <p:cNvSpPr txBox="1"/>
          <p:nvPr/>
        </p:nvSpPr>
        <p:spPr>
          <a:xfrm>
            <a:off x="2590800" y="2293398"/>
            <a:ext cx="5867400" cy="3985706"/>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274320" tIns="274320" rIns="274320" bIns="274320" rtlCol="0" anchor="ctr">
            <a:spAutoFit/>
          </a:bodyPr>
          <a:lstStyle/>
          <a:p>
            <a:pPr algn="ctr"/>
            <a:r>
              <a:rPr lang="en-US" sz="2600" dirty="0" smtClean="0"/>
              <a:t>“</a:t>
            </a:r>
            <a:r>
              <a:rPr lang="en-US" sz="2800" dirty="0" smtClean="0"/>
              <a:t>...The settling by this fluid into layers and its ultimate evacuation by opening the chest below the level of separation must inevitably result in the “immediate” flow of blood followed by the water”</a:t>
            </a:r>
          </a:p>
          <a:p>
            <a:pPr algn="r">
              <a:spcBef>
                <a:spcPts val="1800"/>
              </a:spcBef>
            </a:pPr>
            <a:r>
              <a:rPr lang="en-US" sz="2000" dirty="0" smtClean="0"/>
              <a:t> </a:t>
            </a:r>
            <a:r>
              <a:rPr lang="en-US" sz="2000" dirty="0" err="1" smtClean="0"/>
              <a:t>Athony</a:t>
            </a:r>
            <a:r>
              <a:rPr lang="en-US" sz="2000" dirty="0" smtClean="0"/>
              <a:t> Sava, “The Wound </a:t>
            </a:r>
          </a:p>
          <a:p>
            <a:pPr algn="r"/>
            <a:r>
              <a:rPr lang="en-US" sz="2000" dirty="0" smtClean="0"/>
              <a:t>in the Side of Christ” 345</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12" name="Content Placeholder 2"/>
          <p:cNvSpPr txBox="1">
            <a:spLocks/>
          </p:cNvSpPr>
          <p:nvPr/>
        </p:nvSpPr>
        <p:spPr>
          <a:xfrm>
            <a:off x="1981200" y="3200400"/>
            <a:ext cx="6324600" cy="24384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pPr marL="342900" lvl="0" indent="-1588">
              <a:spcBef>
                <a:spcPct val="20000"/>
              </a:spcBef>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a:t>
            </a:r>
            <a:r>
              <a:rPr lang="en-US" sz="3200" b="1" noProof="0" dirty="0" smtClean="0"/>
              <a:t>C</a:t>
            </a:r>
            <a:r>
              <a:rPr lang="en-US" sz="3200" b="1" dirty="0" err="1" smtClean="0"/>
              <a:t>ried</a:t>
            </a:r>
            <a:r>
              <a:rPr lang="en-US" sz="3200" b="1" dirty="0" smtClean="0"/>
              <a:t> out again with a loud voice, and yielded up His spirit</a:t>
            </a:r>
            <a:r>
              <a:rPr kumimoji="0" lang="en-US" sz="3200" b="1" i="0" u="none" strike="noStrike" kern="1200" cap="none" spc="0" normalizeH="0" noProof="0" dirty="0" smtClean="0">
                <a:ln>
                  <a:noFill/>
                </a:ln>
                <a:solidFill>
                  <a:schemeClr val="tx1"/>
                </a:solidFill>
                <a:effectLst/>
                <a:uLnTx/>
                <a:uFillTx/>
                <a:latin typeface="+mn-lt"/>
                <a:ea typeface="+mn-ea"/>
                <a:cs typeface="+mn-cs"/>
              </a:rPr>
              <a: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Matt</a:t>
            </a:r>
            <a:r>
              <a:rPr lang="en-US" sz="3200" b="1" dirty="0" smtClean="0"/>
              <a:t>hew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27:50</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2">
                                            <p:bg/>
                                          </p:spTgt>
                                        </p:tgtEl>
                                        <p:attrNameLst>
                                          <p:attrName>style.visibility</p:attrName>
                                        </p:attrNameLst>
                                      </p:cBhvr>
                                      <p:to>
                                        <p:strVal val="visible"/>
                                      </p:to>
                                    </p:set>
                                    <p:animEffect transition="in" filter="fade">
                                      <p:cBhvr>
                                        <p:cTn id="13" dur="1000"/>
                                        <p:tgtEl>
                                          <p:spTgt spid="12">
                                            <p:bg/>
                                          </p:spTgt>
                                        </p:tgtEl>
                                      </p:cBhvr>
                                    </p:animEffect>
                                    <p:anim calcmode="lin" valueType="num">
                                      <p:cBhvr>
                                        <p:cTn id="14" dur="1000" fill="hold"/>
                                        <p:tgtEl>
                                          <p:spTgt spid="12">
                                            <p:bg/>
                                          </p:spTgt>
                                        </p:tgtEl>
                                        <p:attrNameLst>
                                          <p:attrName>ppt_x</p:attrName>
                                        </p:attrNameLst>
                                      </p:cBhvr>
                                      <p:tavLst>
                                        <p:tav tm="0">
                                          <p:val>
                                            <p:strVal val="#ppt_x"/>
                                          </p:val>
                                        </p:tav>
                                        <p:tav tm="100000">
                                          <p:val>
                                            <p:strVal val="#ppt_x"/>
                                          </p:val>
                                        </p:tav>
                                      </p:tavLst>
                                    </p:anim>
                                    <p:anim calcmode="lin" valueType="num">
                                      <p:cBhvr>
                                        <p:cTn id="15" dur="1000" fill="hold"/>
                                        <p:tgtEl>
                                          <p:spTgt spid="12">
                                            <p:bg/>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anim calcmode="lin" valueType="num">
                                      <p:cBhvr>
                                        <p:cTn id="1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1000"/>
                                        <p:tgtEl>
                                          <p:spTgt spid="12">
                                            <p:txEl>
                                              <p:pRg st="1" end="1"/>
                                            </p:txEl>
                                          </p:spTgt>
                                        </p:tgtEl>
                                      </p:cBhvr>
                                    </p:animEffect>
                                    <p:anim calcmode="lin" valueType="num">
                                      <p:cBhvr>
                                        <p:cTn id="2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2"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12" name="Content Placeholder 2"/>
          <p:cNvSpPr txBox="1">
            <a:spLocks/>
          </p:cNvSpPr>
          <p:nvPr/>
        </p:nvSpPr>
        <p:spPr>
          <a:xfrm>
            <a:off x="1981200" y="3352800"/>
            <a:ext cx="6324600" cy="19812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pPr lvl="0" algn="ctr">
              <a:spcBef>
                <a:spcPct val="20000"/>
              </a:spcBef>
              <a:defRPr/>
            </a:pPr>
            <a:r>
              <a:rPr kumimoji="0" lang="en-US" sz="4800" b="1" i="0" u="none" strike="noStrike" kern="1200" cap="none" spc="0" normalizeH="0" baseline="0" noProof="0" dirty="0" smtClean="0">
                <a:ln>
                  <a:noFill/>
                </a:ln>
                <a:solidFill>
                  <a:schemeClr val="tx1"/>
                </a:solidFill>
                <a:effectLst/>
                <a:uLnTx/>
                <a:uFillTx/>
                <a:latin typeface="+mn-lt"/>
                <a:ea typeface="+mn-ea"/>
                <a:cs typeface="+mn-cs"/>
              </a:rPr>
              <a:t>“It is Finished</a:t>
            </a:r>
            <a:r>
              <a:rPr kumimoji="0" lang="en-US" sz="4800" b="1" i="0" u="none" strike="noStrike" kern="1200" cap="none" spc="0" normalizeH="0" noProof="0" dirty="0" smtClean="0">
                <a:ln>
                  <a:noFill/>
                </a:ln>
                <a:solidFill>
                  <a:schemeClr val="tx1"/>
                </a:solidFill>
                <a:effectLst/>
                <a:uLnTx/>
                <a:uFillTx/>
                <a:latin typeface="+mn-lt"/>
                <a:ea typeface="+mn-ea"/>
                <a:cs typeface="+mn-cs"/>
              </a:rPr>
              <a:t>.</a:t>
            </a:r>
            <a:r>
              <a:rPr kumimoji="0" lang="en-US" sz="48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John 19:30</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1000"/>
                                        <p:tgtEl>
                                          <p:spTgt spid="12">
                                            <p:bg/>
                                          </p:spTgt>
                                        </p:tgtEl>
                                      </p:cBhvr>
                                    </p:animEffect>
                                    <p:anim calcmode="lin" valueType="num">
                                      <p:cBhvr>
                                        <p:cTn id="8" dur="1000" fill="hold"/>
                                        <p:tgtEl>
                                          <p:spTgt spid="12">
                                            <p:bg/>
                                          </p:spTgt>
                                        </p:tgtEl>
                                        <p:attrNameLst>
                                          <p:attrName>ppt_x</p:attrName>
                                        </p:attrNameLst>
                                      </p:cBhvr>
                                      <p:tavLst>
                                        <p:tav tm="0">
                                          <p:val>
                                            <p:strVal val="#ppt_x"/>
                                          </p:val>
                                        </p:tav>
                                        <p:tav tm="100000">
                                          <p:val>
                                            <p:strVal val="#ppt_x"/>
                                          </p:val>
                                        </p:tav>
                                      </p:tavLst>
                                    </p:anim>
                                    <p:anim calcmode="lin" valueType="num">
                                      <p:cBhvr>
                                        <p:cTn id="9" dur="1000" fill="hold"/>
                                        <p:tgtEl>
                                          <p:spTgt spid="12">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anim calcmode="lin" valueType="num">
                                      <p:cBhvr>
                                        <p:cTn id="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12" name="Content Placeholder 2"/>
          <p:cNvSpPr txBox="1">
            <a:spLocks/>
          </p:cNvSpPr>
          <p:nvPr/>
        </p:nvSpPr>
        <p:spPr>
          <a:xfrm>
            <a:off x="1981200" y="3352800"/>
            <a:ext cx="6324600" cy="22098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pPr lvl="0" algn="ctr">
              <a:spcBef>
                <a:spcPct val="20000"/>
              </a:spcBef>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“Father, into your hands I commend</a:t>
            </a:r>
            <a:r>
              <a:rPr kumimoji="0" lang="en-US" sz="3600" b="1" i="0" u="none" strike="noStrike" kern="1200" cap="none" spc="0" normalizeH="0" noProof="0" dirty="0" smtClean="0">
                <a:ln>
                  <a:noFill/>
                </a:ln>
                <a:solidFill>
                  <a:schemeClr val="tx1"/>
                </a:solidFill>
                <a:effectLst/>
                <a:uLnTx/>
                <a:uFillTx/>
                <a:latin typeface="+mn-lt"/>
                <a:ea typeface="+mn-ea"/>
                <a:cs typeface="+mn-cs"/>
              </a:rPr>
              <a:t> My </a:t>
            </a:r>
            <a:r>
              <a:rPr lang="en-US" sz="3600" b="1" dirty="0" smtClean="0"/>
              <a:t>spirit</a:t>
            </a:r>
            <a:r>
              <a:rPr kumimoji="0" lang="en-US" sz="3600" b="1" i="0" u="none" strike="noStrike" kern="1200" cap="none" spc="0" normalizeH="0" noProof="0" dirty="0" smtClean="0">
                <a:ln>
                  <a:noFill/>
                </a:ln>
                <a:solidFill>
                  <a:schemeClr val="tx1"/>
                </a:solidFill>
                <a:effectLst/>
                <a:uLnTx/>
                <a:uFillTx/>
                <a:latin typeface="+mn-lt"/>
                <a:ea typeface="+mn-ea"/>
                <a:cs typeface="+mn-cs"/>
              </a:rPr>
              <a:t>.</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Luke 23:46</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1000"/>
                                        <p:tgtEl>
                                          <p:spTgt spid="12">
                                            <p:bg/>
                                          </p:spTgt>
                                        </p:tgtEl>
                                      </p:cBhvr>
                                    </p:animEffect>
                                    <p:anim calcmode="lin" valueType="num">
                                      <p:cBhvr>
                                        <p:cTn id="8" dur="1000" fill="hold"/>
                                        <p:tgtEl>
                                          <p:spTgt spid="12">
                                            <p:bg/>
                                          </p:spTgt>
                                        </p:tgtEl>
                                        <p:attrNameLst>
                                          <p:attrName>ppt_x</p:attrName>
                                        </p:attrNameLst>
                                      </p:cBhvr>
                                      <p:tavLst>
                                        <p:tav tm="0">
                                          <p:val>
                                            <p:strVal val="#ppt_x"/>
                                          </p:val>
                                        </p:tav>
                                        <p:tav tm="100000">
                                          <p:val>
                                            <p:strVal val="#ppt_x"/>
                                          </p:val>
                                        </p:tav>
                                      </p:tavLst>
                                    </p:anim>
                                    <p:anim calcmode="lin" valueType="num">
                                      <p:cBhvr>
                                        <p:cTn id="9" dur="1000" fill="hold"/>
                                        <p:tgtEl>
                                          <p:spTgt spid="12">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1000"/>
                                        <p:tgtEl>
                                          <p:spTgt spid="12">
                                            <p:txEl>
                                              <p:pRg st="1" end="1"/>
                                            </p:txEl>
                                          </p:spTgt>
                                        </p:tgtEl>
                                      </p:cBhvr>
                                    </p:animEffect>
                                    <p:anim calcmode="lin" valueType="num">
                                      <p:cBhvr>
                                        <p:cTn id="1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9" name="Content Placeholder 2"/>
          <p:cNvSpPr txBox="1">
            <a:spLocks/>
          </p:cNvSpPr>
          <p:nvPr/>
        </p:nvSpPr>
        <p:spPr>
          <a:xfrm>
            <a:off x="1981200" y="3200400"/>
            <a:ext cx="6324600" cy="24384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pPr marL="1588" lvl="0" indent="-1588" algn="ctr">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a:t>
            </a:r>
            <a:r>
              <a:rPr lang="en-US" sz="3600" b="1" dirty="0" smtClean="0"/>
              <a:t>Yielded up His spirit</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 </a:t>
            </a:r>
          </a:p>
          <a:p>
            <a:pPr marL="1588" lvl="0" indent="-1588" algn="ctr">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lit. “Sent away</a:t>
            </a:r>
            <a:r>
              <a:rPr kumimoji="0" lang="en-US" sz="3600" b="1" i="0" u="none" strike="noStrike" kern="1200" cap="none" spc="0" normalizeH="0" noProof="0" dirty="0" smtClean="0">
                <a:ln>
                  <a:noFill/>
                </a:ln>
                <a:solidFill>
                  <a:schemeClr val="tx1"/>
                </a:solidFill>
                <a:effectLst/>
                <a:uLnTx/>
                <a:uFillTx/>
                <a:latin typeface="+mn-lt"/>
                <a:ea typeface="+mn-ea"/>
                <a:cs typeface="+mn-cs"/>
              </a:rPr>
              <a:t> the spirit”</a:t>
            </a:r>
            <a:r>
              <a:rPr kumimoji="0" lang="en-US" sz="36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Matt</a:t>
            </a:r>
            <a:r>
              <a:rPr lang="en-US" sz="3200" b="1" dirty="0" smtClean="0"/>
              <a:t>hew</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27:50</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1000"/>
                                        <p:tgtEl>
                                          <p:spTgt spid="9">
                                            <p:txEl>
                                              <p:pRg st="2" end="2"/>
                                            </p:txEl>
                                          </p:spTgt>
                                        </p:tgtEl>
                                      </p:cBhvr>
                                    </p:animEffect>
                                    <p:anim calcmode="lin" valueType="num">
                                      <p:cBhvr>
                                        <p:cTn id="2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11" name="Content Placeholder 4"/>
          <p:cNvSpPr>
            <a:spLocks noGrp="1"/>
          </p:cNvSpPr>
          <p:nvPr>
            <p:ph idx="1"/>
          </p:nvPr>
        </p:nvSpPr>
        <p:spPr>
          <a:xfrm>
            <a:off x="1981200" y="1752600"/>
            <a:ext cx="6858000" cy="4876800"/>
          </a:xfrm>
        </p:spPr>
        <p:txBody>
          <a:bodyPr>
            <a:noAutofit/>
          </a:bodyPr>
          <a:lstStyle/>
          <a:p>
            <a:pPr algn="r">
              <a:buNone/>
            </a:pPr>
            <a:r>
              <a:rPr lang="en-US" sz="3400" b="1" dirty="0" smtClean="0"/>
              <a:t>The Other Gospels Record</a:t>
            </a:r>
          </a:p>
          <a:p>
            <a:pPr>
              <a:spcBef>
                <a:spcPts val="2400"/>
              </a:spcBef>
            </a:pPr>
            <a:r>
              <a:rPr lang="en-US" b="1" dirty="0" smtClean="0"/>
              <a:t>“He breathed out His life” (Mark 15:37). </a:t>
            </a:r>
          </a:p>
          <a:p>
            <a:r>
              <a:rPr lang="en-US" b="1" dirty="0" smtClean="0"/>
              <a:t>“He gave up the spirit” (John 19:30), which Vincent suggests, “seems to imply a </a:t>
            </a:r>
            <a:r>
              <a:rPr lang="en-US" b="1" i="1" dirty="0" smtClean="0"/>
              <a:t>voluntary </a:t>
            </a:r>
            <a:r>
              <a:rPr lang="en-US" b="1" dirty="0" smtClean="0"/>
              <a:t>yielding up of his life” (</a:t>
            </a:r>
            <a:r>
              <a:rPr lang="en-US" b="1" i="1" dirty="0" smtClean="0"/>
              <a:t>Word Pictures, </a:t>
            </a:r>
            <a:r>
              <a:rPr lang="en-US" b="1" dirty="0" smtClean="0"/>
              <a:t>1.145).</a:t>
            </a:r>
            <a:endParaRPr lang="en-US" sz="2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12" name="TextBox 11"/>
          <p:cNvSpPr txBox="1"/>
          <p:nvPr/>
        </p:nvSpPr>
        <p:spPr>
          <a:xfrm>
            <a:off x="2057400" y="3081264"/>
            <a:ext cx="6324600" cy="3062377"/>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274320" tIns="274320" rIns="274320" bIns="274320" rtlCol="0" anchor="ctr">
            <a:spAutoFit/>
          </a:bodyPr>
          <a:lstStyle/>
          <a:p>
            <a:pPr algn="ctr"/>
            <a:r>
              <a:rPr lang="en-US" sz="4000" dirty="0" smtClean="0"/>
              <a:t>“At his own free-will, he with a word dismissed from him his spirit” </a:t>
            </a:r>
          </a:p>
          <a:p>
            <a:pPr algn="r">
              <a:spcBef>
                <a:spcPts val="1800"/>
              </a:spcBef>
            </a:pPr>
            <a:r>
              <a:rPr lang="en-US" sz="2800" dirty="0" smtClean="0"/>
              <a:t>Tertullian, </a:t>
            </a:r>
            <a:r>
              <a:rPr lang="en-US" sz="2800" i="1" dirty="0" smtClean="0"/>
              <a:t>Apology </a:t>
            </a:r>
            <a:r>
              <a:rPr lang="en-US" sz="2800" dirty="0" smtClean="0"/>
              <a:t>21</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11" name="Content Placeholder 4"/>
          <p:cNvSpPr>
            <a:spLocks noGrp="1"/>
          </p:cNvSpPr>
          <p:nvPr>
            <p:ph idx="1"/>
          </p:nvPr>
        </p:nvSpPr>
        <p:spPr>
          <a:xfrm>
            <a:off x="1752600" y="2514600"/>
            <a:ext cx="7086600" cy="4114800"/>
          </a:xfrm>
        </p:spPr>
        <p:txBody>
          <a:bodyPr>
            <a:noAutofit/>
          </a:bodyPr>
          <a:lstStyle/>
          <a:p>
            <a:r>
              <a:rPr lang="en-US" sz="2800" b="1" dirty="0" smtClean="0"/>
              <a:t>We can appreciate some of the medical theories that offer explanations for the physical and biological factors involved in crucifixion. </a:t>
            </a:r>
          </a:p>
          <a:p>
            <a:r>
              <a:rPr lang="en-US" sz="2800" b="1" dirty="0" smtClean="0"/>
              <a:t>Perhaps some or all of these factors played a role. </a:t>
            </a:r>
          </a:p>
          <a:p>
            <a:r>
              <a:rPr lang="en-US" sz="2800" b="1" dirty="0" smtClean="0"/>
              <a:t>We must not discount the fact that in Jesus we are not talking about One who could simply be </a:t>
            </a:r>
            <a:r>
              <a:rPr lang="en-US" sz="2800" b="1" i="1" dirty="0" smtClean="0"/>
              <a:t>overtaken </a:t>
            </a:r>
            <a:r>
              <a:rPr lang="en-US" sz="2800" b="1" dirty="0" smtClean="0"/>
              <a:t>by death. </a:t>
            </a:r>
            <a:endParaRPr lang="en-US" sz="2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9" name="Content Placeholder 2"/>
          <p:cNvSpPr txBox="1">
            <a:spLocks/>
          </p:cNvSpPr>
          <p:nvPr/>
        </p:nvSpPr>
        <p:spPr>
          <a:xfrm>
            <a:off x="2057400" y="2743200"/>
            <a:ext cx="6324600" cy="3886200"/>
          </a:xfrm>
          <a:prstGeom prst="rect">
            <a:avLst/>
          </a:prstGeom>
          <a:blipFill dpi="0" rotWithShape="1">
            <a:blip r:embed="rId4"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vert="horz" lIns="182880" tIns="182880" rIns="182880" bIns="182880" rtlCol="0" anchor="ctr">
            <a:noAutofit/>
          </a:bodyPr>
          <a:lstStyle/>
          <a:p>
            <a:pPr marL="1588" lvl="0" indent="-1588" algn="ctr">
              <a:defRPr/>
            </a:pPr>
            <a:r>
              <a:rPr kumimoji="0" lang="en-US" sz="2900" b="1" i="0" u="none" strike="noStrike" kern="1200" cap="none" spc="0" normalizeH="0" baseline="0" noProof="0" dirty="0" smtClean="0">
                <a:ln>
                  <a:noFill/>
                </a:ln>
                <a:solidFill>
                  <a:schemeClr val="tx1"/>
                </a:solidFill>
                <a:effectLst/>
                <a:uLnTx/>
                <a:uFillTx/>
                <a:latin typeface="+mn-lt"/>
                <a:ea typeface="+mn-ea"/>
                <a:cs typeface="+mn-cs"/>
              </a:rPr>
              <a:t>“</a:t>
            </a:r>
            <a:r>
              <a:rPr lang="en-US" sz="2900" b="1" dirty="0" smtClean="0"/>
              <a:t>Therefore My Father loves Me, because I lay down My life that I may take it again. No one takes it from Me, but I lay it down of Myself. I have power to lay it down, and I have power to take it again. This command I have received from My Father</a:t>
            </a:r>
            <a:r>
              <a:rPr kumimoji="0" lang="en-US" sz="2800" b="1" i="0" u="none" strike="noStrike" kern="1200" cap="none" spc="0" normalizeH="0" noProof="0" dirty="0" smtClean="0">
                <a:ln>
                  <a:noFill/>
                </a:ln>
                <a:solidFill>
                  <a:schemeClr val="tx1"/>
                </a:solidFill>
                <a:effectLst/>
                <a:uLnTx/>
                <a:uFillTx/>
                <a:latin typeface="+mn-lt"/>
                <a:ea typeface="+mn-ea"/>
                <a:cs typeface="+mn-cs"/>
              </a:rPr>
              <a:t>”</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900" b="1" i="0" u="none" strike="noStrike" kern="1200" cap="none" spc="0" normalizeH="0" baseline="0" noProof="0" dirty="0" smtClean="0">
                <a:ln>
                  <a:noFill/>
                </a:ln>
                <a:solidFill>
                  <a:schemeClr val="tx1"/>
                </a:solidFill>
                <a:effectLst/>
                <a:uLnTx/>
                <a:uFillTx/>
                <a:latin typeface="+mn-lt"/>
                <a:ea typeface="+mn-ea"/>
                <a:cs typeface="+mn-cs"/>
              </a:rPr>
              <a:t>John 10:17-18</a:t>
            </a:r>
            <a:endParaRPr kumimoji="0" lang="en-US" sz="29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1905000"/>
            <a:ext cx="6705600" cy="4724400"/>
          </a:xfrm>
        </p:spPr>
        <p:txBody>
          <a:bodyPr>
            <a:noAutofit/>
          </a:bodyPr>
          <a:lstStyle/>
          <a:p>
            <a:pPr algn="r">
              <a:buNone/>
            </a:pPr>
            <a:r>
              <a:rPr lang="en-US" sz="4000" b="1" dirty="0" smtClean="0"/>
              <a:t>Crucifixion		</a:t>
            </a:r>
          </a:p>
          <a:p>
            <a:r>
              <a:rPr lang="en-US" sz="3000" b="1" dirty="0" smtClean="0"/>
              <a:t>When a victim was finally put on the cross, death was usually slow and agonizing.</a:t>
            </a:r>
          </a:p>
          <a:p>
            <a:r>
              <a:rPr lang="en-US" sz="3000" b="1" dirty="0" smtClean="0"/>
              <a:t>Horace described ravens feeding on bodies hung on a cross (</a:t>
            </a:r>
            <a:r>
              <a:rPr lang="en-US" sz="3000" b="1" i="1" dirty="0" smtClean="0"/>
              <a:t>Epistles. </a:t>
            </a:r>
            <a:r>
              <a:rPr lang="en-US" sz="3000" b="1" dirty="0" smtClean="0"/>
              <a:t>1.16.48).</a:t>
            </a:r>
          </a:p>
        </p:txBody>
      </p:sp>
      <p:sp>
        <p:nvSpPr>
          <p:cNvPr id="8" name="TextBox 7"/>
          <p:cNvSpPr txBox="1"/>
          <p:nvPr/>
        </p:nvSpPr>
        <p:spPr>
          <a:xfrm rot="-420000">
            <a:off x="253325" y="1360078"/>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Roman Crucifixion</a:t>
            </a:r>
            <a:endParaRPr lang="en-US" sz="3200" b="1" dirty="0">
              <a:effectLst>
                <a:outerShdw blurRad="50800" dist="38100" dir="8100000" algn="tr"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12" name="TextBox 11"/>
          <p:cNvSpPr txBox="1"/>
          <p:nvPr/>
        </p:nvSpPr>
        <p:spPr>
          <a:xfrm>
            <a:off x="2667000" y="1752600"/>
            <a:ext cx="5867400" cy="4678204"/>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274320" tIns="274320" rIns="274320" bIns="274320" rtlCol="0" anchor="ctr">
            <a:spAutoFit/>
          </a:bodyPr>
          <a:lstStyle/>
          <a:p>
            <a:pPr algn="ctr"/>
            <a:r>
              <a:rPr lang="en-US" sz="2600" dirty="0" smtClean="0"/>
              <a:t>“We believe... that the view which most satisfactorily explains our Lord’s death is that he voluntarily surrendered his life on the cross before the usual physical causes of death in crucifixion could operate. He did not die from some inevitable physical necessity or pathological process.”</a:t>
            </a:r>
          </a:p>
          <a:p>
            <a:pPr algn="r"/>
            <a:r>
              <a:rPr lang="en-US" sz="2000" dirty="0" smtClean="0"/>
              <a:t> John Wilkinson, </a:t>
            </a:r>
          </a:p>
          <a:p>
            <a:pPr algn="r"/>
            <a:r>
              <a:rPr lang="en-US" sz="2000" dirty="0" smtClean="0"/>
              <a:t>“The Physical Cause </a:t>
            </a:r>
          </a:p>
          <a:p>
            <a:pPr algn="r"/>
            <a:r>
              <a:rPr lang="en-US" sz="2000" dirty="0" smtClean="0"/>
              <a:t>of Jesus’ Death” 107</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11" name="Content Placeholder 4"/>
          <p:cNvSpPr>
            <a:spLocks noGrp="1"/>
          </p:cNvSpPr>
          <p:nvPr>
            <p:ph idx="1"/>
          </p:nvPr>
        </p:nvSpPr>
        <p:spPr>
          <a:xfrm>
            <a:off x="1752600" y="2819400"/>
            <a:ext cx="7086600" cy="3810000"/>
          </a:xfrm>
        </p:spPr>
        <p:txBody>
          <a:bodyPr>
            <a:noAutofit/>
          </a:bodyPr>
          <a:lstStyle/>
          <a:p>
            <a:r>
              <a:rPr lang="en-US" b="1" dirty="0" smtClean="0"/>
              <a:t>We must not allow the consideration of science and medicine to blind us to who Jesus truly was. </a:t>
            </a:r>
          </a:p>
          <a:p>
            <a:r>
              <a:rPr lang="en-US" b="1" dirty="0" smtClean="0"/>
              <a:t>He was God in the flesh, laying down his life for man by His own choice! </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12" name="TextBox 11"/>
          <p:cNvSpPr txBox="1"/>
          <p:nvPr/>
        </p:nvSpPr>
        <p:spPr>
          <a:xfrm>
            <a:off x="2133600" y="2819400"/>
            <a:ext cx="6324600" cy="3508653"/>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274320" tIns="274320" rIns="274320" bIns="274320" rtlCol="0" anchor="ctr">
            <a:spAutoFit/>
          </a:bodyPr>
          <a:lstStyle/>
          <a:p>
            <a:pPr algn="ctr"/>
            <a:r>
              <a:rPr lang="en-US" sz="3000" dirty="0" smtClean="0"/>
              <a:t>Commenting on Jesus’ declaration, “It is finished,” Augustine wrote that Jesus said this “as if he had been waiting for this, like one, indeed, who dies when he willed it to be so” </a:t>
            </a:r>
          </a:p>
          <a:p>
            <a:pPr algn="r">
              <a:spcBef>
                <a:spcPts val="1200"/>
              </a:spcBef>
            </a:pPr>
            <a:r>
              <a:rPr lang="en-US" sz="2800" i="1" dirty="0" smtClean="0"/>
              <a:t>Harmony of the Gospels </a:t>
            </a:r>
            <a:r>
              <a:rPr lang="en-US" sz="2800" dirty="0" smtClean="0"/>
              <a:t>3.18</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1752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“Sent Away</a:t>
            </a:r>
            <a:endParaRPr lang="en-US" sz="3200" b="1" dirty="0">
              <a:effectLst>
                <a:outerShdw blurRad="50800" dist="38100" dir="8100000" algn="tr" rotWithShape="0">
                  <a:prstClr val="black">
                    <a:alpha val="40000"/>
                  </a:prstClr>
                </a:outerShdw>
              </a:effectLst>
            </a:endParaRPr>
          </a:p>
        </p:txBody>
      </p:sp>
      <p:sp>
        <p:nvSpPr>
          <p:cNvPr id="7" name="TextBox 6"/>
          <p:cNvSpPr txBox="1"/>
          <p:nvPr/>
        </p:nvSpPr>
        <p:spPr>
          <a:xfrm rot="-420000">
            <a:off x="1752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the Spirit”</a:t>
            </a:r>
            <a:endParaRPr lang="en-US" sz="3200" b="1" dirty="0">
              <a:effectLst>
                <a:outerShdw blurRad="50800" dist="38100" dir="8100000" algn="tr" rotWithShape="0">
                  <a:prstClr val="black">
                    <a:alpha val="40000"/>
                  </a:prstClr>
                </a:outerShdw>
              </a:effectLst>
            </a:endParaRPr>
          </a:p>
        </p:txBody>
      </p:sp>
      <p:sp>
        <p:nvSpPr>
          <p:cNvPr id="12" name="TextBox 11"/>
          <p:cNvSpPr txBox="1"/>
          <p:nvPr/>
        </p:nvSpPr>
        <p:spPr>
          <a:xfrm>
            <a:off x="2133600" y="3042539"/>
            <a:ext cx="6324600" cy="3062377"/>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274320" tIns="274320" rIns="274320" bIns="274320" rtlCol="0" anchor="ctr">
            <a:spAutoFit/>
          </a:bodyPr>
          <a:lstStyle/>
          <a:p>
            <a:pPr algn="ctr"/>
            <a:r>
              <a:rPr lang="en-US" sz="3000" dirty="0" smtClean="0"/>
              <a:t>“He came to the death of the flesh, because he did not leave it against his will, but because he willed, when he willed, as he willed” </a:t>
            </a:r>
          </a:p>
          <a:p>
            <a:pPr algn="r">
              <a:spcBef>
                <a:spcPts val="1800"/>
              </a:spcBef>
            </a:pPr>
            <a:r>
              <a:rPr lang="en-US" sz="2800" dirty="0" smtClean="0"/>
              <a:t>Augustine, </a:t>
            </a:r>
            <a:r>
              <a:rPr lang="en-US" sz="2800" i="1" dirty="0" smtClean="0"/>
              <a:t>On the Trinity </a:t>
            </a:r>
            <a:r>
              <a:rPr lang="en-US" sz="2800" dirty="0" smtClean="0"/>
              <a:t>4.13 {16}</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657600"/>
            <a:ext cx="7010400" cy="2819400"/>
          </a:xfrm>
          <a:blipFill dpi="0" rotWithShape="1">
            <a:blip r:embed="rId2" cstate="print">
              <a:alphaModFix amt="20000"/>
            </a:blip>
            <a:srcRect/>
            <a:tile tx="0" ty="0" sx="100000" sy="100000" flip="none" algn="tl"/>
          </a:blipFill>
          <a:effectLst>
            <a:outerShdw blurRad="50800" dist="38100" dir="5400000" algn="t" rotWithShape="0">
              <a:prstClr val="black">
                <a:alpha val="40000"/>
              </a:prstClr>
            </a:outerShdw>
          </a:effectLst>
          <a:scene3d>
            <a:camera prst="orthographicFront"/>
            <a:lightRig rig="threePt" dir="t"/>
          </a:scene3d>
          <a:sp3d>
            <a:bevelT/>
          </a:sp3d>
        </p:spPr>
        <p:txBody>
          <a:bodyPr lIns="182880" rIns="182880" anchor="ctr">
            <a:noAutofit/>
          </a:bodyPr>
          <a:lstStyle/>
          <a:p>
            <a:pPr algn="ctr">
              <a:buNone/>
            </a:pPr>
            <a:r>
              <a:rPr lang="en-US" b="1" dirty="0" smtClean="0">
                <a:effectLst>
                  <a:outerShdw blurRad="38100" dist="38100" dir="2700000" algn="tl">
                    <a:srgbClr val="000000">
                      <a:alpha val="43137"/>
                    </a:srgbClr>
                  </a:outerShdw>
                </a:effectLst>
              </a:rPr>
              <a:t>“</a:t>
            </a:r>
            <a:r>
              <a:rPr lang="en-US" b="1" dirty="0" smtClean="0"/>
              <a:t>For God so loved the world that He gave His only begotten Son, that whoever believes in Him should not perish but have everlasting life</a:t>
            </a:r>
            <a:r>
              <a:rPr lang="en-US" b="1" dirty="0" smtClean="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a:p>
            <a:pPr algn="r">
              <a:buNone/>
            </a:pPr>
            <a:r>
              <a:rPr lang="en-US" b="1" dirty="0" smtClean="0">
                <a:effectLst>
                  <a:outerShdw blurRad="38100" dist="38100" dir="2700000" algn="tl">
                    <a:srgbClr val="000000">
                      <a:alpha val="43137"/>
                    </a:srgbClr>
                  </a:outerShdw>
                </a:effectLst>
              </a:rPr>
              <a:t>John 3:16</a:t>
            </a:r>
            <a:endParaRPr lang="en-US" b="1" dirty="0">
              <a:effectLst>
                <a:outerShdw blurRad="38100" dist="38100" dir="2700000" algn="tl">
                  <a:srgbClr val="000000">
                    <a:alpha val="43137"/>
                  </a:srgbClr>
                </a:outerShdw>
              </a:effectLst>
            </a:endParaRPr>
          </a:p>
        </p:txBody>
      </p:sp>
      <p:sp>
        <p:nvSpPr>
          <p:cNvPr id="12" name="TextBox 11"/>
          <p:cNvSpPr txBox="1"/>
          <p:nvPr/>
        </p:nvSpPr>
        <p:spPr>
          <a:xfrm>
            <a:off x="762000" y="3657600"/>
            <a:ext cx="7467600" cy="276998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tIns="457200" bIns="457200" rtlCol="0" anchor="ctr">
            <a:spAutoFit/>
          </a:bodyPr>
          <a:lstStyle/>
          <a:p>
            <a:pPr algn="ctr">
              <a:spcBef>
                <a:spcPts val="1800"/>
              </a:spcBef>
              <a:spcAft>
                <a:spcPts val="1800"/>
              </a:spcAft>
            </a:pPr>
            <a:r>
              <a:rPr lang="en-US" sz="6000" b="1" i="1" dirty="0" smtClean="0">
                <a:effectLst>
                  <a:outerShdw blurRad="38100" dist="38100" dir="2700000" algn="tl">
                    <a:srgbClr val="000000">
                      <a:alpha val="43137"/>
                    </a:srgbClr>
                  </a:outerShdw>
                </a:effectLst>
              </a:rPr>
              <a:t>Why Did Jesus                        Do This?</a:t>
            </a:r>
            <a:endParaRPr lang="en-US" sz="6000" b="1" i="1" dirty="0">
              <a:effectLst>
                <a:outerShdw blurRad="38100" dist="38100" dir="2700000" algn="tl">
                  <a:srgbClr val="000000">
                    <a:alpha val="43137"/>
                  </a:srgbClr>
                </a:outerShdw>
              </a:effectLst>
            </a:endParaRPr>
          </a:p>
        </p:txBody>
      </p:sp>
      <p:pic>
        <p:nvPicPr>
          <p:cNvPr id="11" name="Picture 10" descr="imagesCA42WQKJ.jpg"/>
          <p:cNvPicPr>
            <a:picLocks noChangeAspect="1"/>
          </p:cNvPicPr>
          <p:nvPr/>
        </p:nvPicPr>
        <p:blipFill>
          <a:blip r:embed="rId3" cstate="print">
            <a:clrChange>
              <a:clrFrom>
                <a:srgbClr val="FFFFFF"/>
              </a:clrFrom>
              <a:clrTo>
                <a:srgbClr val="FFFFFF">
                  <a:alpha val="0"/>
                </a:srgbClr>
              </a:clrTo>
            </a:clrChange>
            <a:lum bright="-20000" contrast="10000"/>
          </a:blip>
          <a:stretch>
            <a:fillRect/>
          </a:stretch>
        </p:blipFill>
        <p:spPr>
          <a:xfrm>
            <a:off x="3352800" y="1524000"/>
            <a:ext cx="2143125" cy="2143125"/>
          </a:xfrm>
          <a:prstGeom prst="rect">
            <a:avLst/>
          </a:prstGeom>
          <a:effectLst>
            <a:outerShdw blurRad="50800" dist="38100" dir="8100000" algn="tr" rotWithShape="0">
              <a:prstClr val="black">
                <a:alpha val="40000"/>
              </a:prstClr>
            </a:outerShdw>
            <a:softEdge rad="31750"/>
          </a:effectLst>
        </p:spPr>
      </p:pic>
      <p:sp>
        <p:nvSpPr>
          <p:cNvPr id="5" name="Right Arrow 4"/>
          <p:cNvSpPr/>
          <p:nvPr/>
        </p:nvSpPr>
        <p:spPr>
          <a:xfrm>
            <a:off x="0" y="914400"/>
            <a:ext cx="4114800" cy="2133600"/>
          </a:xfrm>
          <a:prstGeom prst="rightArrow">
            <a:avLst/>
          </a:prstGeom>
          <a:blipFill>
            <a:blip r:embed="rId4" cstate="print"/>
            <a:tile tx="0" ty="0" sx="100000" sy="100000" flip="none" algn="tl"/>
          </a:blipFill>
          <a:ln>
            <a:solidFill>
              <a:srgbClr val="FFFFFF"/>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676400"/>
            <a:ext cx="3733800" cy="584775"/>
          </a:xfrm>
          <a:prstGeom prst="rect">
            <a:avLst/>
          </a:prstGeom>
          <a:noFill/>
        </p:spPr>
        <p:txBody>
          <a:bodyPr wrap="square" rtlCol="0">
            <a:spAutoFit/>
          </a:bodyPr>
          <a:lstStyle/>
          <a:p>
            <a:pPr algn="ctr"/>
            <a:r>
              <a:rPr lang="en-US" sz="3200" dirty="0" smtClean="0">
                <a:solidFill>
                  <a:srgbClr val="333300"/>
                </a:solidFill>
                <a:latin typeface="Franklin Gothic Heavy" pitchFamily="34" charset="0"/>
              </a:rPr>
              <a:t>The Most Horrific</a:t>
            </a:r>
            <a:endParaRPr lang="en-US" sz="3200" dirty="0">
              <a:solidFill>
                <a:srgbClr val="333300"/>
              </a:solidFill>
              <a:latin typeface="Franklin Gothic Heavy" pitchFamily="34" charset="0"/>
            </a:endParaRPr>
          </a:p>
        </p:txBody>
      </p:sp>
      <p:sp>
        <p:nvSpPr>
          <p:cNvPr id="7" name="Right Arrow 6"/>
          <p:cNvSpPr/>
          <p:nvPr/>
        </p:nvSpPr>
        <p:spPr>
          <a:xfrm flipH="1">
            <a:off x="4724400" y="914400"/>
            <a:ext cx="4419600" cy="2133600"/>
          </a:xfrm>
          <a:prstGeom prst="rightArrow">
            <a:avLst/>
          </a:prstGeom>
          <a:blipFill>
            <a:blip r:embed="rId4" cstate="print"/>
            <a:tile tx="0" ty="0" sx="100000" sy="100000" flip="none" algn="tl"/>
          </a:blipFill>
          <a:ln>
            <a:solidFill>
              <a:srgbClr val="FFFFFF"/>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676400"/>
            <a:ext cx="4191000" cy="584775"/>
          </a:xfrm>
          <a:prstGeom prst="rect">
            <a:avLst/>
          </a:prstGeom>
          <a:noFill/>
        </p:spPr>
        <p:txBody>
          <a:bodyPr wrap="square" rtlCol="0">
            <a:spAutoFit/>
          </a:bodyPr>
          <a:lstStyle/>
          <a:p>
            <a:pPr algn="ctr"/>
            <a:r>
              <a:rPr lang="en-US" sz="3200" dirty="0" smtClean="0">
                <a:solidFill>
                  <a:srgbClr val="333300"/>
                </a:solidFill>
                <a:latin typeface="Franklin Gothic Heavy" pitchFamily="34" charset="0"/>
              </a:rPr>
              <a:t>The Most Wondrous</a:t>
            </a:r>
            <a:endParaRPr lang="en-US" sz="3200" dirty="0">
              <a:solidFill>
                <a:srgbClr val="333300"/>
              </a:solidFill>
              <a:latin typeface="Franklin Gothic Heavy" pitchFamily="34" charset="0"/>
            </a:endParaRPr>
          </a:p>
        </p:txBody>
      </p:sp>
      <p:pic>
        <p:nvPicPr>
          <p:cNvPr id="9" name="Picture 8" descr="Wooden_cross.jpg"/>
          <p:cNvPicPr>
            <a:picLocks noChangeAspect="1"/>
          </p:cNvPicPr>
          <p:nvPr/>
        </p:nvPicPr>
        <p:blipFill>
          <a:blip r:embed="rId5" cstate="print">
            <a:clrChange>
              <a:clrFrom>
                <a:srgbClr val="FFFFFF"/>
              </a:clrFrom>
              <a:clrTo>
                <a:srgbClr val="FFFFFF">
                  <a:alpha val="0"/>
                </a:srgbClr>
              </a:clrTo>
            </a:clrChange>
            <a:lum bright="-20000"/>
          </a:blip>
          <a:stretch>
            <a:fillRect/>
          </a:stretch>
        </p:blipFill>
        <p:spPr>
          <a:xfrm>
            <a:off x="3581400" y="228600"/>
            <a:ext cx="1662030" cy="3429000"/>
          </a:xfrm>
          <a:prstGeom prst="rect">
            <a:avLst/>
          </a:prstGeom>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2000"/>
                                        <p:tgtEl>
                                          <p:spTgt spid="12"/>
                                        </p:tgtEl>
                                      </p:cBhvr>
                                    </p:animEffect>
                                    <p:set>
                                      <p:cBhvr>
                                        <p:cTn id="14" dur="1" fill="hold">
                                          <p:stCondLst>
                                            <p:cond delay="1999"/>
                                          </p:stCondLst>
                                        </p:cTn>
                                        <p:tgtEl>
                                          <p:spTgt spid="12"/>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1000"/>
                                        <p:tgtEl>
                                          <p:spTgt spid="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8" name="TextBox 7"/>
          <p:cNvSpPr txBox="1"/>
          <p:nvPr/>
        </p:nvSpPr>
        <p:spPr>
          <a:xfrm rot="-420000">
            <a:off x="253325" y="1360078"/>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Roman Crucifixion</a:t>
            </a:r>
            <a:endParaRPr lang="en-US" sz="3200" b="1" dirty="0">
              <a:effectLst>
                <a:outerShdw blurRad="50800" dist="38100" dir="8100000" algn="tr" rotWithShape="0">
                  <a:prstClr val="black">
                    <a:alpha val="40000"/>
                  </a:prstClr>
                </a:outerShdw>
              </a:effectLst>
            </a:endParaRPr>
          </a:p>
        </p:txBody>
      </p:sp>
      <p:sp>
        <p:nvSpPr>
          <p:cNvPr id="9" name="TextBox 8"/>
          <p:cNvSpPr txBox="1"/>
          <p:nvPr/>
        </p:nvSpPr>
        <p:spPr>
          <a:xfrm>
            <a:off x="2057400" y="2209800"/>
            <a:ext cx="6324600" cy="4431983"/>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182880" tIns="182880" rIns="182880" bIns="182880" rtlCol="0" anchor="ctr">
            <a:spAutoFit/>
          </a:bodyPr>
          <a:lstStyle/>
          <a:p>
            <a:pPr algn="ctr"/>
            <a:r>
              <a:rPr lang="en-US" sz="2400" dirty="0" smtClean="0"/>
              <a:t>“Can anyone be found who would prefer wasting away in pain dying limb by limb, or letting out his life drop by drop, rather than expiring once for all? Can any man be found willing to be fastened to the accursed tree, long sickly, already deformed, swelling with ugly wounds on shoulders and chest, and drawing the breath of life amid long drawn-out agony? He would have many excuses for dying even before mounting the cross” </a:t>
            </a:r>
          </a:p>
          <a:p>
            <a:pPr algn="r"/>
            <a:r>
              <a:rPr lang="en-US" sz="2400" dirty="0" smtClean="0"/>
              <a:t>Seneca, </a:t>
            </a:r>
            <a:r>
              <a:rPr lang="en-US" sz="2400" i="1" dirty="0" smtClean="0"/>
              <a:t>Moral Epistles to </a:t>
            </a:r>
            <a:r>
              <a:rPr lang="en-US" sz="2400" i="1" dirty="0" err="1" smtClean="0"/>
              <a:t>Lucilius</a:t>
            </a:r>
            <a:r>
              <a:rPr lang="en-US" sz="2400" i="1" dirty="0" smtClean="0"/>
              <a:t> </a:t>
            </a:r>
            <a:r>
              <a:rPr lang="en-US" sz="2400" dirty="0" smtClean="0"/>
              <a:t>101.14 </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A46B60"/>
            </a:gs>
            <a:gs pos="40000">
              <a:srgbClr val="B0927C"/>
            </a:gs>
            <a:gs pos="100000">
              <a:srgbClr val="321900"/>
            </a:gs>
          </a:gsLst>
          <a:path path="circle">
            <a:fillToRect l="50000" t="-80000" r="50000" b="180000"/>
          </a:path>
        </a:gradFill>
        <a:effectLst/>
      </p:bgPr>
    </p:bg>
    <p:spTree>
      <p:nvGrpSpPr>
        <p:cNvPr id="1" name=""/>
        <p:cNvGrpSpPr/>
        <p:nvPr/>
      </p:nvGrpSpPr>
      <p:grpSpPr>
        <a:xfrm>
          <a:off x="0" y="0"/>
          <a:ext cx="0" cy="0"/>
          <a:chOff x="0" y="0"/>
          <a:chExt cx="0" cy="0"/>
        </a:xfrm>
      </p:grpSpPr>
      <p:pic>
        <p:nvPicPr>
          <p:cNvPr id="10" name="Picture 9" descr="thumb_COLOURBOX2121068.jpg"/>
          <p:cNvPicPr>
            <a:picLocks noChangeAspect="1"/>
          </p:cNvPicPr>
          <p:nvPr/>
        </p:nvPicPr>
        <p:blipFill>
          <a:blip r:embed="rId2" cstate="print"/>
          <a:srcRect l="29730" r="13513"/>
          <a:stretch>
            <a:fillRect/>
          </a:stretch>
        </p:blipFill>
        <p:spPr>
          <a:xfrm>
            <a:off x="0" y="0"/>
            <a:ext cx="1600200" cy="6858000"/>
          </a:xfrm>
          <a:prstGeom prst="rect">
            <a:avLst/>
          </a:prstGeom>
          <a:effectLst>
            <a:outerShdw blurRad="50800" dist="38100" algn="l" rotWithShape="0">
              <a:prstClr val="black">
                <a:alpha val="40000"/>
              </a:prstClr>
            </a:outerShdw>
          </a:effectLst>
        </p:spPr>
      </p:pic>
      <p:pic>
        <p:nvPicPr>
          <p:cNvPr id="6" name="Picture 5" descr="banner_red.png"/>
          <p:cNvPicPr>
            <a:picLocks noChangeAspect="1"/>
          </p:cNvPicPr>
          <p:nvPr/>
        </p:nvPicPr>
        <p:blipFill>
          <a:blip r:embed="rId3" cstate="print">
            <a:lum bright="-20000"/>
          </a:blip>
          <a:srcRect l="37500" b="14748"/>
          <a:stretch>
            <a:fillRect/>
          </a:stretch>
        </p:blipFill>
        <p:spPr>
          <a:xfrm flipV="1">
            <a:off x="0" y="0"/>
            <a:ext cx="5715000" cy="2642925"/>
          </a:xfrm>
          <a:prstGeom prst="rect">
            <a:avLst/>
          </a:prstGeom>
          <a:effectLst/>
        </p:spPr>
      </p:pic>
      <p:sp>
        <p:nvSpPr>
          <p:cNvPr id="13" name="TextBox 12"/>
          <p:cNvSpPr txBox="1"/>
          <p:nvPr/>
        </p:nvSpPr>
        <p:spPr>
          <a:xfrm>
            <a:off x="228600" y="228600"/>
            <a:ext cx="8610600" cy="1200329"/>
          </a:xfrm>
          <a:prstGeom prst="rect">
            <a:avLst/>
          </a:prstGeom>
          <a:solidFill>
            <a:schemeClr val="bg1">
              <a:lumMod val="95000"/>
              <a:lumOff val="5000"/>
              <a:alpha val="44000"/>
            </a:schemeClr>
          </a:solidFill>
          <a:effectLst>
            <a:outerShdw blurRad="50800" dist="38100" dir="8100000" algn="tr" rotWithShape="0">
              <a:prstClr val="black">
                <a:alpha val="40000"/>
              </a:prstClr>
            </a:outerShdw>
          </a:effectLst>
        </p:spPr>
        <p:txBody>
          <a:bodyPr wrap="square" lIns="91440" tIns="182880" rIns="91440" bIns="182880" rtlCol="0" anchor="ctr">
            <a:spAutoFit/>
          </a:bodyPr>
          <a:lstStyle/>
          <a:p>
            <a:pPr algn="ctr">
              <a:spcBef>
                <a:spcPts val="1800"/>
              </a:spcBef>
              <a:spcAft>
                <a:spcPts val="1800"/>
              </a:spcAft>
            </a:pPr>
            <a:r>
              <a:rPr lang="en-US" sz="5400" b="1" dirty="0" smtClean="0"/>
              <a:t>“They Crucified Him”</a:t>
            </a:r>
            <a:endParaRPr lang="en-US" sz="4400" b="1" i="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1200" y="2133600"/>
            <a:ext cx="6705600" cy="4495800"/>
          </a:xfrm>
        </p:spPr>
        <p:txBody>
          <a:bodyPr>
            <a:noAutofit/>
          </a:bodyPr>
          <a:lstStyle/>
          <a:p>
            <a:pPr algn="r">
              <a:buNone/>
            </a:pPr>
            <a:r>
              <a:rPr lang="en-US" sz="3500" b="1" dirty="0" smtClean="0"/>
              <a:t>        Types of Crosses</a:t>
            </a:r>
            <a:endParaRPr lang="en-US" sz="1050" b="1" dirty="0" smtClean="0"/>
          </a:p>
          <a:p>
            <a:pPr algn="r">
              <a:buNone/>
            </a:pPr>
            <a:endParaRPr lang="en-US" sz="1200" b="1" dirty="0" smtClean="0"/>
          </a:p>
          <a:p>
            <a:pPr algn="r">
              <a:buNone/>
            </a:pPr>
            <a:r>
              <a:rPr lang="en-US" sz="2800" b="1" i="1" dirty="0" smtClean="0"/>
              <a:t>Crux Simplex </a:t>
            </a:r>
            <a:r>
              <a:rPr lang="en-US" sz="2800" b="1" dirty="0" smtClean="0"/>
              <a:t>(or </a:t>
            </a:r>
            <a:r>
              <a:rPr lang="en-US" sz="2800" b="1" i="1" dirty="0" err="1" smtClean="0"/>
              <a:t>stipes</a:t>
            </a:r>
            <a:r>
              <a:rPr lang="en-US" sz="2800" b="1" dirty="0" smtClean="0"/>
              <a:t>)</a:t>
            </a:r>
          </a:p>
          <a:p>
            <a:pPr algn="r">
              <a:buNone/>
            </a:pPr>
            <a:endParaRPr lang="en-US" sz="2800" b="1" dirty="0" smtClean="0"/>
          </a:p>
          <a:p>
            <a:pPr algn="r">
              <a:buNone/>
            </a:pPr>
            <a:endParaRPr lang="en-US" sz="2800" b="1" dirty="0" smtClean="0"/>
          </a:p>
          <a:p>
            <a:pPr algn="r">
              <a:buNone/>
            </a:pPr>
            <a:endParaRPr lang="en-US" sz="1050" b="1" dirty="0" smtClean="0"/>
          </a:p>
          <a:p>
            <a:pPr algn="r">
              <a:buNone/>
            </a:pPr>
            <a:endParaRPr lang="en-US" sz="1200" b="1" dirty="0" smtClean="0"/>
          </a:p>
          <a:p>
            <a:pPr algn="r">
              <a:buNone/>
            </a:pPr>
            <a:r>
              <a:rPr lang="en-US" sz="2800" b="1" i="1" dirty="0" err="1" smtClean="0"/>
              <a:t>Patibulum</a:t>
            </a:r>
            <a:endParaRPr lang="en-US" sz="2800" b="1" i="1" dirty="0" smtClean="0"/>
          </a:p>
          <a:p>
            <a:pPr algn="r">
              <a:buNone/>
            </a:pPr>
            <a:r>
              <a:rPr lang="en-US" sz="2800" b="1" dirty="0" smtClean="0"/>
              <a:t>(or </a:t>
            </a:r>
            <a:r>
              <a:rPr lang="en-US" sz="2800" b="1" i="1" dirty="0" err="1" smtClean="0"/>
              <a:t>furca</a:t>
            </a:r>
            <a:r>
              <a:rPr lang="en-US" sz="2800" b="1" dirty="0" smtClean="0"/>
              <a:t>)</a:t>
            </a:r>
          </a:p>
          <a:p>
            <a:pPr algn="r">
              <a:buNone/>
            </a:pPr>
            <a:endParaRPr lang="en-US" sz="2800" b="1" dirty="0"/>
          </a:p>
        </p:txBody>
      </p:sp>
      <p:pic>
        <p:nvPicPr>
          <p:cNvPr id="9" name="Picture 8"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16200000">
            <a:off x="800100" y="3467100"/>
            <a:ext cx="5410200" cy="1371600"/>
          </a:xfrm>
          <a:prstGeom prst="rect">
            <a:avLst/>
          </a:prstGeom>
        </p:spPr>
      </p:pic>
      <p:pic>
        <p:nvPicPr>
          <p:cNvPr id="11" name="Picture 10" descr="PM09-BIG.gif"/>
          <p:cNvPicPr>
            <a:picLocks noChangeAspect="1"/>
          </p:cNvPicPr>
          <p:nvPr/>
        </p:nvPicPr>
        <p:blipFill>
          <a:blip r:embed="rId4" cstate="print">
            <a:clrChange>
              <a:clrFrom>
                <a:srgbClr val="FFFFFF"/>
              </a:clrFrom>
              <a:clrTo>
                <a:srgbClr val="FFFFFF">
                  <a:alpha val="0"/>
                </a:srgbClr>
              </a:clrTo>
            </a:clrChange>
          </a:blip>
          <a:srcRect l="11667"/>
          <a:stretch>
            <a:fillRect/>
          </a:stretch>
        </p:blipFill>
        <p:spPr>
          <a:xfrm rot="8760000" flipV="1">
            <a:off x="3045224" y="4367227"/>
            <a:ext cx="5410200" cy="1371600"/>
          </a:xfrm>
          <a:prstGeom prst="rect">
            <a:avLst/>
          </a:prstGeom>
        </p:spPr>
      </p:pic>
      <p:sp>
        <p:nvSpPr>
          <p:cNvPr id="12" name="TextBox 11"/>
          <p:cNvSpPr txBox="1"/>
          <p:nvPr/>
        </p:nvSpPr>
        <p:spPr>
          <a:xfrm rot="-420000">
            <a:off x="251453" y="1197365"/>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Instruments </a:t>
            </a:r>
            <a:endParaRPr lang="en-US" sz="3200" b="1" dirty="0">
              <a:effectLst>
                <a:outerShdw blurRad="50800" dist="38100" dir="8100000" algn="tr" rotWithShape="0">
                  <a:prstClr val="black">
                    <a:alpha val="40000"/>
                  </a:prstClr>
                </a:outerShdw>
              </a:effectLst>
            </a:endParaRPr>
          </a:p>
        </p:txBody>
      </p:sp>
      <p:sp>
        <p:nvSpPr>
          <p:cNvPr id="14" name="TextBox 13"/>
          <p:cNvSpPr txBox="1"/>
          <p:nvPr/>
        </p:nvSpPr>
        <p:spPr>
          <a:xfrm rot="-420000">
            <a:off x="251454" y="1578366"/>
            <a:ext cx="3429000" cy="584775"/>
          </a:xfrm>
          <a:prstGeom prst="rect">
            <a:avLst/>
          </a:prstGeom>
          <a:noFill/>
        </p:spPr>
        <p:txBody>
          <a:bodyPr wrap="square" rtlCol="0">
            <a:prstTxWarp prst="textArchDown">
              <a:avLst/>
            </a:prstTxWarp>
            <a:spAutoFit/>
          </a:bodyPr>
          <a:lstStyle/>
          <a:p>
            <a:r>
              <a:rPr lang="en-US" sz="3200" b="1" dirty="0" smtClean="0">
                <a:effectLst>
                  <a:outerShdw blurRad="50800" dist="38100" dir="8100000" algn="tr" rotWithShape="0">
                    <a:prstClr val="black">
                      <a:alpha val="40000"/>
                    </a:prstClr>
                  </a:outerShdw>
                </a:effectLst>
              </a:rPr>
              <a:t>  of Crucifixion</a:t>
            </a:r>
            <a:endParaRPr lang="en-US" sz="3200" b="1" dirty="0">
              <a:effectLst>
                <a:outerShdw blurRad="50800" dist="38100" dir="8100000" algn="tr" rotWithShape="0">
                  <a:prstClr val="black">
                    <a:alpha val="40000"/>
                  </a:prst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anim calcmode="lin" valueType="num">
                                      <p:cBhvr>
                                        <p:cTn id="2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1000"/>
                                        <p:tgtEl>
                                          <p:spTgt spid="5">
                                            <p:txEl>
                                              <p:pRg st="7" end="7"/>
                                            </p:txEl>
                                          </p:spTgt>
                                        </p:tgtEl>
                                      </p:cBhvr>
                                    </p:animEffect>
                                    <p:anim calcmode="lin" valueType="num">
                                      <p:cBhvr>
                                        <p:cTn id="3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1000"/>
                                        <p:tgtEl>
                                          <p:spTgt spid="5">
                                            <p:txEl>
                                              <p:pRg st="8" end="8"/>
                                            </p:txEl>
                                          </p:spTgt>
                                        </p:tgtEl>
                                      </p:cBhvr>
                                    </p:animEffect>
                                    <p:anim calcmode="lin" valueType="num">
                                      <p:cBhvr>
                                        <p:cTn id="3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2158</TotalTime>
  <Words>3854</Words>
  <Application>Microsoft Office PowerPoint</Application>
  <PresentationFormat>On-screen Show (4:3)</PresentationFormat>
  <Paragraphs>440</Paragraphs>
  <Slides>74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Franklin Gothic Heavy</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OlsenParkLaptop</dc:creator>
  <cp:lastModifiedBy>OlsenParkLaptop</cp:lastModifiedBy>
  <cp:revision>53</cp:revision>
  <dcterms:created xsi:type="dcterms:W3CDTF">2013-04-20T21:28:14Z</dcterms:created>
  <dcterms:modified xsi:type="dcterms:W3CDTF">2013-04-29T06:29:44Z</dcterms:modified>
</cp:coreProperties>
</file>