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embeddedFontLst>
    <p:embeddedFont>
      <p:font typeface="Arial Narrow" pitchFamily="34" charset="0"/>
      <p:regular r:id="rId13"/>
      <p:bold r:id="rId14"/>
      <p:italic r:id="rId15"/>
      <p:boldItalic r:id="rId16"/>
    </p:embeddedFont>
    <p:embeddedFont>
      <p:font typeface="Calibri" pitchFamily="3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2D223A"/>
    <a:srgbClr val="3A003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934" autoAdjust="0"/>
  </p:normalViewPr>
  <p:slideViewPr>
    <p:cSldViewPr snapToGrid="0">
      <p:cViewPr varScale="1">
        <p:scale>
          <a:sx n="69" d="100"/>
          <a:sy n="69" d="100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6ED32FF-30EF-41F5-9D60-0D628385F573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8487554-ABE8-4F01-8FA1-7154BED56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4642BF-8DB4-48D2-8185-F0AC5E9E5EF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7259C6-F640-4B7C-8DE2-9E15E41B10C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519FBC-7D1F-4CD6-8A04-076AB6A51E7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B542A3-1984-473F-AB11-7D7F4CD9BCA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3FDBCC-B1A8-4CB0-B05A-C54EE465715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6D3DD7-0757-4349-BDD5-BF77E05F047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A89FAC-5577-4DD4-A628-13948D8E4C4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CE7ECC-6B43-4B58-AD69-A1D4F18B863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EF7FC7-0D92-4C48-BF6E-966D578F50A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936A97-6635-4FA1-868E-8DBA93C5D3A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27D6B-A383-437C-B2AF-0534354F85D4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20891-09D3-487F-9E03-F6D8FB222E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95FBD-EB87-4C3B-B9C8-7AAE7E589E96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5E47F-F386-4335-96B5-3CF822EF2B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6E194-3C75-45B1-9BAF-B088FADB1059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0D390-64E6-4F09-B890-E3E55AD1AE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1D589-75B6-4E06-A785-985DD65A500A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E25FF-07DC-47E6-8169-5648219E9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EB7A7-EA10-460D-BDEA-BD4CD59D6488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826A7-8621-41A8-A11C-07B48FF30B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33B30-DA63-4193-B842-26C0FDFD191A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2B4FC-6215-4B4E-ACF0-B90BD0A3C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98E75-3ED0-4D07-BCC3-32E1F2967FF3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F0931-F5D9-4FD7-B9FA-B3D05F1223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415C1-8DA9-4E22-9316-2C058D28C805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81D34-E3F6-4D2A-9ADD-1C551D9D1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901EC-4123-4AC8-BBDD-16C0204435B0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DCEC8-62FB-4FE4-989D-93E56DCBB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9290D-1CCC-4C49-9E60-F52C350B3881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F7D22-715E-4518-A6DC-8650ED16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C1ACB-657E-41A5-8E5D-1481A8E1C3D9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7C10F-F0BB-44F0-9AAD-7E4545391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8290D11-A963-4A04-8010-6E950F6FDF39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3C67C5-05D1-485C-96D7-210701EE26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D223A"/>
            </a:gs>
            <a:gs pos="25000">
              <a:srgbClr val="2D223A"/>
            </a:gs>
            <a:gs pos="100000">
              <a:srgbClr val="3A003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34421" y="164175"/>
            <a:ext cx="656782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small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Do Not Lose Heart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5246" y="1607127"/>
            <a:ext cx="8440738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 Narrow" pitchFamily="34" charset="0"/>
              </a:rPr>
              <a:t>Men grow weary over many </a:t>
            </a:r>
            <a:r>
              <a:rPr lang="en-US" sz="3600" dirty="0" smtClean="0">
                <a:solidFill>
                  <a:schemeClr val="bg1"/>
                </a:solidFill>
                <a:latin typeface="Arial Narrow" pitchFamily="34" charset="0"/>
              </a:rPr>
              <a:t>things </a:t>
            </a:r>
            <a:r>
              <a:rPr lang="en-US" sz="3600" dirty="0" smtClean="0">
                <a:solidFill>
                  <a:srgbClr val="FF99FF"/>
                </a:solidFill>
                <a:latin typeface="Arial Narrow" pitchFamily="34" charset="0"/>
              </a:rPr>
              <a:t>(Prov</a:t>
            </a:r>
            <a:r>
              <a:rPr lang="en-US" sz="3600" dirty="0">
                <a:solidFill>
                  <a:srgbClr val="FF99FF"/>
                </a:solidFill>
                <a:latin typeface="Arial Narrow" pitchFamily="34" charset="0"/>
              </a:rPr>
              <a:t>. </a:t>
            </a:r>
            <a:r>
              <a:rPr lang="en-US" sz="3600" dirty="0" smtClean="0">
                <a:solidFill>
                  <a:srgbClr val="FF99FF"/>
                </a:solidFill>
                <a:latin typeface="Arial Narrow" pitchFamily="34" charset="0"/>
              </a:rPr>
              <a:t>25:17).</a:t>
            </a:r>
            <a:endParaRPr lang="en-US" sz="3600" dirty="0">
              <a:solidFill>
                <a:srgbClr val="FF99FF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Neighbors</a:t>
            </a: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Marriage</a:t>
            </a: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Children</a:t>
            </a: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Job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D223A"/>
            </a:gs>
            <a:gs pos="25000">
              <a:srgbClr val="2D223A"/>
            </a:gs>
            <a:gs pos="100000">
              <a:srgbClr val="3A003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34421" y="164175"/>
            <a:ext cx="656782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small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Do Not Lose Heart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04297" y="2131724"/>
            <a:ext cx="7321550" cy="360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 Narrow" pitchFamily="34" charset="0"/>
              </a:rPr>
              <a:t>Be </a:t>
            </a:r>
            <a:r>
              <a:rPr lang="en-US" sz="3600" dirty="0" smtClean="0">
                <a:solidFill>
                  <a:schemeClr val="bg1"/>
                </a:solidFill>
                <a:latin typeface="Arial Narrow" pitchFamily="34" charset="0"/>
              </a:rPr>
              <a:t>benevolent </a:t>
            </a:r>
            <a:r>
              <a:rPr lang="en-US" sz="3600" dirty="0" smtClean="0">
                <a:solidFill>
                  <a:srgbClr val="FF99FF"/>
                </a:solidFill>
                <a:latin typeface="Arial Narrow" pitchFamily="34" charset="0"/>
              </a:rPr>
              <a:t>(2 Thess. 3:6-13).</a:t>
            </a:r>
            <a:endParaRPr lang="en-US" sz="3600" dirty="0">
              <a:solidFill>
                <a:srgbClr val="FF99FF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Some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unworthy.</a:t>
            </a:r>
            <a:endParaRPr lang="en-US" sz="3200" dirty="0">
              <a:solidFill>
                <a:srgbClr val="FF99FF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Others still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worthy.</a:t>
            </a:r>
            <a:endParaRPr lang="en-US" sz="3200" dirty="0">
              <a:solidFill>
                <a:schemeClr val="bg1"/>
              </a:solidFill>
              <a:latin typeface="Arial Narrow" pitchFamily="34" charset="0"/>
            </a:endParaRPr>
          </a:p>
          <a:p>
            <a:pPr marL="1149350" lvl="2" indent="-234950">
              <a:buFont typeface="Arial" charset="0"/>
              <a:buChar char="∙"/>
            </a:pP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Widows.</a:t>
            </a:r>
            <a:endParaRPr lang="en-US" sz="3200" dirty="0">
              <a:solidFill>
                <a:schemeClr val="bg1"/>
              </a:solidFill>
              <a:latin typeface="Arial Narrow" pitchFamily="34" charset="0"/>
            </a:endParaRPr>
          </a:p>
          <a:p>
            <a:pPr marL="1149350" lvl="2" indent="-234950">
              <a:buFont typeface="Arial" charset="0"/>
              <a:buChar char="∙"/>
            </a:pP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Orphans.</a:t>
            </a:r>
            <a:endParaRPr lang="en-US" sz="3200" dirty="0">
              <a:solidFill>
                <a:schemeClr val="bg1"/>
              </a:solidFill>
              <a:latin typeface="Arial Narrow" pitchFamily="34" charset="0"/>
            </a:endParaRPr>
          </a:p>
          <a:p>
            <a:pPr marL="1149350" lvl="2" indent="-234950">
              <a:buFont typeface="Arial" charset="0"/>
              <a:buChar char="∙"/>
            </a:pP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Handicap.</a:t>
            </a:r>
            <a:endParaRPr lang="en-US" sz="3200" dirty="0">
              <a:solidFill>
                <a:schemeClr val="bg1"/>
              </a:solidFill>
              <a:latin typeface="Arial Narrow" pitchFamily="34" charset="0"/>
            </a:endParaRPr>
          </a:p>
          <a:p>
            <a:pPr marL="1149350" lvl="2" indent="-234950">
              <a:buFont typeface="Arial" charset="0"/>
              <a:buChar char="∙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Down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trodden.</a:t>
            </a:r>
            <a:endParaRPr lang="en-US" sz="32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91961" y="961028"/>
            <a:ext cx="407194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 Doing Good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D223A"/>
            </a:gs>
            <a:gs pos="25000">
              <a:srgbClr val="2D223A"/>
            </a:gs>
            <a:gs pos="100000">
              <a:srgbClr val="3A003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34421" y="164175"/>
            <a:ext cx="656782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small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Do Not Lose Heart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822884" y="1613045"/>
            <a:ext cx="5440362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 Narrow" pitchFamily="34" charset="0"/>
              </a:rPr>
              <a:t>Satan wants us to lose heart</a:t>
            </a:r>
            <a:endParaRPr lang="en-US" sz="3600" dirty="0">
              <a:solidFill>
                <a:srgbClr val="FF99FF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Rob our zeal and fervor</a:t>
            </a: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Destroy our diligence</a:t>
            </a: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Drain our hope and joy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D223A"/>
            </a:gs>
            <a:gs pos="25000">
              <a:srgbClr val="2D223A"/>
            </a:gs>
            <a:gs pos="100000">
              <a:srgbClr val="3A003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34421" y="164175"/>
            <a:ext cx="656782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small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Do Not Lose Heart</a:t>
            </a:r>
          </a:p>
        </p:txBody>
      </p:sp>
      <p:sp>
        <p:nvSpPr>
          <p:cNvPr id="4" name="Rectangle 3"/>
          <p:cNvSpPr/>
          <p:nvPr/>
        </p:nvSpPr>
        <p:spPr>
          <a:xfrm>
            <a:off x="1339286" y="1763126"/>
            <a:ext cx="2601994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 Prayer</a:t>
            </a:r>
          </a:p>
        </p:txBody>
      </p:sp>
      <p:sp>
        <p:nvSpPr>
          <p:cNvPr id="6" name="Rectangle 5"/>
          <p:cNvSpPr/>
          <p:nvPr/>
        </p:nvSpPr>
        <p:spPr>
          <a:xfrm>
            <a:off x="2466047" y="3107244"/>
            <a:ext cx="416812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 The Ministry</a:t>
            </a:r>
          </a:p>
        </p:txBody>
      </p:sp>
      <p:sp>
        <p:nvSpPr>
          <p:cNvPr id="8" name="Rectangle 7"/>
          <p:cNvSpPr/>
          <p:nvPr/>
        </p:nvSpPr>
        <p:spPr>
          <a:xfrm>
            <a:off x="3847640" y="4451361"/>
            <a:ext cx="407194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 Doing Good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D223A"/>
            </a:gs>
            <a:gs pos="25000">
              <a:srgbClr val="2D223A"/>
            </a:gs>
            <a:gs pos="100000">
              <a:srgbClr val="3A003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34421" y="164175"/>
            <a:ext cx="656782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small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Do Not Lose Heart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21171" y="2159434"/>
            <a:ext cx="732155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 Narrow" pitchFamily="34" charset="0"/>
              </a:rPr>
              <a:t>Widow &amp; Unjust </a:t>
            </a:r>
            <a:r>
              <a:rPr lang="en-US" sz="3600" dirty="0" smtClean="0">
                <a:solidFill>
                  <a:schemeClr val="bg1"/>
                </a:solidFill>
                <a:latin typeface="Arial Narrow" pitchFamily="34" charset="0"/>
              </a:rPr>
              <a:t>judge </a:t>
            </a:r>
            <a:r>
              <a:rPr lang="en-US" sz="3600" dirty="0" smtClean="0">
                <a:solidFill>
                  <a:srgbClr val="FF99FF"/>
                </a:solidFill>
                <a:latin typeface="Arial Narrow" pitchFamily="34" charset="0"/>
              </a:rPr>
              <a:t>(Luke. 18:1-8).</a:t>
            </a:r>
            <a:endParaRPr lang="en-US" sz="3600" dirty="0">
              <a:solidFill>
                <a:srgbClr val="FF99FF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Just God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vs. </a:t>
            </a: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unjust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judge.</a:t>
            </a:r>
            <a:endParaRPr lang="en-US" sz="3200" dirty="0">
              <a:solidFill>
                <a:schemeClr val="bg1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Beloved elect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vs. </a:t>
            </a: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despised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widow.</a:t>
            </a:r>
            <a:endParaRPr lang="en-US" sz="3200" dirty="0">
              <a:solidFill>
                <a:schemeClr val="bg1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Cries of many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vs. </a:t>
            </a: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petition of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one.</a:t>
            </a:r>
            <a:endParaRPr lang="en-US" sz="32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75981" y="968648"/>
            <a:ext cx="2601994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 Prayer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D223A"/>
            </a:gs>
            <a:gs pos="25000">
              <a:srgbClr val="2D223A"/>
            </a:gs>
            <a:gs pos="100000">
              <a:srgbClr val="3A003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34421" y="164175"/>
            <a:ext cx="656782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small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Do Not Lose Heart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48880" y="2311834"/>
            <a:ext cx="7321550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 Narrow" pitchFamily="34" charset="0"/>
              </a:rPr>
              <a:t>God answers </a:t>
            </a:r>
            <a:r>
              <a:rPr lang="en-US" sz="3600" dirty="0" smtClean="0">
                <a:solidFill>
                  <a:schemeClr val="bg1"/>
                </a:solidFill>
                <a:latin typeface="Arial Narrow" pitchFamily="34" charset="0"/>
              </a:rPr>
              <a:t>prayers </a:t>
            </a:r>
            <a:r>
              <a:rPr lang="en-US" sz="3600" dirty="0" smtClean="0">
                <a:solidFill>
                  <a:srgbClr val="FF99FF"/>
                </a:solidFill>
                <a:latin typeface="Arial Narrow" pitchFamily="34" charset="0"/>
              </a:rPr>
              <a:t>(Matt</a:t>
            </a:r>
            <a:r>
              <a:rPr lang="en-US" sz="3600" dirty="0">
                <a:solidFill>
                  <a:srgbClr val="FF99FF"/>
                </a:solidFill>
                <a:latin typeface="Arial Narrow" pitchFamily="34" charset="0"/>
              </a:rPr>
              <a:t>. </a:t>
            </a:r>
            <a:r>
              <a:rPr lang="en-US" sz="3600" dirty="0" smtClean="0">
                <a:solidFill>
                  <a:srgbClr val="FF99FF"/>
                </a:solidFill>
                <a:latin typeface="Arial Narrow" pitchFamily="34" charset="0"/>
              </a:rPr>
              <a:t>6:5-8).</a:t>
            </a:r>
            <a:endParaRPr lang="en-US" sz="3600" dirty="0">
              <a:solidFill>
                <a:srgbClr val="FF99FF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In time of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need </a:t>
            </a:r>
            <a:r>
              <a:rPr lang="en-US" sz="3200" dirty="0" smtClean="0">
                <a:solidFill>
                  <a:srgbClr val="FF99FF"/>
                </a:solidFill>
                <a:latin typeface="Arial Narrow" pitchFamily="34" charset="0"/>
              </a:rPr>
              <a:t>(Heb</a:t>
            </a:r>
            <a:r>
              <a:rPr lang="en-US" sz="3200" dirty="0">
                <a:solidFill>
                  <a:srgbClr val="FF99FF"/>
                </a:solidFill>
                <a:latin typeface="Arial Narrow" pitchFamily="34" charset="0"/>
              </a:rPr>
              <a:t>. </a:t>
            </a:r>
            <a:r>
              <a:rPr lang="en-US" sz="3200" dirty="0" smtClean="0">
                <a:solidFill>
                  <a:srgbClr val="FF99FF"/>
                </a:solidFill>
                <a:latin typeface="Arial Narrow" pitchFamily="34" charset="0"/>
              </a:rPr>
              <a:t>4:14-16).</a:t>
            </a:r>
            <a:endParaRPr lang="en-US" sz="3200" dirty="0">
              <a:solidFill>
                <a:srgbClr val="FF99FF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For our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benefit </a:t>
            </a:r>
            <a:r>
              <a:rPr lang="en-US" sz="3200" dirty="0" smtClean="0">
                <a:solidFill>
                  <a:srgbClr val="FF99FF"/>
                </a:solidFill>
                <a:latin typeface="Arial Narrow" pitchFamily="34" charset="0"/>
              </a:rPr>
              <a:t>(2 </a:t>
            </a:r>
            <a:r>
              <a:rPr lang="en-US" sz="3200" dirty="0">
                <a:solidFill>
                  <a:srgbClr val="FF99FF"/>
                </a:solidFill>
                <a:latin typeface="Arial Narrow" pitchFamily="34" charset="0"/>
              </a:rPr>
              <a:t>Cor. </a:t>
            </a:r>
            <a:r>
              <a:rPr lang="en-US" sz="3200" dirty="0" smtClean="0">
                <a:solidFill>
                  <a:srgbClr val="FF99FF"/>
                </a:solidFill>
                <a:latin typeface="Arial Narrow" pitchFamily="34" charset="0"/>
              </a:rPr>
              <a:t>12:7-10).</a:t>
            </a:r>
            <a:endParaRPr lang="en-US" sz="3200" dirty="0">
              <a:solidFill>
                <a:srgbClr val="FF99FF"/>
              </a:solidFill>
              <a:latin typeface="Arial Narrow" pitchFamily="34" charset="0"/>
            </a:endParaRPr>
          </a:p>
          <a:p>
            <a:pPr marL="1149350" lvl="2" indent="-234950">
              <a:buFont typeface="Arial" charset="0"/>
              <a:buChar char="∙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Righteous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man </a:t>
            </a:r>
            <a:r>
              <a:rPr lang="en-US" sz="3200" dirty="0" smtClean="0">
                <a:solidFill>
                  <a:srgbClr val="FF99FF"/>
                </a:solidFill>
                <a:latin typeface="Arial Narrow" pitchFamily="34" charset="0"/>
              </a:rPr>
              <a:t>(James 5:16-18).</a:t>
            </a:r>
            <a:endParaRPr lang="en-US" sz="3200" dirty="0">
              <a:solidFill>
                <a:srgbClr val="FF99FF"/>
              </a:solidFill>
              <a:latin typeface="Arial Narrow" pitchFamily="34" charset="0"/>
            </a:endParaRPr>
          </a:p>
          <a:p>
            <a:pPr marL="1149350" lvl="2" indent="-234950">
              <a:buFont typeface="Arial" charset="0"/>
              <a:buChar char="∙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According to His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will </a:t>
            </a:r>
            <a:r>
              <a:rPr lang="en-US" sz="3200" dirty="0" smtClean="0">
                <a:solidFill>
                  <a:srgbClr val="FF99FF"/>
                </a:solidFill>
                <a:latin typeface="Arial Narrow" pitchFamily="34" charset="0"/>
              </a:rPr>
              <a:t>(1 John 5:14-15).</a:t>
            </a:r>
            <a:endParaRPr lang="en-US" sz="3200" dirty="0">
              <a:solidFill>
                <a:srgbClr val="FF99FF"/>
              </a:solidFill>
              <a:latin typeface="Arial Narrow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75981" y="968648"/>
            <a:ext cx="2601994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 Prayer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D223A"/>
            </a:gs>
            <a:gs pos="25000">
              <a:srgbClr val="2D223A"/>
            </a:gs>
            <a:gs pos="100000">
              <a:srgbClr val="3A003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34421" y="164175"/>
            <a:ext cx="656782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small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Do Not Lose Heart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90444" y="2575069"/>
            <a:ext cx="732155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 Narrow" pitchFamily="34" charset="0"/>
              </a:rPr>
              <a:t>Ministry of the </a:t>
            </a:r>
            <a:r>
              <a:rPr lang="en-US" sz="3600" dirty="0" smtClean="0">
                <a:solidFill>
                  <a:schemeClr val="bg1"/>
                </a:solidFill>
                <a:latin typeface="Arial Narrow" pitchFamily="34" charset="0"/>
              </a:rPr>
              <a:t>Spirit </a:t>
            </a:r>
            <a:r>
              <a:rPr lang="en-US" sz="3600" dirty="0" smtClean="0">
                <a:solidFill>
                  <a:srgbClr val="FF99FF"/>
                </a:solidFill>
                <a:latin typeface="Arial Narrow" pitchFamily="34" charset="0"/>
              </a:rPr>
              <a:t>(2 </a:t>
            </a:r>
            <a:r>
              <a:rPr lang="en-US" sz="3600" dirty="0">
                <a:solidFill>
                  <a:srgbClr val="FF99FF"/>
                </a:solidFill>
                <a:latin typeface="Arial Narrow" pitchFamily="34" charset="0"/>
              </a:rPr>
              <a:t>Cor. </a:t>
            </a:r>
            <a:r>
              <a:rPr lang="en-US" sz="3600" dirty="0" smtClean="0">
                <a:solidFill>
                  <a:srgbClr val="FF99FF"/>
                </a:solidFill>
                <a:latin typeface="Arial Narrow" pitchFamily="34" charset="0"/>
              </a:rPr>
              <a:t>3:1-12).</a:t>
            </a:r>
            <a:endParaRPr lang="en-US" sz="3600" dirty="0">
              <a:solidFill>
                <a:srgbClr val="FF99FF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Greatest message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ever </a:t>
            </a:r>
            <a:r>
              <a:rPr lang="en-US" sz="3200" dirty="0" smtClean="0">
                <a:solidFill>
                  <a:srgbClr val="FF99FF"/>
                </a:solidFill>
                <a:latin typeface="Arial Narrow" pitchFamily="34" charset="0"/>
              </a:rPr>
              <a:t>(1 </a:t>
            </a:r>
            <a:r>
              <a:rPr lang="en-US" sz="3200" dirty="0">
                <a:solidFill>
                  <a:srgbClr val="FF99FF"/>
                </a:solidFill>
                <a:latin typeface="Arial Narrow" pitchFamily="34" charset="0"/>
              </a:rPr>
              <a:t>Tim. </a:t>
            </a:r>
            <a:r>
              <a:rPr lang="en-US" sz="3200" dirty="0" smtClean="0">
                <a:solidFill>
                  <a:srgbClr val="FF99FF"/>
                </a:solidFill>
                <a:latin typeface="Arial Narrow" pitchFamily="34" charset="0"/>
              </a:rPr>
              <a:t>1:11).</a:t>
            </a:r>
            <a:endParaRPr lang="en-US" sz="3200" dirty="0">
              <a:solidFill>
                <a:srgbClr val="FF99FF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Handle it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properly </a:t>
            </a:r>
            <a:r>
              <a:rPr lang="en-US" sz="3200" dirty="0" smtClean="0">
                <a:solidFill>
                  <a:srgbClr val="FF99FF"/>
                </a:solidFill>
                <a:latin typeface="Arial Narrow" pitchFamily="34" charset="0"/>
              </a:rPr>
              <a:t>(2 </a:t>
            </a:r>
            <a:r>
              <a:rPr lang="en-US" sz="3200" dirty="0">
                <a:solidFill>
                  <a:srgbClr val="FF99FF"/>
                </a:solidFill>
                <a:latin typeface="Arial Narrow" pitchFamily="34" charset="0"/>
              </a:rPr>
              <a:t>Cor. </a:t>
            </a:r>
            <a:r>
              <a:rPr lang="en-US" sz="3200" dirty="0" smtClean="0">
                <a:solidFill>
                  <a:srgbClr val="FF99FF"/>
                </a:solidFill>
                <a:latin typeface="Arial Narrow" pitchFamily="34" charset="0"/>
              </a:rPr>
              <a:t>4:1-4).</a:t>
            </a:r>
            <a:endParaRPr lang="en-US" sz="3200" dirty="0">
              <a:solidFill>
                <a:srgbClr val="FF99FF"/>
              </a:solidFill>
              <a:latin typeface="Arial Narrow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91961" y="961028"/>
            <a:ext cx="416812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 The Ministry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D223A"/>
            </a:gs>
            <a:gs pos="25000">
              <a:srgbClr val="2D223A"/>
            </a:gs>
            <a:gs pos="100000">
              <a:srgbClr val="3A003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34421" y="164175"/>
            <a:ext cx="656782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small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Do Not Lose Heart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07316" y="2311834"/>
            <a:ext cx="732155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 Narrow" pitchFamily="34" charset="0"/>
              </a:rPr>
              <a:t>Persevere in </a:t>
            </a:r>
            <a:r>
              <a:rPr lang="en-US" sz="3600" dirty="0" smtClean="0">
                <a:solidFill>
                  <a:schemeClr val="bg1"/>
                </a:solidFill>
                <a:latin typeface="Arial Narrow" pitchFamily="34" charset="0"/>
              </a:rPr>
              <a:t>persecution </a:t>
            </a:r>
            <a:r>
              <a:rPr lang="en-US" sz="3600" dirty="0" smtClean="0">
                <a:solidFill>
                  <a:srgbClr val="FF99FF"/>
                </a:solidFill>
                <a:latin typeface="Arial Narrow" pitchFamily="34" charset="0"/>
              </a:rPr>
              <a:t>(2 </a:t>
            </a:r>
            <a:r>
              <a:rPr lang="en-US" sz="3600" dirty="0">
                <a:solidFill>
                  <a:srgbClr val="FF99FF"/>
                </a:solidFill>
                <a:latin typeface="Arial Narrow" pitchFamily="34" charset="0"/>
              </a:rPr>
              <a:t>Cor. </a:t>
            </a:r>
            <a:r>
              <a:rPr lang="en-US" sz="3600" dirty="0" smtClean="0">
                <a:solidFill>
                  <a:srgbClr val="FF99FF"/>
                </a:solidFill>
                <a:latin typeface="Arial Narrow" pitchFamily="34" charset="0"/>
              </a:rPr>
              <a:t>4:7-18).</a:t>
            </a:r>
            <a:endParaRPr lang="en-US" sz="3600" dirty="0">
              <a:solidFill>
                <a:srgbClr val="FF99FF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It is treasure </a:t>
            </a: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that others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need.</a:t>
            </a:r>
            <a:endParaRPr lang="en-US" sz="3200" dirty="0">
              <a:solidFill>
                <a:schemeClr val="bg1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We will </a:t>
            </a: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meet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resistance.</a:t>
            </a:r>
            <a:endParaRPr lang="en-US" sz="3200" dirty="0">
              <a:solidFill>
                <a:schemeClr val="bg1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Our life </a:t>
            </a: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may be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threatened.</a:t>
            </a:r>
            <a:endParaRPr lang="en-US" sz="3200" dirty="0">
              <a:solidFill>
                <a:schemeClr val="bg1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We should be compelled </a:t>
            </a: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to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speak.</a:t>
            </a:r>
            <a:endParaRPr lang="en-US" sz="3200" dirty="0">
              <a:solidFill>
                <a:schemeClr val="bg1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We must look </a:t>
            </a: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beyond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the immediate.</a:t>
            </a:r>
            <a:endParaRPr lang="en-US" sz="3200" dirty="0">
              <a:solidFill>
                <a:srgbClr val="FF99FF"/>
              </a:solidFill>
              <a:latin typeface="Arial Narrow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91961" y="961028"/>
            <a:ext cx="416812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 The Ministry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D223A"/>
            </a:gs>
            <a:gs pos="25000">
              <a:srgbClr val="2D223A"/>
            </a:gs>
            <a:gs pos="100000">
              <a:srgbClr val="3A003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34421" y="164175"/>
            <a:ext cx="656782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small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Do Not Lose Heart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48879" y="2353397"/>
            <a:ext cx="7321550" cy="218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4950" indent="-234950"/>
            <a:r>
              <a:rPr lang="en-US" sz="3600" dirty="0">
                <a:solidFill>
                  <a:schemeClr val="bg1"/>
                </a:solidFill>
                <a:latin typeface="Arial Narrow" pitchFamily="34" charset="0"/>
              </a:rPr>
              <a:t>Even when others are in </a:t>
            </a:r>
            <a:r>
              <a:rPr lang="en-US" sz="3600" dirty="0" smtClean="0">
                <a:solidFill>
                  <a:schemeClr val="bg1"/>
                </a:solidFill>
                <a:latin typeface="Arial Narrow" pitchFamily="34" charset="0"/>
              </a:rPr>
              <a:t>tribulation</a:t>
            </a:r>
            <a:endParaRPr lang="en-US" sz="3600" dirty="0">
              <a:solidFill>
                <a:schemeClr val="bg1"/>
              </a:solidFill>
              <a:latin typeface="Arial Narrow" pitchFamily="34" charset="0"/>
            </a:endParaRPr>
          </a:p>
          <a:p>
            <a:pPr marL="234950"/>
            <a:r>
              <a:rPr lang="en-US" sz="3600" dirty="0" smtClean="0">
                <a:solidFill>
                  <a:srgbClr val="FF99FF"/>
                </a:solidFill>
                <a:latin typeface="Arial Narrow" pitchFamily="34" charset="0"/>
              </a:rPr>
              <a:t>(Ephesians 3:8-12).</a:t>
            </a:r>
            <a:endParaRPr lang="en-US" sz="3600" dirty="0">
              <a:solidFill>
                <a:srgbClr val="FF99FF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Their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persecutions.</a:t>
            </a:r>
            <a:endParaRPr lang="en-US" sz="3200" dirty="0">
              <a:solidFill>
                <a:schemeClr val="bg1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Doing it for you, others,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and </a:t>
            </a: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the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Lord.</a:t>
            </a:r>
            <a:endParaRPr lang="en-US" sz="3200" dirty="0">
              <a:solidFill>
                <a:srgbClr val="FF99FF"/>
              </a:solidFill>
              <a:latin typeface="Arial Narrow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91961" y="961028"/>
            <a:ext cx="416812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 The Ministry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D223A"/>
            </a:gs>
            <a:gs pos="25000">
              <a:srgbClr val="2D223A"/>
            </a:gs>
            <a:gs pos="100000">
              <a:srgbClr val="3A003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34421" y="164175"/>
            <a:ext cx="656782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small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Do Not Lose Heart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93461" y="2367252"/>
            <a:ext cx="732155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 Narrow" pitchFamily="34" charset="0"/>
              </a:rPr>
              <a:t>Individual </a:t>
            </a:r>
            <a:r>
              <a:rPr lang="en-US" sz="3600" dirty="0" smtClean="0">
                <a:solidFill>
                  <a:schemeClr val="bg1"/>
                </a:solidFill>
                <a:latin typeface="Arial Narrow" pitchFamily="34" charset="0"/>
              </a:rPr>
              <a:t>responsibilities </a:t>
            </a:r>
            <a:r>
              <a:rPr lang="en-US" sz="3600" dirty="0" smtClean="0">
                <a:solidFill>
                  <a:srgbClr val="FF99FF"/>
                </a:solidFill>
                <a:latin typeface="Arial Narrow" pitchFamily="34" charset="0"/>
              </a:rPr>
              <a:t>(Gal</a:t>
            </a:r>
            <a:r>
              <a:rPr lang="en-US" sz="3600" dirty="0">
                <a:solidFill>
                  <a:srgbClr val="FF99FF"/>
                </a:solidFill>
                <a:latin typeface="Arial Narrow" pitchFamily="34" charset="0"/>
              </a:rPr>
              <a:t>. </a:t>
            </a:r>
            <a:r>
              <a:rPr lang="en-US" sz="3600" dirty="0" smtClean="0">
                <a:solidFill>
                  <a:srgbClr val="FF99FF"/>
                </a:solidFill>
                <a:latin typeface="Arial Narrow" pitchFamily="34" charset="0"/>
              </a:rPr>
              <a:t>6:1-6).</a:t>
            </a:r>
            <a:endParaRPr lang="en-US" sz="3600" dirty="0">
              <a:solidFill>
                <a:srgbClr val="FF99FF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Reap what you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sow </a:t>
            </a:r>
            <a:r>
              <a:rPr lang="en-US" sz="3200" dirty="0" smtClean="0">
                <a:solidFill>
                  <a:srgbClr val="FF99FF"/>
                </a:solidFill>
                <a:latin typeface="Arial Narrow" pitchFamily="34" charset="0"/>
              </a:rPr>
              <a:t>(Gal</a:t>
            </a:r>
            <a:r>
              <a:rPr lang="en-US" sz="3200" dirty="0">
                <a:solidFill>
                  <a:srgbClr val="FF99FF"/>
                </a:solidFill>
                <a:latin typeface="Arial Narrow" pitchFamily="34" charset="0"/>
              </a:rPr>
              <a:t>. </a:t>
            </a:r>
            <a:r>
              <a:rPr lang="en-US" sz="3200" dirty="0" smtClean="0">
                <a:solidFill>
                  <a:srgbClr val="FF99FF"/>
                </a:solidFill>
                <a:latin typeface="Arial Narrow" pitchFamily="34" charset="0"/>
              </a:rPr>
              <a:t>6:7-8).</a:t>
            </a:r>
            <a:endParaRPr lang="en-US" sz="3200" dirty="0">
              <a:solidFill>
                <a:srgbClr val="FF99FF"/>
              </a:solidFill>
              <a:latin typeface="Arial Narrow" pitchFamily="34" charset="0"/>
            </a:endParaRPr>
          </a:p>
          <a:p>
            <a:pPr marL="692150" lvl="1" indent="-234950">
              <a:buFont typeface="Arial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Do not give </a:t>
            </a:r>
            <a:r>
              <a:rPr lang="en-US" sz="3200" dirty="0" smtClean="0">
                <a:solidFill>
                  <a:schemeClr val="bg1"/>
                </a:solidFill>
                <a:latin typeface="Arial Narrow" pitchFamily="34" charset="0"/>
              </a:rPr>
              <a:t>up </a:t>
            </a:r>
            <a:r>
              <a:rPr lang="en-US" sz="3200" dirty="0" smtClean="0">
                <a:solidFill>
                  <a:srgbClr val="FF99FF"/>
                </a:solidFill>
                <a:latin typeface="Arial Narrow" pitchFamily="34" charset="0"/>
              </a:rPr>
              <a:t>(Gal</a:t>
            </a:r>
            <a:r>
              <a:rPr lang="en-US" sz="3200" dirty="0">
                <a:solidFill>
                  <a:srgbClr val="FF99FF"/>
                </a:solidFill>
                <a:latin typeface="Arial Narrow" pitchFamily="34" charset="0"/>
              </a:rPr>
              <a:t>. </a:t>
            </a:r>
            <a:r>
              <a:rPr lang="en-US" sz="3200" dirty="0" smtClean="0">
                <a:solidFill>
                  <a:srgbClr val="FF99FF"/>
                </a:solidFill>
                <a:latin typeface="Arial Narrow" pitchFamily="34" charset="0"/>
              </a:rPr>
              <a:t>6:9-10).</a:t>
            </a:r>
            <a:endParaRPr lang="en-US" sz="3200" dirty="0">
              <a:solidFill>
                <a:srgbClr val="FF99FF"/>
              </a:solidFill>
              <a:latin typeface="Arial Narrow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91961" y="961028"/>
            <a:ext cx="407194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5080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 Doing Good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326</Words>
  <Application>Microsoft Office PowerPoint</Application>
  <PresentationFormat>On-screen Show (4:3)</PresentationFormat>
  <Paragraphs>71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Arial Narrow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Steven</dc:creator>
  <cp:lastModifiedBy>OlsenParkLaptop</cp:lastModifiedBy>
  <cp:revision>13</cp:revision>
  <dcterms:created xsi:type="dcterms:W3CDTF">2008-04-19T20:06:31Z</dcterms:created>
  <dcterms:modified xsi:type="dcterms:W3CDTF">2013-04-23T19:34:41Z</dcterms:modified>
</cp:coreProperties>
</file>