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7"/>
  </p:notesMasterIdLst>
  <p:handoutMasterIdLst>
    <p:handoutMasterId r:id="rId8"/>
  </p:handoutMasterIdLst>
  <p:sldIdLst>
    <p:sldId id="267" r:id="rId3"/>
    <p:sldId id="268" r:id="rId4"/>
    <p:sldId id="269" r:id="rId5"/>
    <p:sldId id="27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185" autoAdjust="0"/>
  </p:normalViewPr>
  <p:slideViewPr>
    <p:cSldViewPr snapToGrid="0">
      <p:cViewPr varScale="1">
        <p:scale>
          <a:sx n="70" d="100"/>
          <a:sy n="70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0FDE8-3B80-4AAC-92F2-E3D0667D4E72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79F74-2001-4B21-B06E-FA23C7F2D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78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25FBA-1311-468D-8115-8778B0F7BEEC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67C00-F679-4C51-9894-9E2214E5C2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282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loth.bmp"/>
          <p:cNvPicPr>
            <a:picLocks noChangeAspect="1"/>
          </p:cNvPicPr>
          <p:nvPr userDrawn="1"/>
        </p:nvPicPr>
        <p:blipFill>
          <a:blip r:embed="rId3" cstate="print"/>
          <a:srcRect t="23872" b="13013"/>
          <a:stretch>
            <a:fillRect/>
          </a:stretch>
        </p:blipFill>
        <p:spPr>
          <a:xfrm rot="5400000">
            <a:off x="-2137034" y="2137034"/>
            <a:ext cx="6858000" cy="258393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hidden">
          <a:xfrm>
            <a:off x="1828801" y="0"/>
            <a:ext cx="6320118" cy="6158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rumpled_fabric_7461.jpg"/>
          <p:cNvPicPr>
            <a:picLocks noChangeAspect="1"/>
          </p:cNvPicPr>
          <p:nvPr userDrawn="1"/>
        </p:nvPicPr>
        <p:blipFill>
          <a:blip r:embed="rId4" cstate="print"/>
          <a:srcRect b="73963"/>
          <a:stretch>
            <a:fillRect/>
          </a:stretch>
        </p:blipFill>
        <p:spPr>
          <a:xfrm>
            <a:off x="887507" y="-349623"/>
            <a:ext cx="8256494" cy="1869142"/>
          </a:xfrm>
          <a:prstGeom prst="rect">
            <a:avLst/>
          </a:prstGeom>
          <a:effectLst>
            <a:outerShdw blurRad="50800" dist="1778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8177" y="0"/>
            <a:ext cx="7632752" cy="1331259"/>
          </a:xfrm>
        </p:spPr>
        <p:txBody>
          <a:bodyPr anchor="b"/>
          <a:lstStyle>
            <a:lvl1pPr algn="l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1530" y="1694328"/>
            <a:ext cx="5647764" cy="399377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886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389C-FACC-452B-B4C1-3BD186F45CB8}" type="datetime1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71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7885" y="419100"/>
            <a:ext cx="1564565" cy="57531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419100"/>
            <a:ext cx="5457825" cy="57531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844-3C76-42C8-BBA9-088C96A067BA}" type="datetime1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46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594C-40D9-4922-A63A-E4D7E3C24D49}" type="datetime1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244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1676400"/>
            <a:ext cx="6985262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212848"/>
            <a:ext cx="4663440" cy="2862262"/>
          </a:xfrm>
        </p:spPr>
        <p:txBody>
          <a:bodyPr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5120640"/>
            <a:ext cx="4663440" cy="45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0677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905000"/>
            <a:ext cx="3429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429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855-A872-4272-B880-39A488A710E7}" type="datetime1">
              <a:rPr lang="en-US" smtClean="0"/>
              <a:pPr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456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04999"/>
            <a:ext cx="3429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603352"/>
            <a:ext cx="3429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3450" y="1904999"/>
            <a:ext cx="3429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3450" y="2603352"/>
            <a:ext cx="3429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CA8F-D5ED-4B90-A100-0BDC54A645DF}" type="datetime1">
              <a:rPr lang="en-US" smtClean="0"/>
              <a:pPr/>
              <a:t>2/5/2013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790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CD98-8566-471F-B6F9-93E04967ED47}" type="datetime1">
              <a:rPr lang="en-US" smtClean="0"/>
              <a:pPr/>
              <a:t>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89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5E6A-2086-4CB2-B79F-96593439A0AC}" type="datetime1">
              <a:rPr lang="en-US" smtClean="0"/>
              <a:pPr/>
              <a:t>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681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3657600" y="0"/>
            <a:ext cx="54864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651760"/>
            <a:ext cx="27432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515" y="688490"/>
            <a:ext cx="4560570" cy="54837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17720"/>
            <a:ext cx="2743200" cy="15544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8B26-E0E7-401D-95E5-683ED06BF9AD}" type="datetime1">
              <a:rPr lang="en-US" smtClean="0"/>
              <a:pPr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73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3657600" y="0"/>
            <a:ext cx="54864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86" y="2651760"/>
            <a:ext cx="27432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20515" y="684943"/>
            <a:ext cx="456057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486" y="4617720"/>
            <a:ext cx="2743200" cy="155448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EC7-2C19-4F74-B285-CE160F4A579A}" type="datetime1">
              <a:rPr lang="en-US" smtClean="0"/>
              <a:pPr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724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hidden">
          <a:xfrm>
            <a:off x="0" y="5980362"/>
            <a:ext cx="9141714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hidden">
          <a:xfrm>
            <a:off x="1143" y="214604"/>
            <a:ext cx="9141714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hidden">
          <a:xfrm>
            <a:off x="1143" y="214604"/>
            <a:ext cx="9141714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419100"/>
            <a:ext cx="72009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05000"/>
            <a:ext cx="72009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4374" y="6484777"/>
            <a:ext cx="1001291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4020-EAAB-4E36-8532-04C08CBCE9E1}" type="datetime1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84777"/>
            <a:ext cx="309282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50" y="6484777"/>
            <a:ext cx="51435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8177" y="191069"/>
            <a:ext cx="7632752" cy="1140190"/>
          </a:xfrm>
        </p:spPr>
        <p:txBody>
          <a:bodyPr anchor="ctr"/>
          <a:lstStyle/>
          <a:p>
            <a:pPr algn="ctr"/>
            <a:r>
              <a:rPr lang="en-US" sz="5400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The Example of </a:t>
            </a:r>
            <a:r>
              <a:rPr lang="en-US" sz="5400" dirty="0" err="1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Dorcas</a:t>
            </a:r>
            <a:endParaRPr lang="en-US" sz="5400" dirty="0">
              <a:effectLst>
                <a:glow rad="101600">
                  <a:schemeClr val="accent6">
                    <a:lumMod val="5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1530" y="1842448"/>
            <a:ext cx="5647764" cy="4053385"/>
          </a:xfrm>
        </p:spPr>
        <p:txBody>
          <a:bodyPr>
            <a:normAutofit fontScale="92500" lnSpcReduction="10000"/>
          </a:bodyPr>
          <a:lstStyle/>
          <a:p>
            <a:pPr marL="463550" indent="-463550">
              <a:lnSpc>
                <a:spcPct val="120000"/>
              </a:lnSpc>
            </a:pPr>
            <a:r>
              <a:rPr lang="en-US" altLang="en-US" sz="4000" b="1" dirty="0" smtClean="0"/>
              <a:t>I. </a:t>
            </a:r>
            <a:r>
              <a:rPr lang="en-US" altLang="en-US" sz="4000" b="1" dirty="0" err="1" smtClean="0"/>
              <a:t>Dorcas</a:t>
            </a:r>
            <a:r>
              <a:rPr lang="en-US" altLang="en-US" sz="4000" b="1" dirty="0" smtClean="0"/>
              <a:t> was full of good works and charitable deeds.</a:t>
            </a:r>
            <a:endParaRPr lang="en-US" altLang="en-US" sz="4000" dirty="0" smtClean="0"/>
          </a:p>
          <a:p>
            <a:pPr marL="914400" indent="-463550">
              <a:lnSpc>
                <a:spcPct val="120000"/>
              </a:lnSpc>
            </a:pPr>
            <a:r>
              <a:rPr lang="en-US" altLang="en-US" sz="3200" dirty="0" smtClean="0"/>
              <a:t>A. The character of </a:t>
            </a:r>
            <a:r>
              <a:rPr lang="en-US" altLang="en-US" sz="3200" dirty="0" err="1" smtClean="0"/>
              <a:t>Dorcas</a:t>
            </a:r>
            <a:r>
              <a:rPr lang="en-US" altLang="en-US" sz="3200" dirty="0" smtClean="0"/>
              <a:t> (Acts 9:36).  </a:t>
            </a:r>
          </a:p>
          <a:p>
            <a:pPr marL="914400" indent="-463550">
              <a:lnSpc>
                <a:spcPct val="120000"/>
              </a:lnSpc>
            </a:pPr>
            <a:r>
              <a:rPr lang="en-US" altLang="en-US" sz="3200" dirty="0" smtClean="0"/>
              <a:t>B. The character of the ungodly (Acts 5:1-11).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7779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8177" y="191069"/>
            <a:ext cx="7632752" cy="1140190"/>
          </a:xfrm>
        </p:spPr>
        <p:txBody>
          <a:bodyPr anchor="ctr"/>
          <a:lstStyle/>
          <a:p>
            <a:pPr algn="ctr"/>
            <a:r>
              <a:rPr lang="en-US" sz="5400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The Example of </a:t>
            </a:r>
            <a:r>
              <a:rPr lang="en-US" sz="5400" dirty="0" err="1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Dorcas</a:t>
            </a:r>
            <a:endParaRPr lang="en-US" sz="5400" dirty="0">
              <a:effectLst>
                <a:glow rad="101600">
                  <a:schemeClr val="accent6">
                    <a:lumMod val="5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1530" y="1842448"/>
            <a:ext cx="5647764" cy="4053385"/>
          </a:xfrm>
        </p:spPr>
        <p:txBody>
          <a:bodyPr>
            <a:normAutofit/>
          </a:bodyPr>
          <a:lstStyle/>
          <a:p>
            <a:pPr marL="6350">
              <a:spcAft>
                <a:spcPts val="600"/>
              </a:spcAft>
            </a:pPr>
            <a:r>
              <a:rPr lang="en-US" altLang="en-US" sz="3500" b="1" spc="-100" dirty="0" smtClean="0"/>
              <a:t>II. </a:t>
            </a:r>
            <a:r>
              <a:rPr lang="en-US" altLang="en-US" sz="3500" b="1" spc="-100" dirty="0" err="1" smtClean="0"/>
              <a:t>Dorcas</a:t>
            </a:r>
            <a:r>
              <a:rPr lang="en-US" altLang="en-US" sz="3500" b="1" spc="-100" dirty="0" smtClean="0"/>
              <a:t> died  </a:t>
            </a:r>
            <a:r>
              <a:rPr lang="en-US" altLang="en-US" sz="3500" spc="-100" dirty="0" smtClean="0"/>
              <a:t>(Acts 9:37-38).</a:t>
            </a:r>
            <a:endParaRPr lang="en-US" altLang="en-US" sz="3500" b="1" spc="-100" dirty="0" smtClean="0"/>
          </a:p>
          <a:p>
            <a:pPr marL="736600" indent="-395288"/>
            <a:r>
              <a:rPr lang="en-US" altLang="en-US" dirty="0" smtClean="0"/>
              <a:t>A.  Shouldn’t the godly be spared from suffering?</a:t>
            </a:r>
          </a:p>
          <a:p>
            <a:pPr marL="1146175" lvl="2" indent="-463550" algn="l"/>
            <a:r>
              <a:rPr lang="en-US" altLang="en-US" sz="2400" dirty="0" smtClean="0"/>
              <a:t>1.  Examples of the godly suffering (Job 1:6—2:10;  Acts 6:8; 7:54-60; Acts 12:1-2; 1Timothy 5:23;   Philippians 2:25-27 ; 2 Cor. 11:23-28; 2 Timothy 4:20).</a:t>
            </a:r>
          </a:p>
          <a:p>
            <a:pPr marL="736600" lvl="2" indent="-395288" algn="l"/>
            <a:r>
              <a:rPr lang="en-US" altLang="en-US" sz="2400" dirty="0" smtClean="0"/>
              <a:t>B. Tears were shed when she died.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67779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8177" y="191069"/>
            <a:ext cx="7632752" cy="1140190"/>
          </a:xfrm>
        </p:spPr>
        <p:txBody>
          <a:bodyPr anchor="ctr"/>
          <a:lstStyle/>
          <a:p>
            <a:pPr algn="ctr"/>
            <a:r>
              <a:rPr lang="en-US" sz="5400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The Example of </a:t>
            </a:r>
            <a:r>
              <a:rPr lang="en-US" sz="5400" dirty="0" err="1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Dorcas</a:t>
            </a:r>
            <a:endParaRPr lang="en-US" sz="5400" dirty="0">
              <a:effectLst>
                <a:glow rad="101600">
                  <a:schemeClr val="accent6">
                    <a:lumMod val="5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1529" y="1842448"/>
            <a:ext cx="5805115" cy="4053385"/>
          </a:xfrm>
        </p:spPr>
        <p:txBody>
          <a:bodyPr>
            <a:normAutofit/>
          </a:bodyPr>
          <a:lstStyle/>
          <a:p>
            <a:pPr marL="463550" indent="-463550">
              <a:lnSpc>
                <a:spcPct val="120000"/>
              </a:lnSpc>
            </a:pPr>
            <a:r>
              <a:rPr lang="en-US" altLang="en-US" sz="3300" b="1" spc="-100" dirty="0" smtClean="0"/>
              <a:t>III. </a:t>
            </a:r>
            <a:r>
              <a:rPr lang="en-US" altLang="en-US" sz="3300" b="1" spc="-100" dirty="0" err="1" smtClean="0"/>
              <a:t>Dorcas</a:t>
            </a:r>
            <a:r>
              <a:rPr lang="en-US" altLang="en-US" sz="3300" b="1" spc="-100" dirty="0" smtClean="0"/>
              <a:t> left something to show for her life </a:t>
            </a:r>
            <a:r>
              <a:rPr lang="en-US" altLang="en-US" sz="3300" spc="-100" dirty="0" smtClean="0"/>
              <a:t>(Acts 9:39-42).</a:t>
            </a:r>
          </a:p>
          <a:p>
            <a:pPr marL="1023938" indent="-560388">
              <a:lnSpc>
                <a:spcPct val="100000"/>
              </a:lnSpc>
            </a:pPr>
            <a:r>
              <a:rPr lang="en-US" altLang="en-US" dirty="0" smtClean="0"/>
              <a:t>A. If you should die, what could your friends show? What could they say? </a:t>
            </a:r>
          </a:p>
          <a:p>
            <a:pPr marL="1255713" lvl="2" indent="-341313" algn="l">
              <a:buAutoNum type="arabicPeriod"/>
            </a:pPr>
            <a:r>
              <a:rPr lang="en-US" altLang="en-US" sz="2400" dirty="0" smtClean="0"/>
              <a:t>Will the Lord see anything?  (Matthew 25:31-46).</a:t>
            </a:r>
          </a:p>
          <a:p>
            <a:pPr lvl="2" indent="-457200" algn="l"/>
            <a:r>
              <a:rPr lang="en-US" altLang="en-US" sz="2400" dirty="0" smtClean="0"/>
              <a:t>B. It costs something to leave a showing for life.  (John 12:24-25).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67779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8177" y="191069"/>
            <a:ext cx="7632752" cy="1140190"/>
          </a:xfrm>
        </p:spPr>
        <p:txBody>
          <a:bodyPr anchor="ctr"/>
          <a:lstStyle/>
          <a:p>
            <a:pPr algn="ctr"/>
            <a:r>
              <a:rPr lang="en-US" sz="5400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The Example of </a:t>
            </a:r>
            <a:r>
              <a:rPr lang="en-US" sz="5400" dirty="0" err="1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Dorcas</a:t>
            </a:r>
            <a:endParaRPr lang="en-US" sz="5400" dirty="0">
              <a:effectLst>
                <a:glow rad="101600">
                  <a:schemeClr val="accent6">
                    <a:lumMod val="5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1530" y="1842448"/>
            <a:ext cx="5647764" cy="4053385"/>
          </a:xfrm>
        </p:spPr>
        <p:txBody>
          <a:bodyPr>
            <a:normAutofit fontScale="92500" lnSpcReduction="10000"/>
          </a:bodyPr>
          <a:lstStyle/>
          <a:p>
            <a:pPr marL="463550" indent="-463550">
              <a:lnSpc>
                <a:spcPct val="120000"/>
              </a:lnSpc>
            </a:pPr>
            <a:r>
              <a:rPr lang="en-US" altLang="en-US" sz="4000" b="1" dirty="0" smtClean="0"/>
              <a:t>IV. </a:t>
            </a:r>
            <a:r>
              <a:rPr lang="en-US" altLang="en-US" sz="4000" b="1" dirty="0" err="1" smtClean="0"/>
              <a:t>Dorcas</a:t>
            </a:r>
            <a:r>
              <a:rPr lang="en-US" altLang="en-US" sz="4000" b="1" dirty="0" smtClean="0"/>
              <a:t> let her light shine for others to see.</a:t>
            </a:r>
            <a:endParaRPr lang="en-US" altLang="en-US" sz="4000" dirty="0" smtClean="0"/>
          </a:p>
          <a:p>
            <a:pPr marL="914400" indent="-463550">
              <a:lnSpc>
                <a:spcPct val="120000"/>
              </a:lnSpc>
            </a:pPr>
            <a:r>
              <a:rPr lang="en-US" altLang="en-US" sz="3200" dirty="0" smtClean="0"/>
              <a:t>A. Jesus teaches us to let our </a:t>
            </a:r>
            <a:r>
              <a:rPr lang="en-US" altLang="en-US" sz="3200" smtClean="0"/>
              <a:t>light shine </a:t>
            </a:r>
            <a:r>
              <a:rPr lang="en-US" altLang="en-US" sz="3200" dirty="0" smtClean="0"/>
              <a:t>(Matt. 5:16).</a:t>
            </a:r>
          </a:p>
          <a:p>
            <a:pPr marL="914400" indent="-463550">
              <a:lnSpc>
                <a:spcPct val="120000"/>
              </a:lnSpc>
            </a:pPr>
            <a:r>
              <a:rPr lang="en-US" altLang="en-US" sz="3200" dirty="0" smtClean="0"/>
              <a:t>B. Good works should be done in the Lord’s vineyard  (Matt. 20:1-16).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7779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orcas.pptx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792E8D6-7A87-418E-8C48-2723019F95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Dorcas.pptx</Template>
  <TotalTime>0</TotalTime>
  <Words>211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Dorcas.pptx</vt:lpstr>
      <vt:lpstr>The Example of Dorcas</vt:lpstr>
      <vt:lpstr>The Example of Dorcas</vt:lpstr>
      <vt:lpstr>The Example of Dorcas</vt:lpstr>
      <vt:lpstr>The Example of Dorcas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2013-02-03T14:09:01Z</dcterms:created>
  <dcterms:modified xsi:type="dcterms:W3CDTF">2013-02-05T16:09:32Z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TC030306239991</vt:lpwstr>
  </property>
</Properties>
</file>