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docProps/core.xml" ContentType="application/vnd.openxmlformats-package.core-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Default Extension="fntdata" ContentType="application/x-fontdata"/>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embedTrueTypeFonts="1" saveSubsetFonts="1" autoCompressPictures="0">
  <p:sldMasterIdLst>
    <p:sldMasterId id="2147483847" r:id="rId1"/>
  </p:sldMasterIdLst>
  <p:sldIdLst>
    <p:sldId id="257" r:id="rId2"/>
    <p:sldId id="258" r:id="rId3"/>
    <p:sldId id="259" r:id="rId4"/>
    <p:sldId id="260" r:id="rId5"/>
    <p:sldId id="261" r:id="rId6"/>
  </p:sldIdLst>
  <p:sldSz cx="9144000" cy="6858000" type="screen4x3"/>
  <p:notesSz cx="6858000" cy="9144000"/>
  <p:embeddedFontLst>
    <p:embeddedFont>
      <p:font typeface="Century Gothic"/>
      <p:regular r:id="rId7"/>
      <p:bold r:id="rId8"/>
      <p:italic r:id="rId9"/>
      <p:boldItalic r:id="rId10"/>
    </p:embeddedFont>
    <p:embeddedFont>
      <p:font typeface="Wingdings 2" charset="2"/>
      <p:regular r:id="rId11"/>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00"/>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snapToGrid="0" snapToObjects="1">
      <p:cViewPr varScale="1">
        <p:scale>
          <a:sx n="123" d="100"/>
          <a:sy n="123" d="100"/>
        </p:scale>
        <p:origin x="-36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font" Target="fonts/font5.fntdata"/><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font" Target="fonts/font1.fntdata"/><Relationship Id="rId8" Type="http://schemas.openxmlformats.org/officeDocument/2006/relationships/font" Target="fonts/font2.fntdata"/><Relationship Id="rId9" Type="http://schemas.openxmlformats.org/officeDocument/2006/relationships/font" Target="fonts/font3.fntdata"/><Relationship Id="rId10" Type="http://schemas.openxmlformats.org/officeDocument/2006/relationships/font" Target="fonts/font4.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19B0FA10-04F8-B245-9EA3-90D90EE003A0}" type="datetimeFigureOut">
              <a:rPr lang="en-US" smtClean="0"/>
              <a:pPr/>
              <a:t>12/9/13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59604A-DDD4-4BE5-9F0F-C50D317D16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19B0FA10-04F8-B245-9EA3-90D90EE003A0}" type="datetimeFigureOut">
              <a:rPr lang="en-US" smtClean="0"/>
              <a:pPr/>
              <a:t>12/9/13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FDF6B8-AD3E-B647-B16C-24CD0AF885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19B0FA10-04F8-B245-9EA3-90D90EE003A0}" type="datetimeFigureOut">
              <a:rPr lang="en-US" smtClean="0"/>
              <a:pPr/>
              <a:t>12/9/13</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19B0FA10-04F8-B245-9EA3-90D90EE003A0}" type="datetimeFigureOut">
              <a:rPr lang="en-US" smtClean="0"/>
              <a:pPr/>
              <a:t>12/9/13</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19B0FA10-04F8-B245-9EA3-90D90EE003A0}" type="datetimeFigureOut">
              <a:rPr lang="en-US" smtClean="0"/>
              <a:pPr/>
              <a:t>12/9/13</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Click icon to add picture</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9B0FA10-04F8-B245-9EA3-90D90EE003A0}" type="datetimeFigureOut">
              <a:rPr lang="en-US" smtClean="0"/>
              <a:pPr/>
              <a:t>12/9/13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FDF6B8-AD3E-B647-B16C-24CD0AF88526}"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9B0FA10-04F8-B245-9EA3-90D90EE003A0}" type="datetimeFigureOut">
              <a:rPr lang="en-US" smtClean="0"/>
              <a:pPr/>
              <a:t>12/9/13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FDF6B8-AD3E-B647-B16C-24CD0AF8852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9B0FA10-04F8-B245-9EA3-90D90EE003A0}" type="datetimeFigureOut">
              <a:rPr lang="en-US" smtClean="0"/>
              <a:pPr/>
              <a:t>12/9/13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FDF6B8-AD3E-B647-B16C-24CD0AF885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19B0FA10-04F8-B245-9EA3-90D90EE003A0}" type="datetimeFigureOut">
              <a:rPr lang="en-US" smtClean="0"/>
              <a:pPr/>
              <a:t>12/9/13</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B0FA10-04F8-B245-9EA3-90D90EE003A0}" type="datetimeFigureOut">
              <a:rPr lang="en-US" smtClean="0"/>
              <a:pPr/>
              <a:t>12/9/13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FDF6B8-AD3E-B647-B16C-24CD0AF8852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a:xfrm>
            <a:off x="6580094" y="188259"/>
            <a:ext cx="2133600" cy="365125"/>
          </a:xfrm>
        </p:spPr>
        <p:txBody>
          <a:bodyPr/>
          <a:lstStyle/>
          <a:p>
            <a:fld id="{19B0FA10-04F8-B245-9EA3-90D90EE003A0}" type="datetimeFigureOut">
              <a:rPr lang="en-US" smtClean="0"/>
              <a:pPr/>
              <a:t>12/9/13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FDF6B8-AD3E-B647-B16C-24CD0AF8852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a:xfrm>
            <a:off x="6580094" y="188259"/>
            <a:ext cx="2133600" cy="365125"/>
          </a:xfrm>
        </p:spPr>
        <p:txBody>
          <a:bodyPr/>
          <a:lstStyle/>
          <a:p>
            <a:fld id="{19B0FA10-04F8-B245-9EA3-90D90EE003A0}" type="datetimeFigureOut">
              <a:rPr lang="en-US" smtClean="0"/>
              <a:pPr/>
              <a:t>12/9/13</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23FDF6B8-AD3E-B647-B16C-24CD0AF88526}" type="slidenum">
              <a:rPr lang="en-US" smtClean="0"/>
              <a:pPr/>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19B0FA10-04F8-B245-9EA3-90D90EE003A0}" type="datetimeFigureOut">
              <a:rPr lang="en-US" smtClean="0"/>
              <a:pPr/>
              <a:t>12/9/13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FDF6B8-AD3E-B647-B16C-24CD0AF8852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B0FA10-04F8-B245-9EA3-90D90EE003A0}" type="datetimeFigureOut">
              <a:rPr lang="en-US" smtClean="0"/>
              <a:pPr/>
              <a:t>12/9/13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FDF6B8-AD3E-B647-B16C-24CD0AF885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19B0FA10-04F8-B245-9EA3-90D90EE003A0}" type="datetimeFigureOut">
              <a:rPr lang="en-US" smtClean="0"/>
              <a:pPr/>
              <a:t>12/9/13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FDF6B8-AD3E-B647-B16C-24CD0AF8852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dirty="0" smtClean="0"/>
              <a:t>Click to edit Master title style</a:t>
            </a:r>
            <a:endParaRPr dirty="0"/>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19B0FA10-04F8-B245-9EA3-90D90EE003A0}" type="datetimeFigureOut">
              <a:rPr lang="en-US" smtClean="0"/>
              <a:pPr/>
              <a:t>12/9/13</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23FDF6B8-AD3E-B647-B16C-24CD0AF88526}" type="slidenum">
              <a:rPr lang="en-US" smtClean="0"/>
              <a:pPr/>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 id="2147483860" r:id="rId13"/>
    <p:sldLayoutId id="2147483861" r:id="rId14"/>
    <p:sldLayoutId id="2147483862" r:id="rId15"/>
  </p:sldLayoutIdLst>
  <p:txStyles>
    <p:titleStyle>
      <a:lvl1pPr marL="0" indent="0" algn="l" defTabSz="914400" rtl="0" eaLnBrk="1" latinLnBrk="0" hangingPunct="1">
        <a:spcBef>
          <a:spcPct val="0"/>
        </a:spcBef>
        <a:buNone/>
        <a:tabLst/>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656"/>
            <a:ext cx="8913813" cy="914400"/>
          </a:xfrm>
        </p:spPr>
        <p:txBody>
          <a:bodyPr>
            <a:normAutofit/>
          </a:bodyPr>
          <a:lstStyle/>
          <a:p>
            <a:r>
              <a:rPr lang="en-US" sz="4400" b="1" dirty="0" smtClean="0"/>
              <a:t>Acts 5:34-39</a:t>
            </a:r>
            <a:endParaRPr lang="en-US" sz="4400" b="1" dirty="0"/>
          </a:p>
        </p:txBody>
      </p:sp>
      <p:sp>
        <p:nvSpPr>
          <p:cNvPr id="3" name="Content Placeholder 2"/>
          <p:cNvSpPr>
            <a:spLocks noGrp="1"/>
          </p:cNvSpPr>
          <p:nvPr>
            <p:ph idx="1"/>
          </p:nvPr>
        </p:nvSpPr>
        <p:spPr>
          <a:xfrm>
            <a:off x="522259" y="1982322"/>
            <a:ext cx="8391553" cy="4284008"/>
          </a:xfrm>
        </p:spPr>
        <p:txBody>
          <a:bodyPr>
            <a:noAutofit/>
          </a:bodyPr>
          <a:lstStyle/>
          <a:p>
            <a:pPr marL="0" indent="0">
              <a:buNone/>
            </a:pPr>
            <a:r>
              <a:rPr lang="en-US" b="1" dirty="0" smtClean="0"/>
              <a:t>Then one in the council stood up, a Pharisee named </a:t>
            </a:r>
            <a:r>
              <a:rPr lang="en-US" b="1" dirty="0" err="1" smtClean="0"/>
              <a:t>Gamaliel</a:t>
            </a:r>
            <a:r>
              <a:rPr lang="en-US" b="1" dirty="0" smtClean="0"/>
              <a:t>, a teacher of the law held in respect by all the people, and commanded them to put the apostles outside for a little while.</a:t>
            </a:r>
            <a:r>
              <a:rPr lang="en-US" b="1" dirty="0"/>
              <a:t> </a:t>
            </a:r>
            <a:r>
              <a:rPr lang="en-US" b="1" dirty="0" smtClean="0"/>
              <a:t>And he said to them: “Men of Israel, take heed to yourselves what you intend to do regarding these men.</a:t>
            </a:r>
            <a:r>
              <a:rPr lang="en-US" b="1" dirty="0"/>
              <a:t> </a:t>
            </a:r>
            <a:r>
              <a:rPr lang="en-US" b="1" dirty="0" smtClean="0"/>
              <a:t>For some time ago </a:t>
            </a:r>
            <a:r>
              <a:rPr lang="en-US" b="1" dirty="0" err="1" smtClean="0"/>
              <a:t>Theudas</a:t>
            </a:r>
            <a:r>
              <a:rPr lang="en-US" b="1" dirty="0" smtClean="0"/>
              <a:t> rose up, claiming to be somebody. A number of men, about four hundred, joined him. He was slain, and all who obeyed him were scattered and came to nothing.</a:t>
            </a:r>
            <a:r>
              <a:rPr lang="en-US" b="1" dirty="0"/>
              <a:t> </a:t>
            </a:r>
            <a:r>
              <a:rPr lang="en-US" b="1" dirty="0" smtClean="0"/>
              <a:t>After this man, Judas of Galilee rose up in the days of the census, and drew away many people after him. He also perished, and all who obeyed him were dispersed.</a:t>
            </a:r>
            <a:r>
              <a:rPr lang="en-US" b="1" dirty="0"/>
              <a:t> </a:t>
            </a:r>
            <a:r>
              <a:rPr lang="en-US" b="1" dirty="0" smtClean="0"/>
              <a:t>And now I say to you, keep away from these men and let them alone; for if this plan or this work is of men, it will come to nothing; but if it is of God, you cannot overthrow it--lest you even be found to fight against God” (NKJV).</a:t>
            </a:r>
            <a:endParaRPr lang="en-US"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23269"/>
            <a:ext cx="8229600" cy="3102893"/>
          </a:xfrm>
        </p:spPr>
        <p:txBody>
          <a:bodyPr>
            <a:normAutofit lnSpcReduction="10000"/>
          </a:bodyPr>
          <a:lstStyle/>
          <a:p>
            <a:r>
              <a:rPr lang="en-US" sz="2800" b="1" dirty="0" smtClean="0"/>
              <a:t>Israel literally fought against God (2 Chron. 13:1-12).</a:t>
            </a:r>
          </a:p>
          <a:p>
            <a:r>
              <a:rPr lang="en-US" sz="2800" b="1" dirty="0" smtClean="0"/>
              <a:t>The Jews in the first century fought God in a different way.</a:t>
            </a:r>
          </a:p>
          <a:p>
            <a:r>
              <a:rPr lang="en-US" sz="2800" b="1" dirty="0" smtClean="0"/>
              <a:t>To oppose Christ and His teaching is to fight against God (Matt. 12:30; Luke 10:16).</a:t>
            </a:r>
            <a:endParaRPr lang="en-US" sz="2800" b="1" dirty="0"/>
          </a:p>
        </p:txBody>
      </p:sp>
      <p:sp>
        <p:nvSpPr>
          <p:cNvPr id="5" name="Title 1"/>
          <p:cNvSpPr>
            <a:spLocks noGrp="1"/>
          </p:cNvSpPr>
          <p:nvPr>
            <p:ph type="title"/>
          </p:nvPr>
        </p:nvSpPr>
        <p:spPr>
          <a:xfrm>
            <a:off x="0" y="575920"/>
            <a:ext cx="8913813" cy="1095869"/>
          </a:xfrm>
        </p:spPr>
        <p:txBody>
          <a:bodyPr lIns="182880" anchor="ctr">
            <a:normAutofit/>
          </a:bodyPr>
          <a:lstStyle/>
          <a:p>
            <a:r>
              <a:rPr lang="en-US" sz="4400" b="1" spc="-100" dirty="0" smtClean="0"/>
              <a:t>Fighting Against God</a:t>
            </a:r>
            <a:endParaRPr lang="en-US" sz="4400" b="1" spc="-100" dirty="0"/>
          </a:p>
        </p:txBody>
      </p:sp>
      <p:pic>
        <p:nvPicPr>
          <p:cNvPr id="6" name="Picture 5" descr="Boxing Gloves.jpg"/>
          <p:cNvPicPr>
            <a:picLocks noChangeAspect="1"/>
          </p:cNvPicPr>
          <p:nvPr/>
        </p:nvPicPr>
        <p:blipFill>
          <a:blip r:embed="rId2">
            <a:clrChange>
              <a:clrFrom>
                <a:srgbClr val="FFFFFF"/>
              </a:clrFrom>
              <a:clrTo>
                <a:srgbClr val="FFFFFF">
                  <a:alpha val="0"/>
                </a:srgbClr>
              </a:clrTo>
            </a:clrChange>
          </a:blip>
          <a:stretch>
            <a:fillRect/>
          </a:stretch>
        </p:blipFill>
        <p:spPr>
          <a:xfrm>
            <a:off x="5112971" y="24729"/>
            <a:ext cx="3998055" cy="2998541"/>
          </a:xfrm>
          <a:prstGeom prst="rect">
            <a:avLst/>
          </a:prstGeom>
          <a:effectLst>
            <a:outerShdw blurRad="50800" dist="139700" dir="2700000" algn="tl" rotWithShape="0">
              <a:srgbClr val="000000">
                <a:alpha val="43000"/>
              </a:srgbClr>
            </a:outerShdw>
            <a:softEdge rad="254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par>
                                <p:cTn id="10" presetID="10"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1000"/>
                                        <p:tgtEl>
                                          <p:spTgt spid="3">
                                            <p:txEl>
                                              <p:pRg st="0" end="0"/>
                                            </p:txEl>
                                          </p:spTgt>
                                        </p:tgtEl>
                                      </p:cBhvr>
                                    </p:animEffect>
                                    <p:anim calcmode="lin" valueType="num">
                                      <p:cBhvr>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1000"/>
                                        <p:tgtEl>
                                          <p:spTgt spid="3">
                                            <p:txEl>
                                              <p:pRg st="2" end="2"/>
                                            </p:txEl>
                                          </p:spTgt>
                                        </p:tgtEl>
                                      </p:cBhvr>
                                    </p:animEffect>
                                    <p:anim calcmode="lin" valueType="num">
                                      <p:cBhvr>
                                        <p:cTn id="3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575920"/>
            <a:ext cx="8913813" cy="1095869"/>
          </a:xfrm>
        </p:spPr>
        <p:txBody>
          <a:bodyPr lIns="182880" anchor="ctr">
            <a:normAutofit/>
          </a:bodyPr>
          <a:lstStyle/>
          <a:p>
            <a:r>
              <a:rPr lang="en-US" sz="4400" b="1" spc="-100" dirty="0" smtClean="0"/>
              <a:t>Fighting Against God</a:t>
            </a:r>
            <a:endParaRPr lang="en-US" sz="4400" b="1" spc="-100" dirty="0"/>
          </a:p>
        </p:txBody>
      </p:sp>
      <p:pic>
        <p:nvPicPr>
          <p:cNvPr id="4" name="Picture 3" descr="Boxing Gloves.jpg"/>
          <p:cNvPicPr>
            <a:picLocks noChangeAspect="1"/>
          </p:cNvPicPr>
          <p:nvPr/>
        </p:nvPicPr>
        <p:blipFill>
          <a:blip r:embed="rId2">
            <a:clrChange>
              <a:clrFrom>
                <a:srgbClr val="FFFFFF"/>
              </a:clrFrom>
              <a:clrTo>
                <a:srgbClr val="FFFFFF">
                  <a:alpha val="0"/>
                </a:srgbClr>
              </a:clrTo>
            </a:clrChange>
          </a:blip>
          <a:stretch>
            <a:fillRect/>
          </a:stretch>
        </p:blipFill>
        <p:spPr>
          <a:xfrm>
            <a:off x="5112971" y="24729"/>
            <a:ext cx="3998055" cy="2998541"/>
          </a:xfrm>
          <a:prstGeom prst="rect">
            <a:avLst/>
          </a:prstGeom>
          <a:effectLst>
            <a:outerShdw blurRad="50800" dist="139700" dir="2700000" algn="tl" rotWithShape="0">
              <a:srgbClr val="000000">
                <a:alpha val="43000"/>
              </a:srgbClr>
            </a:outerShdw>
            <a:softEdge rad="25400"/>
          </a:effectLst>
        </p:spPr>
      </p:pic>
      <p:sp>
        <p:nvSpPr>
          <p:cNvPr id="3" name="Content Placeholder 2"/>
          <p:cNvSpPr>
            <a:spLocks noGrp="1"/>
          </p:cNvSpPr>
          <p:nvPr>
            <p:ph idx="1"/>
          </p:nvPr>
        </p:nvSpPr>
        <p:spPr>
          <a:xfrm>
            <a:off x="510391" y="2124762"/>
            <a:ext cx="8178901" cy="4498801"/>
          </a:xfrm>
        </p:spPr>
        <p:txBody>
          <a:bodyPr>
            <a:noAutofit/>
          </a:bodyPr>
          <a:lstStyle/>
          <a:p>
            <a:pPr>
              <a:buNone/>
            </a:pPr>
            <a:r>
              <a:rPr lang="en-US" sz="3200" b="1" dirty="0" smtClean="0"/>
              <a:t>I. The Evil Heart Fights                           Against God.</a:t>
            </a:r>
          </a:p>
          <a:p>
            <a:pPr lvl="1">
              <a:buNone/>
            </a:pPr>
            <a:r>
              <a:rPr lang="en-US" sz="2400" b="1" dirty="0" smtClean="0"/>
              <a:t>A. The heart is the source of all evil.</a:t>
            </a:r>
          </a:p>
          <a:p>
            <a:pPr marL="1371600" lvl="2" indent="-457200">
              <a:buClr>
                <a:srgbClr val="000000"/>
              </a:buClr>
              <a:buFont typeface="+mj-lt"/>
              <a:buAutoNum type="arabicPeriod"/>
            </a:pPr>
            <a:r>
              <a:rPr lang="en-US" sz="2200" b="1" spc="-100" dirty="0" smtClean="0"/>
              <a:t>Before the flood, God said of mankind, “every intent of the thoughts of his heart was only evil continually” (Gen. 6:5).</a:t>
            </a:r>
          </a:p>
          <a:p>
            <a:pPr marL="1371600" lvl="2" indent="-457200">
              <a:buClr>
                <a:srgbClr val="000000"/>
              </a:buClr>
              <a:buFont typeface="+mj-lt"/>
              <a:buAutoNum type="arabicPeriod"/>
            </a:pPr>
            <a:r>
              <a:rPr lang="en-US" sz="2200" b="1" spc="-100" dirty="0" smtClean="0"/>
              <a:t>The heart determines our actions (Matt. 12:33-37).</a:t>
            </a:r>
          </a:p>
          <a:p>
            <a:pPr marL="1371600" lvl="2" indent="-457200">
              <a:buClr>
                <a:srgbClr val="000000"/>
              </a:buClr>
              <a:buFont typeface="+mj-lt"/>
              <a:buAutoNum type="arabicPeriod"/>
            </a:pPr>
            <a:r>
              <a:rPr lang="en-US" sz="2200" b="1" spc="-100" dirty="0" smtClean="0"/>
              <a:t>The heart defiles one before God (Matt. 15:18-20).</a:t>
            </a:r>
          </a:p>
          <a:p>
            <a:pPr marL="1028700" lvl="1" indent="-514350">
              <a:buFont typeface="+mj-lt"/>
              <a:buAutoNum type="alphaUcPeriod" startAt="2"/>
            </a:pPr>
            <a:r>
              <a:rPr lang="en-US" sz="2400" b="1" dirty="0" smtClean="0"/>
              <a:t>Setting our mind on the flesh is fighting against God (Rom. 8:5-8).</a:t>
            </a:r>
            <a:endParaRPr lang="en-US" sz="24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1"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1"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bldLvl="3"/>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29801"/>
            <a:ext cx="8229600" cy="4570021"/>
          </a:xfrm>
        </p:spPr>
        <p:txBody>
          <a:bodyPr>
            <a:noAutofit/>
          </a:bodyPr>
          <a:lstStyle/>
          <a:p>
            <a:pPr>
              <a:buNone/>
            </a:pPr>
            <a:r>
              <a:rPr lang="en-US" sz="3200" b="1" dirty="0" smtClean="0"/>
              <a:t>II. The Wicked Mouth                             Fights Against God.</a:t>
            </a:r>
          </a:p>
          <a:p>
            <a:pPr marL="971550" lvl="1" indent="-514350">
              <a:buAutoNum type="alphaUcPeriod"/>
            </a:pPr>
            <a:r>
              <a:rPr lang="en-US" sz="2000" b="1" dirty="0" smtClean="0"/>
              <a:t>It pours out evil.</a:t>
            </a:r>
          </a:p>
          <a:p>
            <a:pPr marL="1371600" lvl="2" indent="-514350">
              <a:buClr>
                <a:srgbClr val="000000"/>
              </a:buClr>
              <a:buFont typeface="+mj-lt"/>
              <a:buAutoNum type="arabicPeriod"/>
            </a:pPr>
            <a:r>
              <a:rPr lang="en-US" sz="2000" b="1" dirty="0" smtClean="0"/>
              <a:t>“The heart of the righteous studies how to answer, But the mouth of the wicked pours forth evil” (Prov. 15:28).</a:t>
            </a:r>
          </a:p>
          <a:p>
            <a:pPr marL="1371600" lvl="2" indent="-514350">
              <a:buClr>
                <a:srgbClr val="000000"/>
              </a:buClr>
              <a:buFont typeface="+mj-lt"/>
              <a:buAutoNum type="arabicPeriod"/>
            </a:pPr>
            <a:r>
              <a:rPr lang="en-US" sz="2000" b="1" dirty="0" smtClean="0"/>
              <a:t>The ungodly “speak against Him” (Jude 8-15).</a:t>
            </a:r>
          </a:p>
          <a:p>
            <a:pPr marL="971550" lvl="1" indent="-514350">
              <a:buAutoNum type="alphaUcPeriod"/>
            </a:pPr>
            <a:r>
              <a:rPr lang="en-US" sz="2000" b="1" dirty="0" smtClean="0"/>
              <a:t>It practices evil and deceit (Rom. 3:9-18).</a:t>
            </a:r>
          </a:p>
          <a:p>
            <a:pPr marL="1371600" lvl="2" indent="-514350">
              <a:buClr>
                <a:srgbClr val="000000"/>
              </a:buClr>
              <a:buFont typeface="+mj-lt"/>
              <a:buAutoNum type="arabicPeriod"/>
            </a:pPr>
            <a:r>
              <a:rPr lang="en-US" sz="2000" b="1" dirty="0" smtClean="0"/>
              <a:t>Those who do not revere God, fight against Him.</a:t>
            </a:r>
          </a:p>
          <a:p>
            <a:pPr marL="971550" lvl="1" indent="-514350">
              <a:buAutoNum type="alphaUcPeriod"/>
            </a:pPr>
            <a:r>
              <a:rPr lang="en-US" sz="2000" b="1" dirty="0" smtClean="0"/>
              <a:t>It brings forth cursing when it should bless (Jas. 3:6-12).</a:t>
            </a:r>
          </a:p>
          <a:p>
            <a:pPr marL="1371600" lvl="2" indent="-514350">
              <a:buClr>
                <a:srgbClr val="000000"/>
              </a:buClr>
              <a:buFont typeface="+mj-lt"/>
              <a:buAutoNum type="arabicPeriod"/>
            </a:pPr>
            <a:r>
              <a:rPr lang="en-US" sz="2000" b="1" dirty="0" smtClean="0"/>
              <a:t>Failure to control the tongue is fighting against God.</a:t>
            </a:r>
            <a:endParaRPr lang="en-US" sz="2000" b="1" dirty="0"/>
          </a:p>
        </p:txBody>
      </p:sp>
      <p:sp>
        <p:nvSpPr>
          <p:cNvPr id="5" name="Title 1"/>
          <p:cNvSpPr>
            <a:spLocks noGrp="1"/>
          </p:cNvSpPr>
          <p:nvPr>
            <p:ph type="title"/>
          </p:nvPr>
        </p:nvSpPr>
        <p:spPr>
          <a:xfrm>
            <a:off x="0" y="575920"/>
            <a:ext cx="8913813" cy="1095869"/>
          </a:xfrm>
        </p:spPr>
        <p:txBody>
          <a:bodyPr lIns="182880" anchor="ctr">
            <a:normAutofit/>
          </a:bodyPr>
          <a:lstStyle/>
          <a:p>
            <a:r>
              <a:rPr lang="en-US" sz="4400" b="1" spc="-100" dirty="0" smtClean="0"/>
              <a:t>Fighting Against God</a:t>
            </a:r>
            <a:endParaRPr lang="en-US" sz="4400" b="1" spc="-100" dirty="0"/>
          </a:p>
        </p:txBody>
      </p:sp>
      <p:pic>
        <p:nvPicPr>
          <p:cNvPr id="6" name="Picture 5" descr="Boxing Gloves.jpg"/>
          <p:cNvPicPr>
            <a:picLocks noChangeAspect="1"/>
          </p:cNvPicPr>
          <p:nvPr/>
        </p:nvPicPr>
        <p:blipFill>
          <a:blip r:embed="rId2">
            <a:clrChange>
              <a:clrFrom>
                <a:srgbClr val="FFFFFF"/>
              </a:clrFrom>
              <a:clrTo>
                <a:srgbClr val="FFFFFF">
                  <a:alpha val="0"/>
                </a:srgbClr>
              </a:clrTo>
            </a:clrChange>
          </a:blip>
          <a:stretch>
            <a:fillRect/>
          </a:stretch>
        </p:blipFill>
        <p:spPr>
          <a:xfrm>
            <a:off x="5112971" y="24729"/>
            <a:ext cx="3998055" cy="2998541"/>
          </a:xfrm>
          <a:prstGeom prst="rect">
            <a:avLst/>
          </a:prstGeom>
          <a:effectLst>
            <a:outerShdw blurRad="50800" dist="139700" dir="2700000" algn="tl" rotWithShape="0">
              <a:srgbClr val="000000">
                <a:alpha val="43000"/>
              </a:srgbClr>
            </a:outerShdw>
            <a:softEdge rad="254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1"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1"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1"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1"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bldLvl="3"/>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29802"/>
            <a:ext cx="8229600" cy="4361018"/>
          </a:xfrm>
        </p:spPr>
        <p:txBody>
          <a:bodyPr>
            <a:normAutofit fontScale="92500"/>
          </a:bodyPr>
          <a:lstStyle/>
          <a:p>
            <a:pPr>
              <a:buNone/>
            </a:pPr>
            <a:r>
              <a:rPr lang="en-US" sz="3600" b="1" dirty="0" smtClean="0"/>
              <a:t>III. The Sinful Life Fights                      Against God.</a:t>
            </a:r>
          </a:p>
          <a:p>
            <a:pPr marL="971550" lvl="1" indent="-514350">
              <a:buAutoNum type="alphaUcPeriod"/>
            </a:pPr>
            <a:r>
              <a:rPr lang="en-US" sz="2400" b="1" dirty="0" smtClean="0"/>
              <a:t>Sinful behavior is “sin against God” (Gen. 39:9).</a:t>
            </a:r>
          </a:p>
          <a:p>
            <a:pPr marL="1371600" lvl="2" indent="-514350">
              <a:buClr>
                <a:srgbClr val="000000"/>
              </a:buClr>
              <a:buFont typeface="+mj-lt"/>
              <a:buAutoNum type="arabicPeriod"/>
            </a:pPr>
            <a:r>
              <a:rPr lang="en-US" sz="2400" b="1" dirty="0" smtClean="0"/>
              <a:t>Sin follows the course of this world (Eph. 2:1-3).</a:t>
            </a:r>
          </a:p>
          <a:p>
            <a:pPr marL="971550" lvl="1" indent="-514350">
              <a:buAutoNum type="alphaUcPeriod"/>
            </a:pPr>
            <a:r>
              <a:rPr lang="en-US" sz="2400" b="1" dirty="0" smtClean="0"/>
              <a:t>Friendship with the world makes us enemies of God (Jas. 4:4-8).</a:t>
            </a:r>
          </a:p>
          <a:p>
            <a:pPr marL="971550" lvl="1" indent="-514350">
              <a:buAutoNum type="alphaUcPeriod"/>
            </a:pPr>
            <a:r>
              <a:rPr lang="en-US" sz="2400" b="1" dirty="0" smtClean="0"/>
              <a:t>We will reap what we sow (Gal. 6:7-9).</a:t>
            </a:r>
          </a:p>
          <a:p>
            <a:pPr marL="1371600" lvl="2" indent="-514350">
              <a:buClr>
                <a:srgbClr val="000000"/>
              </a:buClr>
              <a:buFont typeface="+mj-lt"/>
              <a:buAutoNum type="arabicPeriod"/>
            </a:pPr>
            <a:r>
              <a:rPr lang="en-US" sz="2400" b="1" dirty="0" smtClean="0"/>
              <a:t>Whose side are we on?</a:t>
            </a:r>
          </a:p>
          <a:p>
            <a:pPr marL="1371600" lvl="2" indent="-514350">
              <a:buClr>
                <a:srgbClr val="000000"/>
              </a:buClr>
              <a:buFont typeface="+mj-lt"/>
              <a:buAutoNum type="arabicPeriod"/>
            </a:pPr>
            <a:r>
              <a:rPr lang="en-US" sz="2400" b="1" dirty="0" smtClean="0"/>
              <a:t>Are we with God, or against Him?</a:t>
            </a:r>
          </a:p>
          <a:p>
            <a:pPr marL="1371600" lvl="2" indent="-514350">
              <a:buClr>
                <a:srgbClr val="000000"/>
              </a:buClr>
              <a:buFont typeface="+mj-lt"/>
              <a:buAutoNum type="arabicPeriod"/>
            </a:pPr>
            <a:r>
              <a:rPr lang="en-US" sz="2400" b="1" dirty="0" smtClean="0"/>
              <a:t>What will we reap?</a:t>
            </a:r>
            <a:endParaRPr lang="en-US" sz="2400" b="1" dirty="0"/>
          </a:p>
        </p:txBody>
      </p:sp>
      <p:sp>
        <p:nvSpPr>
          <p:cNvPr id="5" name="Title 1"/>
          <p:cNvSpPr>
            <a:spLocks noGrp="1"/>
          </p:cNvSpPr>
          <p:nvPr>
            <p:ph type="title"/>
          </p:nvPr>
        </p:nvSpPr>
        <p:spPr>
          <a:xfrm>
            <a:off x="0" y="575920"/>
            <a:ext cx="8913813" cy="1095869"/>
          </a:xfrm>
        </p:spPr>
        <p:txBody>
          <a:bodyPr lIns="182880" anchor="ctr">
            <a:normAutofit/>
          </a:bodyPr>
          <a:lstStyle/>
          <a:p>
            <a:r>
              <a:rPr lang="en-US" sz="4400" b="1" spc="-100" dirty="0" smtClean="0"/>
              <a:t>Fighting Against God</a:t>
            </a:r>
            <a:endParaRPr lang="en-US" sz="4400" b="1" spc="-100" dirty="0"/>
          </a:p>
        </p:txBody>
      </p:sp>
      <p:pic>
        <p:nvPicPr>
          <p:cNvPr id="6" name="Picture 5" descr="Boxing Gloves.jpg"/>
          <p:cNvPicPr>
            <a:picLocks noChangeAspect="1"/>
          </p:cNvPicPr>
          <p:nvPr/>
        </p:nvPicPr>
        <p:blipFill>
          <a:blip r:embed="rId2">
            <a:clrChange>
              <a:clrFrom>
                <a:srgbClr val="FFFFFF"/>
              </a:clrFrom>
              <a:clrTo>
                <a:srgbClr val="FFFFFF">
                  <a:alpha val="0"/>
                </a:srgbClr>
              </a:clrTo>
            </a:clrChange>
          </a:blip>
          <a:stretch>
            <a:fillRect/>
          </a:stretch>
        </p:blipFill>
        <p:spPr>
          <a:xfrm>
            <a:off x="5112971" y="24729"/>
            <a:ext cx="3998055" cy="2998541"/>
          </a:xfrm>
          <a:prstGeom prst="rect">
            <a:avLst/>
          </a:prstGeom>
          <a:effectLst>
            <a:outerShdw blurRad="50800" dist="139700" dir="2700000" algn="tl" rotWithShape="0">
              <a:srgbClr val="000000">
                <a:alpha val="43000"/>
              </a:srgbClr>
            </a:outerShdw>
            <a:softEdge rad="254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1"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1"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1"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1"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1"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bldLvl="3"/>
    </p:bldLst>
  </p:timing>
</p:sld>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spective">
      <a:majorFont>
        <a:latin typeface="Century Gothic"/>
        <a:ea typeface=""/>
        <a:cs typeface=""/>
        <a:font script="Jpan" typeface="メイリオ"/>
      </a:majorFont>
      <a:minorFont>
        <a:latin typeface="Century Gothic"/>
        <a:ea typeface=""/>
        <a:cs typeface=""/>
        <a:font script="Jpan" typeface="メイリオ"/>
      </a:minorFont>
    </a:fontScheme>
    <a:fmtScheme name="Perspective">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Perspective.thmx</Template>
  <TotalTime>119</TotalTime>
  <Words>582</Words>
  <Application>Microsoft Macintosh PowerPoint</Application>
  <PresentationFormat>On-screen Show (4:3)</PresentationFormat>
  <Paragraphs>31</Paragraphs>
  <Slides>5</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5</vt:i4>
      </vt:variant>
    </vt:vector>
  </HeadingPairs>
  <TitlesOfParts>
    <vt:vector size="8" baseType="lpstr">
      <vt:lpstr>Century Gothic</vt:lpstr>
      <vt:lpstr>Wingdings 2</vt:lpstr>
      <vt:lpstr>Perspective</vt:lpstr>
      <vt:lpstr>Acts 5:34-39</vt:lpstr>
      <vt:lpstr>Fighting Against God</vt:lpstr>
      <vt:lpstr>Fighting Against God</vt:lpstr>
      <vt:lpstr>Fighting Against God</vt:lpstr>
      <vt:lpstr>Fighting Against God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5:34-39</dc:title>
  <dc:creator>Kyle Pope</dc:creator>
  <cp:lastModifiedBy>Kyle Pope</cp:lastModifiedBy>
  <cp:revision>6</cp:revision>
  <dcterms:created xsi:type="dcterms:W3CDTF">2013-12-10T03:08:48Z</dcterms:created>
  <dcterms:modified xsi:type="dcterms:W3CDTF">2013-12-10T03:09:03Z</dcterms:modified>
</cp:coreProperties>
</file>