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embeddedFontLst>
    <p:embeddedFont>
      <p:font typeface="Impact" pitchFamily="34" charset="0"/>
      <p:regular r:id="rId6"/>
    </p:embeddedFont>
    <p:embeddedFont>
      <p:font typeface="Calibri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D5571"/>
    <a:srgbClr val="FF9966"/>
    <a:srgbClr val="F54D1F"/>
    <a:srgbClr val="FF3300"/>
    <a:srgbClr val="B2B2B2"/>
    <a:srgbClr val="4D4D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3089E65-9684-4DC8-BC13-76613523AA21}" type="datetimeFigureOut">
              <a:rPr lang="en-US" smtClean="0"/>
              <a:pPr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655B66-A8A7-4DAD-B993-612E09FD47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8000" b="-3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981200" cy="6858000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B2B2B2"/>
              </a:gs>
              <a:gs pos="100000">
                <a:srgbClr val="4D4D4D"/>
              </a:gs>
            </a:gsLst>
            <a:lin ang="15600000" scaled="0"/>
          </a:gradFill>
          <a:ln>
            <a:noFill/>
          </a:ln>
          <a:effectLst>
            <a:innerShdw blurRad="63500" dist="508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  <a:prstGeom prst="rect">
            <a:avLst/>
          </a:prstGeom>
          <a:gradFill>
            <a:gsLst>
              <a:gs pos="0">
                <a:srgbClr val="FF9966"/>
              </a:gs>
              <a:gs pos="50000">
                <a:srgbClr val="FF0000"/>
              </a:gs>
              <a:gs pos="100000">
                <a:srgbClr val="C00000"/>
              </a:gs>
            </a:gsLst>
            <a:lin ang="5400000" scaled="0"/>
          </a:gra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1981200"/>
            <a:ext cx="6248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6" descr="sermon-150x150.jpg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-7180" r="6669"/>
          <a:stretch>
            <a:fillRect/>
          </a:stretch>
        </p:blipFill>
        <p:spPr>
          <a:xfrm>
            <a:off x="-152400" y="3657600"/>
            <a:ext cx="2133600" cy="3200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800" b="0" kern="1200" cap="none" spc="0">
          <a:ln>
            <a:noFill/>
          </a:ln>
          <a:solidFill>
            <a:schemeClr val="bg1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latin typeface="Impact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D5571"/>
              </a:gs>
              <a:gs pos="50000">
                <a:srgbClr val="FF0000"/>
              </a:gs>
              <a:gs pos="100000">
                <a:srgbClr val="C00000"/>
              </a:gs>
            </a:gsLst>
          </a:gradFill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/>
              <a:t>Ways We All Can Help the Preacher Training Program Succeed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438400"/>
            <a:ext cx="6248400" cy="41910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-US" sz="4400" b="1" dirty="0"/>
              <a:t>I. Support the Effort.</a:t>
            </a:r>
            <a:endParaRPr lang="en-US" sz="4400" dirty="0"/>
          </a:p>
          <a:p>
            <a:pPr>
              <a:spcBef>
                <a:spcPts val="1800"/>
              </a:spcBef>
            </a:pPr>
            <a:r>
              <a:rPr lang="en-US" b="1" dirty="0" smtClean="0"/>
              <a:t>With </a:t>
            </a:r>
            <a:r>
              <a:rPr lang="en-US" b="1" dirty="0"/>
              <a:t>Moral Support and Encouragement (1 Cor. 16:15-18). </a:t>
            </a:r>
            <a:endParaRPr lang="en-US" b="1" dirty="0" smtClean="0"/>
          </a:p>
          <a:p>
            <a:pPr>
              <a:spcBef>
                <a:spcPts val="1800"/>
              </a:spcBef>
            </a:pPr>
            <a:r>
              <a:rPr lang="en-US" b="1" dirty="0"/>
              <a:t>By Our Contributions to the Lord’s Work (1 Cor. </a:t>
            </a:r>
            <a:r>
              <a:rPr lang="en-US" b="1" dirty="0" smtClean="0"/>
              <a:t>9:13-14; </a:t>
            </a:r>
            <a:r>
              <a:rPr lang="en-US" b="1" dirty="0"/>
              <a:t>Phil. </a:t>
            </a:r>
            <a:r>
              <a:rPr lang="en-US" b="1" dirty="0" smtClean="0"/>
              <a:t>4:14-18).</a:t>
            </a:r>
            <a:endParaRPr lang="en-US" b="1" dirty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D5571"/>
              </a:gs>
              <a:gs pos="50000">
                <a:srgbClr val="FF0000"/>
              </a:gs>
              <a:gs pos="100000">
                <a:srgbClr val="C00000"/>
              </a:gs>
            </a:gsLst>
          </a:gradFill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/>
              <a:t>Ways We All Can Help the Preacher Training Program Succeed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4196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-US" sz="3800" b="1" spc="-50" dirty="0"/>
              <a:t>II. Be Patient and Encouraging</a:t>
            </a:r>
            <a:r>
              <a:rPr lang="en-US" sz="4400" b="1" dirty="0"/>
              <a:t>.</a:t>
            </a:r>
            <a:endParaRPr lang="en-US" sz="4400" dirty="0"/>
          </a:p>
          <a:p>
            <a:pPr>
              <a:spcBef>
                <a:spcPts val="1800"/>
              </a:spcBef>
            </a:pPr>
            <a:r>
              <a:rPr lang="en-US" b="1" dirty="0" smtClean="0"/>
              <a:t>Young </a:t>
            </a:r>
            <a:r>
              <a:rPr lang="en-US" b="1" dirty="0"/>
              <a:t>preachers have things to learn (1 Tim. 4:11-13</a:t>
            </a:r>
            <a:r>
              <a:rPr lang="en-US" b="1" dirty="0" smtClean="0"/>
              <a:t>).</a:t>
            </a:r>
          </a:p>
          <a:p>
            <a:pPr>
              <a:spcBef>
                <a:spcPts val="1800"/>
              </a:spcBef>
            </a:pPr>
            <a:r>
              <a:rPr lang="en-US" b="1" dirty="0"/>
              <a:t>Many young preachers leave the work because of </a:t>
            </a:r>
            <a:r>
              <a:rPr lang="en-US" b="1" dirty="0" smtClean="0"/>
              <a:t>discouragements  (Col. 3:21; 2 Cor. 2:7; 1 Thess. 5:14). </a:t>
            </a:r>
            <a:endParaRPr lang="en-US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D5571"/>
              </a:gs>
              <a:gs pos="50000">
                <a:srgbClr val="FF0000"/>
              </a:gs>
              <a:gs pos="100000">
                <a:srgbClr val="C00000"/>
              </a:gs>
            </a:gsLst>
          </a:gradFill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/>
              <a:t>Ways We All Can Help the Preacher Training Program Succeed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09800"/>
            <a:ext cx="6248400" cy="441960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buNone/>
            </a:pPr>
            <a:r>
              <a:rPr lang="en-US" sz="4400" b="1" dirty="0"/>
              <a:t>III. Avoid Comparisons.</a:t>
            </a:r>
          </a:p>
          <a:p>
            <a:pPr>
              <a:spcBef>
                <a:spcPts val="1800"/>
              </a:spcBef>
            </a:pPr>
            <a:r>
              <a:rPr lang="en-US" b="1" dirty="0" smtClean="0"/>
              <a:t>No </a:t>
            </a:r>
            <a:r>
              <a:rPr lang="en-US" b="1" dirty="0"/>
              <a:t>preacher is the same, but all preachers have gifts the Lord expects them to use (2 Cor. </a:t>
            </a:r>
            <a:r>
              <a:rPr lang="en-US" b="1" dirty="0" smtClean="0"/>
              <a:t>10:12; 10:7-10). </a:t>
            </a:r>
            <a:endParaRPr lang="en-US" b="1" dirty="0"/>
          </a:p>
          <a:p>
            <a:pPr>
              <a:spcBef>
                <a:spcPts val="1800"/>
              </a:spcBef>
            </a:pPr>
            <a:r>
              <a:rPr lang="en-US" b="1" dirty="0" smtClean="0"/>
              <a:t>Preaching </a:t>
            </a:r>
            <a:r>
              <a:rPr lang="en-US" b="1" dirty="0"/>
              <a:t>is not a competition, it is a shared work </a:t>
            </a:r>
            <a:r>
              <a:rPr lang="en-US" b="1" dirty="0" smtClean="0"/>
              <a:t>(1 </a:t>
            </a:r>
            <a:r>
              <a:rPr lang="en-US" b="1" dirty="0"/>
              <a:t>Cor. 3:5-9).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D5571"/>
              </a:gs>
              <a:gs pos="50000">
                <a:srgbClr val="FF0000"/>
              </a:gs>
              <a:gs pos="100000">
                <a:srgbClr val="C00000"/>
              </a:gs>
            </a:gsLst>
          </a:gradFill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 dirty="0" smtClean="0"/>
              <a:t>Ways We All Can Help the Preacher Training Program Succeed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2286000"/>
            <a:ext cx="6248400" cy="4343400"/>
          </a:xfrm>
        </p:spPr>
        <p:txBody>
          <a:bodyPr>
            <a:normAutofit/>
          </a:bodyPr>
          <a:lstStyle/>
          <a:p>
            <a:pPr marL="633413" indent="-633413">
              <a:spcBef>
                <a:spcPts val="1800"/>
              </a:spcBef>
              <a:buNone/>
            </a:pPr>
            <a:r>
              <a:rPr lang="en-US" sz="3600" b="1" dirty="0"/>
              <a:t>IV. “Esteem Them Very Highly in Love for Their Work’s </a:t>
            </a:r>
            <a:r>
              <a:rPr lang="en-US" sz="3600" b="1" dirty="0" smtClean="0"/>
              <a:t>Sake.”</a:t>
            </a:r>
          </a:p>
          <a:p>
            <a:pPr>
              <a:spcBef>
                <a:spcPts val="1800"/>
              </a:spcBef>
            </a:pPr>
            <a:r>
              <a:rPr lang="en-US" sz="3500" b="1" dirty="0" smtClean="0"/>
              <a:t>Preaching is a tough work (1 Cor. 9:16).</a:t>
            </a:r>
          </a:p>
          <a:p>
            <a:pPr>
              <a:spcBef>
                <a:spcPts val="1800"/>
              </a:spcBef>
            </a:pPr>
            <a:r>
              <a:rPr lang="en-US" sz="3600" b="1" dirty="0" smtClean="0"/>
              <a:t>Many are unwilling to do this work (1 Thess. 5:12-13).</a:t>
            </a:r>
            <a:endParaRPr lang="en-US" sz="36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202</Words>
  <Application>Microsoft Office PowerPoint</Application>
  <PresentationFormat>On-screen Show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Impact</vt:lpstr>
      <vt:lpstr>Calibri</vt:lpstr>
      <vt:lpstr>Office Theme</vt:lpstr>
      <vt:lpstr>Ways We All Can Help the Preacher Training Program Succeed</vt:lpstr>
      <vt:lpstr>Ways We All Can Help the Preacher Training Program Succeed</vt:lpstr>
      <vt:lpstr>Ways We All Can Help the Preacher Training Program Succeed</vt:lpstr>
      <vt:lpstr>Ways We All Can Help the Preacher Training Program Succeed</vt:lpstr>
    </vt:vector>
  </TitlesOfParts>
  <Company>Olsen Park church of Christ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OlsenParkLaptop</dc:creator>
  <cp:lastModifiedBy>OlsenParkLaptop</cp:lastModifiedBy>
  <cp:revision>5</cp:revision>
  <dcterms:created xsi:type="dcterms:W3CDTF">2013-06-02T00:47:58Z</dcterms:created>
  <dcterms:modified xsi:type="dcterms:W3CDTF">2013-06-03T03:31:23Z</dcterms:modified>
</cp:coreProperties>
</file>