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presentation.xml" ContentType="application/vnd.openxmlformats-officedocument.presentationml.presentation.main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Default Extension="fntdata" ContentType="application/x-fontdata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embedTrueTypeFonts="1" saveSubsetFonts="1" autoCompressPictures="0">
  <p:sldMasterIdLst>
    <p:sldMasterId id="2147483947" r:id="rId1"/>
  </p:sldMasterIdLst>
  <p:notesMasterIdLst>
    <p:notesMasterId r:id="rId4"/>
  </p:notesMasterIdLst>
  <p:handoutMasterIdLst>
    <p:handoutMasterId r:id="rId5"/>
  </p:handoutMasterIdLst>
  <p:sldIdLst>
    <p:sldId id="260" r:id="rId2"/>
    <p:sldId id="262" r:id="rId3"/>
  </p:sldIdLst>
  <p:sldSz cx="9144000" cy="6858000" type="screen4x3"/>
  <p:notesSz cx="6858000" cy="9077325"/>
  <p:embeddedFontLst>
    <p:embeddedFont>
      <p:font typeface="Calisto MT"/>
      <p:regular r:id="rId6"/>
      <p:bold r:id="rId7"/>
      <p:italic r:id="rId8"/>
      <p:boldItalic r:id="rId9"/>
    </p:embeddedFont>
    <p:embeddedFont>
      <p:font typeface="Tahoma"/>
      <p:regular r:id="rId10"/>
      <p:bold r:id="rId11"/>
    </p:embeddedFont>
    <p:embeddedFont>
      <p:font typeface="Perpetua Titling MT"/>
      <p:regular r:id="rId12"/>
      <p:bold r:id="rId13"/>
    </p:embeddedFont>
  </p:embeddedFont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ＭＳ Ｐゴシック" charset="-128"/>
        <a:cs typeface="ＭＳ Ｐゴシック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ＭＳ Ｐゴシック" charset="-128"/>
        <a:cs typeface="ＭＳ Ｐゴシック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ＭＳ Ｐゴシック" charset="-128"/>
        <a:cs typeface="ＭＳ Ｐゴシック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Tahoma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Tahoma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Tahoma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Tahoma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6" clrMode="bw" frameSlides="1"/>
  <p:clrMru>
    <a:srgbClr val="000000"/>
    <a:srgbClr val="FFFF00"/>
  </p:clrMru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9522" autoAdjust="0"/>
  </p:normalViewPr>
  <p:slideViewPr>
    <p:cSldViewPr>
      <p:cViewPr varScale="1">
        <p:scale>
          <a:sx n="123" d="100"/>
          <a:sy n="123" d="100"/>
        </p:scale>
        <p:origin x="-3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-1902" y="-78"/>
      </p:cViewPr>
      <p:guideLst>
        <p:guide orient="horz" pos="2859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font" Target="fonts/font6.fntdata"/><Relationship Id="rId12" Type="http://schemas.openxmlformats.org/officeDocument/2006/relationships/font" Target="fonts/font7.fntdata"/><Relationship Id="rId13" Type="http://schemas.openxmlformats.org/officeDocument/2006/relationships/font" Target="fonts/font8.fntdata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font" Target="fonts/font1.fntdata"/><Relationship Id="rId7" Type="http://schemas.openxmlformats.org/officeDocument/2006/relationships/font" Target="fonts/font2.fntdata"/><Relationship Id="rId8" Type="http://schemas.openxmlformats.org/officeDocument/2006/relationships/font" Target="fonts/font3.fntdata"/><Relationship Id="rId9" Type="http://schemas.openxmlformats.org/officeDocument/2006/relationships/font" Target="fonts/font4.fntdata"/><Relationship Id="rId10" Type="http://schemas.openxmlformats.org/officeDocument/2006/relationships/font" Target="fonts/font5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xmlns:p="http://schemas.openxmlformats.org/presentationml/2006/main" xmlns:r="http://schemas.openxmlformats.org/officeDocument/2006/relationships" xmlns:a="http://schemas.openxmlformats.org/drawingml/2006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xmlns:p="http://schemas.openxmlformats.org/presentationml/2006/main" xmlns:r="http://schemas.openxmlformats.org/officeDocument/2006/relationships" xmlns:a="http://schemas.openxmlformats.org/drawingml/2006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21713"/>
            <a:ext cx="29718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xmlns:p="http://schemas.openxmlformats.org/presentationml/2006/main" xmlns:r="http://schemas.openxmlformats.org/officeDocument/2006/relationships" xmlns:a="http://schemas.openxmlformats.org/drawingml/2006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21713"/>
            <a:ext cx="29718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xmlns:p="http://schemas.openxmlformats.org/presentationml/2006/main" xmlns:r="http://schemas.openxmlformats.org/officeDocument/2006/relationships" xmlns:a="http://schemas.openxmlformats.org/drawingml/2006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E98D8964-2F84-F843-9633-3CD0DB750A1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9942430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xmlns:p="http://schemas.openxmlformats.org/presentationml/2006/main" xmlns:r="http://schemas.openxmlformats.org/officeDocument/2006/relationships" xmlns:a="http://schemas.openxmlformats.org/drawingml/2006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xmlns:p="http://schemas.openxmlformats.org/presentationml/2006/main" xmlns:r="http://schemas.openxmlformats.org/officeDocument/2006/relationships" xmlns:a="http://schemas.openxmlformats.org/drawingml/2006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2050" y="681038"/>
            <a:ext cx="4535488" cy="3403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11650"/>
            <a:ext cx="5486400" cy="408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xmlns:p="http://schemas.openxmlformats.org/presentationml/2006/main" xmlns:r="http://schemas.openxmlformats.org/officeDocument/2006/relationships" xmlns:a="http://schemas.openxmlformats.org/drawingml/2006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21713"/>
            <a:ext cx="29718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xmlns:p="http://schemas.openxmlformats.org/presentationml/2006/main" xmlns:r="http://schemas.openxmlformats.org/officeDocument/2006/relationships" xmlns:a="http://schemas.openxmlformats.org/drawingml/2006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21713"/>
            <a:ext cx="29718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xmlns:p="http://schemas.openxmlformats.org/presentationml/2006/main" xmlns:r="http://schemas.openxmlformats.org/officeDocument/2006/relationships" xmlns:a="http://schemas.openxmlformats.org/drawingml/2006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A3F93143-6245-0A4F-B7CD-FEED83C108B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7030548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t="50000"/>
          <a:stretch>
            <a:fillRect/>
          </a:stretch>
        </p:blipFill>
        <p:spPr>
          <a:xfrm>
            <a:off x="0" y="3429000"/>
            <a:ext cx="9144000" cy="3429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1918447"/>
            <a:ext cx="7583488" cy="1470025"/>
          </a:xfrm>
        </p:spPr>
        <p:txBody>
          <a:bodyPr anchor="b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3478306"/>
            <a:ext cx="7583487" cy="17526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303984"/>
            <a:ext cx="9144000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l="50000"/>
          <a:stretch>
            <a:fillRect/>
          </a:stretch>
        </p:blipFill>
        <p:spPr>
          <a:xfrm>
            <a:off x="4572000" y="4482"/>
            <a:ext cx="457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16200000">
            <a:off x="1086391" y="3365075"/>
            <a:ext cx="6855164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74320"/>
            <a:ext cx="3959352" cy="1691640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64608" y="264907"/>
            <a:ext cx="3959352" cy="6328186"/>
          </a:xfrm>
          <a:solidFill>
            <a:schemeClr val="tx1">
              <a:lumMod val="50000"/>
            </a:schemeClr>
          </a:solidFill>
          <a:effectLst>
            <a:outerShdw blurRad="50800" dir="2700000" algn="tl" rotWithShape="0">
              <a:schemeClr val="tx1">
                <a:alpha val="40000"/>
              </a:scheme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1970801"/>
            <a:ext cx="3959352" cy="32004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>
              <a:lnSpc>
                <a:spcPct val="110000"/>
              </a:lnSpc>
              <a:buNone/>
              <a:defRPr sz="18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Font typeface="Calisto MT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70048" y="6356350"/>
            <a:ext cx="1627632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2047" y="6356350"/>
            <a:ext cx="1892808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92808" y="5738129"/>
            <a:ext cx="758952" cy="576072"/>
          </a:xfrm>
        </p:spPr>
        <p:txBody>
          <a:bodyPr vert="horz" lIns="91440" tIns="45720" rIns="91440" bIns="45720" rtlCol="0" anchor="ctr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fld id="{3CDDEAEE-A846-BE44-80CC-BD46CC0EAA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82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038600"/>
            <a:ext cx="7620000" cy="990600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ctr">
              <a:defRPr sz="36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 typeface="Calisto MT" pitchFamily="18" charset="0"/>
              <a:buNone/>
            </a:pPr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2900" y="265176"/>
            <a:ext cx="8458200" cy="3697224"/>
          </a:xfrm>
          <a:solidFill>
            <a:schemeClr val="tx1">
              <a:lumMod val="50000"/>
            </a:schemeClr>
          </a:solidFill>
          <a:effectLst>
            <a:outerShdw blurRad="50800" dir="2700000" algn="tl" rotWithShape="0">
              <a:schemeClr val="tx1">
                <a:alpha val="40000"/>
              </a:scheme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2000"/>
              </a:spcBef>
              <a:buFont typeface="Calisto MT" pitchFamily="18" charset="0"/>
              <a:buNone/>
              <a:defRPr sz="24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5042647"/>
            <a:ext cx="7620000" cy="1129553"/>
          </a:xfr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spcBef>
                <a:spcPct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1F02A-B9C5-3946-8408-9C7E474762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fld id="{9D91F02A-B9C5-3946-8408-9C7E474762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BB0F-B8FE-FB4B-AC3A-AC4E525188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2"/>
          <a:srcRect r="14719"/>
          <a:stretch>
            <a:fillRect/>
          </a:stretch>
        </p:blipFill>
        <p:spPr>
          <a:xfrm>
            <a:off x="0" y="4482"/>
            <a:ext cx="779811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48600" y="457200"/>
            <a:ext cx="1219200" cy="5668963"/>
          </a:xfrm>
        </p:spPr>
        <p:txBody>
          <a:bodyPr vert="eaVert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457200"/>
            <a:ext cx="6383337" cy="5668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24800" y="6356350"/>
            <a:ext cx="1066800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D4ADC-5358-884F-B0E9-655442792C1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5400000" flipH="1">
            <a:off x="4421262" y="3365075"/>
            <a:ext cx="6855164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  <a:effectLst>
            <a:innerShdw blurRad="76200" dist="88900" dir="16200000">
              <a:srgbClr val="000000">
                <a:alpha val="50000"/>
              </a:srgbClr>
            </a:innerShd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1"/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5F419-737B-0D4A-A89D-58B06486E8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t="50000"/>
          <a:stretch>
            <a:fillRect/>
          </a:stretch>
        </p:blipFill>
        <p:spPr>
          <a:xfrm>
            <a:off x="0" y="3429000"/>
            <a:ext cx="9144000" cy="3429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789081"/>
            <a:ext cx="7583488" cy="1470025"/>
          </a:xfrm>
        </p:spPr>
        <p:txBody>
          <a:bodyPr anchor="ctr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4724400"/>
            <a:ext cx="7583487" cy="1385047"/>
          </a:xfrm>
        </p:spPr>
        <p:txBody>
          <a:bodyPr anchor="ctr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1F02A-B9C5-3946-8408-9C7E4747627A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303984"/>
            <a:ext cx="9144000" cy="125016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3677371" y="2564085"/>
            <a:ext cx="1789259" cy="1729830"/>
          </a:xfrm>
          <a:prstGeom prst="ellipse">
            <a:avLst/>
          </a:prstGeom>
          <a:noFill/>
          <a:ln w="127000">
            <a:solidFill>
              <a:schemeClr val="tx2"/>
            </a:solidFill>
          </a:ln>
          <a:effectLst>
            <a:innerShdw blurRad="101600" dist="76200" dir="13500000">
              <a:prstClr val="black">
                <a:alpha val="57000"/>
              </a:prstClr>
            </a:innerShdw>
          </a:effectLst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46984"/>
            <a:ext cx="9144000" cy="125016"/>
          </a:xfrm>
          <a:prstGeom prst="rect">
            <a:avLst/>
          </a:prstGeom>
        </p:spPr>
      </p:pic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3"/>
          <a:srcRect t="66667"/>
          <a:stretch>
            <a:fillRect/>
          </a:stretch>
        </p:blipFill>
        <p:spPr>
          <a:xfrm>
            <a:off x="0" y="4572000"/>
            <a:ext cx="9144000" cy="2286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71800"/>
            <a:ext cx="7583487" cy="13620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4724400"/>
            <a:ext cx="7583487" cy="1398494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600"/>
              </a:spcBef>
              <a:buFont typeface="Calisto MT" pitchFamily="18" charset="0"/>
              <a:buNone/>
              <a:defRPr sz="18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11" name="Picture 10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3" y="1828800"/>
            <a:ext cx="356616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6791" y="1828800"/>
            <a:ext cx="356616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BDAF1-0AA2-B24B-9D52-C43E65069B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13" name="Picture 12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524000"/>
            <a:ext cx="3566160" cy="838200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93576"/>
            <a:ext cx="3566160" cy="373258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6791" y="1524000"/>
            <a:ext cx="3566160" cy="838200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96791" y="2393576"/>
            <a:ext cx="3566160" cy="373258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13195-4778-8D41-AD23-3C5D20A3D2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0C50B-6ED4-E140-A2A9-BCF53384809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Overlay-FullBackground.jpg"/>
          <p:cNvPicPr>
            <a:picLocks noChangeAspect="1"/>
          </p:cNvPicPr>
          <p:nvPr/>
        </p:nvPicPr>
        <p:blipFill>
          <a:blip r:embed="rId3"/>
          <a:srcRect t="21046"/>
          <a:stretch>
            <a:fillRect/>
          </a:stretch>
        </p:blipFill>
        <p:spPr>
          <a:xfrm>
            <a:off x="0" y="1447800"/>
            <a:ext cx="9144000" cy="54146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Full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82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07424-2AE0-2F41-8FBC-8DDB1FC298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l="50000"/>
          <a:stretch>
            <a:fillRect/>
          </a:stretch>
        </p:blipFill>
        <p:spPr>
          <a:xfrm>
            <a:off x="4572000" y="4482"/>
            <a:ext cx="457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73049"/>
            <a:ext cx="3962400" cy="1690221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6401" y="273050"/>
            <a:ext cx="3959352" cy="58531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1975104"/>
            <a:ext cx="3962400" cy="3200401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None/>
              <a:defRPr sz="18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67000" y="6356350"/>
            <a:ext cx="1622612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2047" y="6356350"/>
            <a:ext cx="1891553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92808" y="5748338"/>
            <a:ext cx="762000" cy="576262"/>
          </a:xfrm>
        </p:spPr>
        <p:txBody>
          <a:bodyPr vert="horz" lIns="91440" tIns="45720" rIns="91440" bIns="45720" rtlCol="0" anchor="ctr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fld id="{497AD728-FD1C-2D42-8C48-D5111B4924B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16200000">
            <a:off x="1086391" y="3365075"/>
            <a:ext cx="6855164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28800"/>
            <a:ext cx="7583488" cy="42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32494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047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9D91F02A-B9C5-3946-8408-9C7E4747627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48" r:id="rId1"/>
    <p:sldLayoutId id="2147483949" r:id="rId2"/>
    <p:sldLayoutId id="2147483950" r:id="rId3"/>
    <p:sldLayoutId id="2147483951" r:id="rId4"/>
    <p:sldLayoutId id="2147483952" r:id="rId5"/>
    <p:sldLayoutId id="2147483953" r:id="rId6"/>
    <p:sldLayoutId id="2147483954" r:id="rId7"/>
    <p:sldLayoutId id="2147483955" r:id="rId8"/>
    <p:sldLayoutId id="2147483956" r:id="rId9"/>
    <p:sldLayoutId id="2147483957" r:id="rId10"/>
    <p:sldLayoutId id="2147483958" r:id="rId11"/>
    <p:sldLayoutId id="2147483959" r:id="rId12"/>
    <p:sldLayoutId id="2147483960" r:id="rId13"/>
    <p:sldLayoutId id="2147483961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effectLst>
            <a:outerShdw blurRad="50800" dist="12700" dir="2700000" sx="100500" sy="100500" algn="tl" rotWithShape="0">
              <a:prstClr val="black">
                <a:alpha val="6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282575" indent="-282575" algn="l" defTabSz="914400" rtl="0" eaLnBrk="1" latinLnBrk="0" hangingPunct="1">
        <a:spcBef>
          <a:spcPts val="2000"/>
        </a:spcBef>
        <a:buFont typeface="Calisto MT" pitchFamily="18" charset="0"/>
        <a:buChar char="•"/>
        <a:defRPr sz="24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1pPr>
      <a:lvl2pPr marL="577850" indent="-295275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Calisto MT" pitchFamily="18" charset="0"/>
        <a:buChar char="•"/>
        <a:defRPr sz="22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2pPr>
      <a:lvl3pPr marL="860425" indent="-282575" algn="l" defTabSz="914400" rtl="0" eaLnBrk="1" latinLnBrk="0" hangingPunct="1">
        <a:spcBef>
          <a:spcPts val="600"/>
        </a:spcBef>
        <a:buFont typeface="Calisto MT" pitchFamily="18" charset="0"/>
        <a:buChar char="•"/>
        <a:defRPr sz="20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3pPr>
      <a:lvl4pPr marL="1143000" indent="-282575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Calisto MT" pitchFamily="18" charset="0"/>
        <a:buChar char="•"/>
        <a:defRPr sz="18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4pPr>
      <a:lvl5pPr marL="1425575" indent="-282575" algn="l" defTabSz="914400" rtl="0" eaLnBrk="1" latinLnBrk="0" hangingPunct="1">
        <a:spcBef>
          <a:spcPts val="600"/>
        </a:spcBef>
        <a:buFont typeface="Calisto MT" pitchFamily="18" charset="0"/>
        <a:buChar char="•"/>
        <a:defRPr sz="18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657599" y="62753"/>
            <a:ext cx="4705351" cy="1283167"/>
          </a:xfrm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>
            <a:noAutofit/>
          </a:bodyPr>
          <a:lstStyle/>
          <a:p>
            <a:pPr algn="l" eaLnBrk="1" hangingPunct="1">
              <a:lnSpc>
                <a:spcPct val="80000"/>
              </a:lnSpc>
              <a:defRPr/>
            </a:pPr>
            <a:r>
              <a:rPr lang="en-US" sz="4600" cap="small" dirty="0" smtClean="0">
                <a:solidFill>
                  <a:srgbClr val="F2F2F2"/>
                </a:solidFill>
                <a:effectLst/>
                <a:latin typeface="Times New Roman"/>
                <a:cs typeface="Times New Roman"/>
              </a:rPr>
              <a:t>How Well</a:t>
            </a:r>
            <a:br>
              <a:rPr lang="en-US" sz="4600" cap="small" dirty="0" smtClean="0">
                <a:solidFill>
                  <a:srgbClr val="F2F2F2"/>
                </a:solidFill>
                <a:effectLst/>
                <a:latin typeface="Times New Roman"/>
                <a:cs typeface="Times New Roman"/>
              </a:rPr>
            </a:br>
            <a:r>
              <a:rPr lang="en-US" sz="4600" cap="small" dirty="0" smtClean="0">
                <a:solidFill>
                  <a:srgbClr val="F2F2F2"/>
                </a:solidFill>
                <a:effectLst/>
                <a:latin typeface="Times New Roman"/>
                <a:cs typeface="Times New Roman"/>
              </a:rPr>
              <a:t>Do You Listen?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981200"/>
            <a:ext cx="7696200" cy="4114800"/>
          </a:xfrm>
          <a:effectLst/>
        </p:spPr>
        <p:txBody>
          <a:bodyPr>
            <a:normAutofit fontScale="92500"/>
          </a:bodyPr>
          <a:lstStyle/>
          <a:p>
            <a:pPr eaLnBrk="1" hangingPunct="1">
              <a:lnSpc>
                <a:spcPct val="120000"/>
              </a:lnSpc>
              <a:buFont typeface="Wingdings" charset="0"/>
              <a:buNone/>
              <a:defRPr/>
            </a:pPr>
            <a:r>
              <a:rPr lang="en-US" sz="2800" dirty="0" smtClean="0">
                <a:solidFill>
                  <a:srgbClr val="FFFF0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Arial Black"/>
                <a:cs typeface="Arial Black"/>
              </a:rPr>
              <a:t>Different Types Of Listeners</a:t>
            </a:r>
          </a:p>
          <a:p>
            <a:pPr lvl="1" eaLnBrk="1" hangingPunct="1">
              <a:lnSpc>
                <a:spcPct val="120000"/>
              </a:lnSpc>
              <a:buFont typeface="Wingdings" charset="0"/>
              <a:buChar char="Ø"/>
              <a:defRPr/>
            </a:pPr>
            <a:r>
              <a:rPr lang="en-US" sz="28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Arial Black"/>
                <a:cs typeface="Arial Black"/>
              </a:rPr>
              <a:t> Those hard of hearing </a:t>
            </a:r>
            <a:r>
              <a:rPr lang="en-US" sz="2800" dirty="0" smtClean="0">
                <a:solidFill>
                  <a:schemeClr val="accent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Arial Black"/>
                <a:cs typeface="Arial Black"/>
              </a:rPr>
              <a:t> </a:t>
            </a:r>
            <a:r>
              <a:rPr lang="en-US" sz="2800" dirty="0" smtClean="0">
                <a:solidFill>
                  <a:srgbClr val="FFFF0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Arial Black"/>
                <a:cs typeface="Arial Black"/>
              </a:rPr>
              <a:t>Matt. 13:13-15</a:t>
            </a:r>
          </a:p>
          <a:p>
            <a:pPr lvl="1" eaLnBrk="1" hangingPunct="1">
              <a:lnSpc>
                <a:spcPct val="120000"/>
              </a:lnSpc>
              <a:buFont typeface="Wingdings" charset="0"/>
              <a:buChar char="Ø"/>
              <a:defRPr/>
            </a:pPr>
            <a:r>
              <a:rPr lang="en-US" sz="28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Arial Black"/>
                <a:cs typeface="Arial Black"/>
              </a:rPr>
              <a:t> Those dull of hearing  </a:t>
            </a:r>
            <a:r>
              <a:rPr lang="en-US" sz="2800" dirty="0" smtClean="0">
                <a:solidFill>
                  <a:srgbClr val="FFFF0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Arial Black"/>
                <a:cs typeface="Arial Black"/>
              </a:rPr>
              <a:t>Heb.  5:11</a:t>
            </a:r>
          </a:p>
          <a:p>
            <a:pPr lvl="1" eaLnBrk="1" hangingPunct="1">
              <a:lnSpc>
                <a:spcPct val="120000"/>
              </a:lnSpc>
              <a:buFont typeface="Wingdings" charset="0"/>
              <a:buChar char="Ø"/>
              <a:defRPr/>
            </a:pPr>
            <a:r>
              <a:rPr lang="en-US" sz="28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Arial Black"/>
                <a:cs typeface="Arial Black"/>
              </a:rPr>
              <a:t> Those with itching ears  </a:t>
            </a:r>
            <a:r>
              <a:rPr lang="en-US" sz="2800" dirty="0" smtClean="0">
                <a:solidFill>
                  <a:srgbClr val="FFFF0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Arial Black"/>
                <a:cs typeface="Arial Black"/>
              </a:rPr>
              <a:t>2 Tim. 4:3-4</a:t>
            </a:r>
          </a:p>
          <a:p>
            <a:pPr marL="684213" lvl="1" indent="-401638" eaLnBrk="1" hangingPunct="1">
              <a:lnSpc>
                <a:spcPct val="120000"/>
              </a:lnSpc>
              <a:buFont typeface="Wingdings" charset="0"/>
              <a:buChar char="Ø"/>
              <a:defRPr/>
            </a:pPr>
            <a:r>
              <a:rPr lang="en-US" sz="28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Arial Black"/>
                <a:cs typeface="Arial Black"/>
              </a:rPr>
              <a:t> Those with good and noble hearts, who listen with readiness</a:t>
            </a:r>
            <a:r>
              <a:rPr lang="en-US" sz="2800" dirty="0" smtClean="0">
                <a:solidFill>
                  <a:schemeClr val="accent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Arial Black"/>
                <a:cs typeface="Arial Black"/>
              </a:rPr>
              <a:t>  </a:t>
            </a:r>
            <a:r>
              <a:rPr lang="en-US" sz="2800" dirty="0" smtClean="0">
                <a:solidFill>
                  <a:srgbClr val="FFFF0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Arial Black"/>
                <a:cs typeface="Arial Black"/>
              </a:rPr>
              <a:t>Luke 8:15; Acts 17:11</a:t>
            </a:r>
          </a:p>
        </p:txBody>
      </p:sp>
      <p:pic>
        <p:nvPicPr>
          <p:cNvPr id="2867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28600"/>
            <a:ext cx="2209800" cy="1428750"/>
          </a:xfrm>
          <a:prstGeom prst="rect">
            <a:avLst/>
          </a:prstGeom>
          <a:noFill/>
          <a:ln>
            <a:noFill/>
          </a:ln>
          <a:effectLst>
            <a:outerShdw blurRad="50800" dist="165100" dir="270000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990600" y="5867400"/>
            <a:ext cx="7010400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200" b="1" i="1" dirty="0">
                <a:solidFill>
                  <a:srgbClr val="FFFF0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Arial Black"/>
                <a:ea typeface="ＭＳ Ｐゴシック" charset="0"/>
                <a:cs typeface="Arial Black"/>
              </a:rPr>
              <a:t>What kind of listener are you?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  <p:bldP spid="28678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981200"/>
            <a:ext cx="8458200" cy="4495800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3200" dirty="0">
                <a:solidFill>
                  <a:srgbClr val="FFFF0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Arial Black"/>
                <a:cs typeface="Arial Black"/>
              </a:rPr>
              <a:t>Importance Of Good Listening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Char char="Ø"/>
              <a:defRPr/>
            </a:pPr>
            <a:r>
              <a:rPr lang="en-US" sz="2800" dirty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Arial Black"/>
                <a:cs typeface="Arial Black"/>
              </a:rPr>
              <a:t> To be blessed</a:t>
            </a:r>
            <a:r>
              <a:rPr lang="en-US" sz="3200" dirty="0">
                <a:solidFill>
                  <a:schemeClr val="accent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Arial Black"/>
                <a:cs typeface="Arial Black"/>
              </a:rPr>
              <a:t>  </a:t>
            </a:r>
            <a:r>
              <a:rPr lang="en-US" sz="2800" dirty="0" smtClean="0">
                <a:solidFill>
                  <a:srgbClr val="FFFF0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Arial Black"/>
                <a:cs typeface="Arial Black"/>
              </a:rPr>
              <a:t>Matt. </a:t>
            </a:r>
            <a:r>
              <a:rPr lang="en-US" sz="2800" dirty="0">
                <a:solidFill>
                  <a:srgbClr val="FFFF0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Arial Black"/>
                <a:cs typeface="Arial Black"/>
              </a:rPr>
              <a:t>13:16-17</a:t>
            </a:r>
          </a:p>
          <a:p>
            <a:pPr marL="684213" lvl="1" indent="-401638" eaLnBrk="1" hangingPunct="1">
              <a:lnSpc>
                <a:spcPct val="90000"/>
              </a:lnSpc>
              <a:buFont typeface="Wingdings" charset="0"/>
              <a:buChar char="Ø"/>
              <a:defRPr/>
            </a:pPr>
            <a:r>
              <a:rPr lang="en-US" sz="2800" dirty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Arial Black"/>
                <a:cs typeface="Arial Black"/>
              </a:rPr>
              <a:t> To have saving faith</a:t>
            </a:r>
            <a:r>
              <a:rPr lang="en-US" sz="3200" dirty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Arial Black"/>
                <a:cs typeface="Arial Black"/>
              </a:rPr>
              <a:t>  </a:t>
            </a:r>
            <a:r>
              <a:rPr lang="en-US" sz="2800" dirty="0" smtClean="0">
                <a:solidFill>
                  <a:srgbClr val="FFFF0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Arial Black"/>
                <a:cs typeface="Arial Black"/>
              </a:rPr>
              <a:t>Rom. </a:t>
            </a:r>
            <a:r>
              <a:rPr lang="en-US" sz="2800" dirty="0">
                <a:solidFill>
                  <a:srgbClr val="FFFF0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Arial Black"/>
                <a:cs typeface="Arial Black"/>
              </a:rPr>
              <a:t>1:16-17; 10:14-17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Char char="Ø"/>
              <a:defRPr/>
            </a:pPr>
            <a:r>
              <a:rPr lang="en-US" sz="2800" dirty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Arial Black"/>
                <a:cs typeface="Arial Black"/>
              </a:rPr>
              <a:t> To bear fruit</a:t>
            </a:r>
            <a:r>
              <a:rPr lang="en-US" sz="3200" dirty="0">
                <a:solidFill>
                  <a:schemeClr val="accent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Arial Black"/>
                <a:cs typeface="Arial Black"/>
              </a:rPr>
              <a:t>  </a:t>
            </a:r>
            <a:r>
              <a:rPr lang="en-US" sz="2800" dirty="0" smtClean="0">
                <a:solidFill>
                  <a:srgbClr val="FFFF0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Arial Black"/>
                <a:cs typeface="Arial Black"/>
              </a:rPr>
              <a:t>Luke 8:15; Col. 1:6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Char char="Ø"/>
              <a:defRPr/>
            </a:pPr>
            <a:r>
              <a:rPr lang="en-US" sz="28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Arial Black"/>
                <a:cs typeface="Arial Black"/>
              </a:rPr>
              <a:t> To prevent apostasy</a:t>
            </a:r>
            <a:r>
              <a:rPr lang="en-US" sz="3200" dirty="0" smtClean="0">
                <a:solidFill>
                  <a:schemeClr val="accent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Arial Black"/>
                <a:cs typeface="Arial Black"/>
              </a:rPr>
              <a:t>  </a:t>
            </a:r>
            <a:r>
              <a:rPr lang="en-US" sz="2800" dirty="0" smtClean="0">
                <a:solidFill>
                  <a:srgbClr val="FFFF0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Arial Black"/>
                <a:cs typeface="Arial Black"/>
              </a:rPr>
              <a:t>Heb. 2:1-3</a:t>
            </a:r>
            <a:endParaRPr lang="en-US" sz="3200" dirty="0" smtClean="0">
              <a:solidFill>
                <a:srgbClr val="FFFF00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Arial Black"/>
              <a:cs typeface="Arial Black"/>
            </a:endParaRPr>
          </a:p>
          <a:p>
            <a:pPr marL="684213" lvl="1" indent="-401638" eaLnBrk="1" hangingPunct="1">
              <a:lnSpc>
                <a:spcPct val="90000"/>
              </a:lnSpc>
              <a:buFont typeface="Wingdings" charset="0"/>
              <a:buChar char="Ø"/>
              <a:defRPr/>
            </a:pPr>
            <a:r>
              <a:rPr lang="en-US" sz="28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Arial Black"/>
                <a:cs typeface="Arial Black"/>
              </a:rPr>
              <a:t> </a:t>
            </a:r>
            <a:r>
              <a:rPr lang="en-US" sz="2800" dirty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Arial Black"/>
                <a:cs typeface="Arial Black"/>
              </a:rPr>
              <a:t>To avoid rejection</a:t>
            </a:r>
            <a:r>
              <a:rPr lang="en-US" sz="3200" dirty="0">
                <a:solidFill>
                  <a:schemeClr val="accent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Arial Black"/>
                <a:cs typeface="Arial Black"/>
              </a:rPr>
              <a:t>  </a:t>
            </a:r>
            <a:r>
              <a:rPr lang="en-US" sz="2800" dirty="0" smtClean="0">
                <a:solidFill>
                  <a:srgbClr val="FFFF0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Arial Black"/>
                <a:cs typeface="Arial Black"/>
              </a:rPr>
              <a:t>Matt. </a:t>
            </a:r>
            <a:r>
              <a:rPr lang="en-US" sz="2800" dirty="0">
                <a:solidFill>
                  <a:srgbClr val="FFFF0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Arial Black"/>
                <a:cs typeface="Arial Black"/>
              </a:rPr>
              <a:t>10:14-15; </a:t>
            </a:r>
            <a:r>
              <a:rPr lang="en-US" sz="2800" dirty="0" smtClean="0">
                <a:solidFill>
                  <a:srgbClr val="FFFF0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Arial Black"/>
                <a:cs typeface="Arial Black"/>
              </a:rPr>
              <a:t>Acts 13:44-49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Char char="Ø"/>
              <a:defRPr/>
            </a:pPr>
            <a:r>
              <a:rPr lang="en-US" sz="28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Arial Black"/>
                <a:cs typeface="Arial Black"/>
              </a:rPr>
              <a:t> To escape condemnation</a:t>
            </a:r>
            <a:r>
              <a:rPr lang="en-US" sz="3200" dirty="0" smtClean="0">
                <a:solidFill>
                  <a:schemeClr val="accent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Arial Black"/>
                <a:cs typeface="Arial Black"/>
              </a:rPr>
              <a:t>  </a:t>
            </a:r>
            <a:r>
              <a:rPr lang="en-US" sz="2800" dirty="0" smtClean="0">
                <a:solidFill>
                  <a:srgbClr val="FFFF0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Arial Black"/>
                <a:cs typeface="Arial Black"/>
              </a:rPr>
              <a:t>Mt 12:41-42</a:t>
            </a:r>
            <a:endParaRPr lang="en-US" sz="2800" dirty="0">
              <a:solidFill>
                <a:srgbClr val="FFFF00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Arial Black"/>
              <a:cs typeface="Arial Black"/>
            </a:endParaRP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28600"/>
            <a:ext cx="2209800" cy="1428750"/>
          </a:xfrm>
          <a:prstGeom prst="rect">
            <a:avLst/>
          </a:prstGeom>
          <a:noFill/>
          <a:ln>
            <a:noFill/>
          </a:ln>
          <a:effectLst>
            <a:outerShdw blurRad="50800" dist="165100" dir="270000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3657599" y="62753"/>
            <a:ext cx="4705351" cy="1283167"/>
          </a:xfrm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>
            <a:noAutofit/>
          </a:bodyPr>
          <a:lstStyle/>
          <a:p>
            <a:pPr algn="l" eaLnBrk="1" hangingPunct="1">
              <a:lnSpc>
                <a:spcPct val="80000"/>
              </a:lnSpc>
              <a:defRPr/>
            </a:pPr>
            <a:r>
              <a:rPr lang="en-US" sz="4600" cap="small" dirty="0" smtClean="0">
                <a:solidFill>
                  <a:srgbClr val="F2F2F2"/>
                </a:solidFill>
                <a:effectLst/>
                <a:latin typeface="Times New Roman"/>
                <a:cs typeface="Times New Roman"/>
              </a:rPr>
              <a:t>How Well</a:t>
            </a:r>
            <a:br>
              <a:rPr lang="en-US" sz="4600" cap="small" dirty="0" smtClean="0">
                <a:solidFill>
                  <a:srgbClr val="F2F2F2"/>
                </a:solidFill>
                <a:effectLst/>
                <a:latin typeface="Times New Roman"/>
                <a:cs typeface="Times New Roman"/>
              </a:rPr>
            </a:br>
            <a:r>
              <a:rPr lang="en-US" sz="4600" cap="small" dirty="0" smtClean="0">
                <a:solidFill>
                  <a:srgbClr val="F2F2F2"/>
                </a:solidFill>
                <a:effectLst/>
                <a:latin typeface="Times New Roman"/>
                <a:cs typeface="Times New Roman"/>
              </a:rPr>
              <a:t>Do You Listen?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Precedent">
  <a:themeElements>
    <a:clrScheme name="Precedent">
      <a:dk1>
        <a:srgbClr val="921F07"/>
      </a:dk1>
      <a:lt1>
        <a:sysClr val="window" lastClr="FFFFFF"/>
      </a:lt1>
      <a:dk2>
        <a:srgbClr val="333333"/>
      </a:dk2>
      <a:lt2>
        <a:srgbClr val="E5E5D3"/>
      </a:lt2>
      <a:accent1>
        <a:srgbClr val="993232"/>
      </a:accent1>
      <a:accent2>
        <a:srgbClr val="9B6C34"/>
      </a:accent2>
      <a:accent3>
        <a:srgbClr val="736C5D"/>
      </a:accent3>
      <a:accent4>
        <a:srgbClr val="C9972B"/>
      </a:accent4>
      <a:accent5>
        <a:srgbClr val="C95F2B"/>
      </a:accent5>
      <a:accent6>
        <a:srgbClr val="8F7A05"/>
      </a:accent6>
      <a:hlink>
        <a:srgbClr val="933926"/>
      </a:hlink>
      <a:folHlink>
        <a:srgbClr val="916019"/>
      </a:folHlink>
    </a:clrScheme>
    <a:fontScheme name="Precedent">
      <a:majorFont>
        <a:latin typeface="Perpetua Titling MT"/>
        <a:ea typeface=""/>
        <a:cs typeface=""/>
        <a:font script="Jpan" typeface="ＭＳ Ｐ明朝"/>
      </a:majorFont>
      <a:minorFont>
        <a:latin typeface="Calisto MT"/>
        <a:ea typeface=""/>
        <a:cs typeface=""/>
        <a:font script="Jpan" typeface="ＭＳ Ｐ明朝"/>
      </a:minorFont>
    </a:fontScheme>
    <a:fmtScheme name="Precedent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35000"/>
              </a:schemeClr>
            </a:gs>
            <a:gs pos="100000">
              <a:schemeClr val="phClr">
                <a:tint val="100000"/>
                <a:shade val="30000"/>
                <a:satMod val="135000"/>
              </a:schemeClr>
            </a:gs>
          </a:gsLst>
          <a:path path="circle">
            <a:fillToRect l="70000" t="10000" b="7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35000"/>
              </a:schemeClr>
              <a:schemeClr val="phClr">
                <a:satMod val="150000"/>
                <a:lumMod val="11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25400" dir="4800000" sx="103000" sy="103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3000000"/>
            </a:lightRig>
          </a:scene3d>
          <a:sp3d prstMaterial="softEdge">
            <a:bevelT w="0" h="0"/>
          </a:sp3d>
        </a:effectStyle>
        <a:effectStyle>
          <a:effectLst>
            <a:innerShdw blurRad="127000" dist="38100" dir="13200000">
              <a:srgbClr val="000000">
                <a:alpha val="75000"/>
              </a:srgbClr>
            </a:innerShdw>
            <a:outerShdw blurRad="38100" dist="12700" dir="1800000" sx="101000" sy="101000" rotWithShape="0">
              <a:srgbClr val="000000">
                <a:alpha val="40000"/>
              </a:srgbClr>
            </a:outerShdw>
            <a:reflection blurRad="127000" stA="25000" endPos="30000" dist="1270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12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35000"/>
              </a:schemeClr>
            </a:gs>
            <a:gs pos="100000">
              <a:schemeClr val="phClr">
                <a:shade val="30000"/>
                <a:satMod val="150000"/>
              </a:schemeClr>
            </a:gs>
          </a:gsLst>
          <a:path path="circle">
            <a:fillToRect t="10000" r="70000" b="7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0000"/>
                <a:satMod val="130000"/>
                <a:lumMod val="80000"/>
              </a:schemeClr>
              <a:schemeClr val="phClr">
                <a:satMod val="150000"/>
                <a:lumMod val="11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Precedent.thmx</Template>
  <TotalTime>226</TotalTime>
  <Words>167</Words>
  <Application>Microsoft Macintosh PowerPoint</Application>
  <PresentationFormat>On-screen Show (4:3)</PresentationFormat>
  <Paragraphs>15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Calisto MT</vt:lpstr>
      <vt:lpstr>Tahoma</vt:lpstr>
      <vt:lpstr>Perpetua Titling MT</vt:lpstr>
      <vt:lpstr>Arial Black</vt:lpstr>
      <vt:lpstr>Precedent</vt:lpstr>
      <vt:lpstr>How Well Do You Listen?</vt:lpstr>
      <vt:lpstr>How Well Do You Listen?</vt:lpstr>
    </vt:vector>
  </TitlesOfParts>
  <Company>Executable Outlines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Biblical Illiteracy</dc:title>
  <dc:creator> </dc:creator>
  <cp:lastModifiedBy>Kyle Pope</cp:lastModifiedBy>
  <cp:revision>23</cp:revision>
  <cp:lastPrinted>2012-09-24T12:17:46Z</cp:lastPrinted>
  <dcterms:created xsi:type="dcterms:W3CDTF">2013-09-30T14:37:09Z</dcterms:created>
  <dcterms:modified xsi:type="dcterms:W3CDTF">2013-09-30T14:38:23Z</dcterms:modified>
</cp:coreProperties>
</file>