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rels" ContentType="application/vnd.openxmlformats-package.relationships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customXml/itemProps1.xml" ContentType="application/vnd.openxmlformats-officedocument.customXmlProperti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87" r:id="rId2"/>
  </p:sldMasterIdLst>
  <p:notesMasterIdLst>
    <p:notesMasterId r:id="rId8"/>
  </p:notesMasterIdLst>
  <p:sldIdLst>
    <p:sldId id="256" r:id="rId3"/>
    <p:sldId id="262" r:id="rId4"/>
    <p:sldId id="263" r:id="rId5"/>
    <p:sldId id="264" r:id="rId6"/>
    <p:sldId id="265" r:id="rId7"/>
  </p:sldIdLst>
  <p:sldSz cx="9144000" cy="6858000" type="screen4x3"/>
  <p:notesSz cx="6858000" cy="9144000"/>
  <p:defaultTextStyle>
    <a:defPPr>
      <a:defRPr lang="en-US"/>
    </a:defPPr>
    <a:lvl1pPr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="" xmlns:mv="urn:schemas-microsoft-com:mac:vml" xmlns:mc="http://schemas.openxmlformats.org/markup-compatibility/2006">
          <a:srgbClr val="FF0000"/>
        </p14:laserClr>
      </p:ext>
      <p:ext uri="{2FDB2607-1784-4EEB-B798-7EB5836EED8A}">
        <p14:showMediaCtrls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="" xmlns:mv="urn:schemas-microsoft-com:mac:vml" xmlns:mc="http://schemas.openxmlformats.org/markup-compatibility/2006" val="1"/>
      </p:ext>
    </p:extLst>
  </p:showPr>
  <p:clrMru>
    <a:srgbClr val="020000"/>
    <a:srgbClr val="0099FF"/>
    <a:srgbClr val="00FFCC"/>
    <a:srgbClr val="00CC99"/>
    <a:srgbClr val="006666"/>
  </p:clrMru>
  <p:extLst>
    <p:ext uri="{E76CE94A-603C-4142-B9EB-6D1370010A27}">
      <p14:discardImageEditData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="" xmlns:mv="urn:schemas-microsoft-com:mac:vml" xmlns:mc="http://schemas.openxmlformats.org/markup-compatibility/2006" val="0"/>
    </p:ext>
    <p:ext uri="{D31A062A-798A-4329-ABDD-BBA856620510}">
      <p14:defaultImageDpi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="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22826" autoAdjust="0"/>
    <p:restoredTop sz="94836" autoAdjust="0"/>
  </p:normalViewPr>
  <p:slideViewPr>
    <p:cSldViewPr snapToGrid="0">
      <p:cViewPr>
        <p:scale>
          <a:sx n="100" d="100"/>
          <a:sy n="100" d="100"/>
        </p:scale>
        <p:origin x="-672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 val="1"/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fld id="{541191D7-EAA8-4D00-8B90-2FC6F2F344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="" xmlns:mv="urn:schemas-microsoft-com:mac:vml" xmlns:mc="http://schemas.openxmlformats.org/markup-compatibility/2006" val="35474725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50F11A-810D-459E-AB6B-3D5469F043E0}" type="slidenum">
              <a:rPr lang="en-US"/>
              <a:pPr/>
              <a:t>1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4E6FDD-33F0-4D7A-8BA8-457B277DCF4B}" type="slidenum">
              <a:rPr lang="en-US"/>
              <a:pPr/>
              <a:t>2</a:t>
            </a:fld>
            <a:endParaRPr lang="en-US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4E6FDD-33F0-4D7A-8BA8-457B277DCF4B}" type="slidenum">
              <a:rPr lang="en-US"/>
              <a:pPr/>
              <a:t>3</a:t>
            </a:fld>
            <a:endParaRPr lang="en-US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4E6FDD-33F0-4D7A-8BA8-457B277DCF4B}" type="slidenum">
              <a:rPr lang="en-US"/>
              <a:pPr/>
              <a:t>4</a:t>
            </a:fld>
            <a:endParaRPr lang="en-US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4E6FDD-33F0-4D7A-8BA8-457B277DCF4B}" type="slidenum">
              <a:rPr lang="en-US"/>
              <a:pPr/>
              <a:t>5</a:t>
            </a:fld>
            <a:endParaRPr lang="en-US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8229600" cy="1143000"/>
          </a:xfrm>
        </p:spPr>
        <p:txBody>
          <a:bodyPr/>
          <a:lstStyle>
            <a:lvl1pPr algn="r">
              <a:defRPr sz="3600"/>
            </a:lvl1pPr>
          </a:lstStyle>
          <a:p>
            <a:pPr lvl="0"/>
            <a:r>
              <a:rPr lang="en-US" noProof="0" dirty="0" smtClean="0"/>
              <a:t>Click to edit Master title style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11575" y="2819400"/>
            <a:ext cx="5051425" cy="12954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04800" y="6400800"/>
            <a:ext cx="1905000" cy="4572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505200" y="6400800"/>
            <a:ext cx="2895600" cy="4572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34200" y="6400800"/>
            <a:ext cx="1905000" cy="4572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80B0D17D-2647-4266-9487-0CA541A3F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A8B10A-B675-4087-9034-9B2183FA19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="" xmlns:mv="urn:schemas-microsoft-com:mac:vml" xmlns:mc="http://schemas.openxmlformats.org/markup-compatibility/2006" val="2128428508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304800"/>
            <a:ext cx="1752600" cy="56626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304800"/>
            <a:ext cx="5105400" cy="56626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BD3488-233A-4527-AB2B-86B08BC2E4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="" xmlns:mv="urn:schemas-microsoft-com:mac:vml" xmlns:mc="http://schemas.openxmlformats.org/markup-compatibility/2006" val="2642854234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F9DD91-C94B-4410-B8E2-C31341F4D5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="" xmlns:mv="urn:schemas-microsoft-com:mac:vml" xmlns:mc="http://schemas.openxmlformats.org/markup-compatibility/2006" val="258871002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5449" y="4406900"/>
            <a:ext cx="679926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5449" y="2906713"/>
            <a:ext cx="6799263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9CDFB7-BA1E-400C-A6DB-42D5818B1D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="" xmlns:mv="urn:schemas-microsoft-com:mac:vml" xmlns:mc="http://schemas.openxmlformats.org/markup-compatibility/2006" val="2920009286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395413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1395413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1D494-68BC-407F-AF65-AB0F97113B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="" xmlns:mv="urn:schemas-microsoft-com:mac:vml" xmlns:mc="http://schemas.openxmlformats.org/markup-compatibility/2006" val="3166946766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324" y="274638"/>
            <a:ext cx="7229475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7324" y="1535113"/>
            <a:ext cx="345757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7324" y="2174875"/>
            <a:ext cx="34671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4925" y="1535113"/>
            <a:ext cx="35718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4925" y="2174875"/>
            <a:ext cx="35718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3E3192-E4CE-48D6-A6F2-6D2A272381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="" xmlns:mv="urn:schemas-microsoft-com:mac:vml" xmlns:mc="http://schemas.openxmlformats.org/markup-compatibility/2006" val="1409559336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D38FEF-6213-4598-919E-2C5D33C169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="" xmlns:mv="urn:schemas-microsoft-com:mac:vml" xmlns:mc="http://schemas.openxmlformats.org/markup-compatibility/2006" val="517975712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107C3-E985-4DC2-8886-570CDD1DCD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="" xmlns:mv="urn:schemas-microsoft-com:mac:vml" xmlns:mc="http://schemas.openxmlformats.org/markup-compatibility/2006" val="3913871720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375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0" y="273050"/>
            <a:ext cx="403859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6375" y="144462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7DE84-1273-4261-A7F9-101789AABE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="" xmlns:mv="urn:schemas-microsoft-com:mac:vml" xmlns:mc="http://schemas.openxmlformats.org/markup-compatibility/2006" val="3611297934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6418262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7" y="612775"/>
            <a:ext cx="6408737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6418262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84E99E-F311-4DF1-948C-EE093CE6CF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="" xmlns:mv="urn:schemas-microsoft-com:mac:vml" xmlns:mc="http://schemas.openxmlformats.org/markup-compatibility/2006" val="2947621146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304800"/>
            <a:ext cx="7010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395413"/>
            <a:ext cx="7010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 Second level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05000" y="64008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16413" y="6400800"/>
            <a:ext cx="2084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4008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fld id="{DD1F01D4-9524-4813-B564-656FF752D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har char="•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2200" i="1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14388" y="1339850"/>
            <a:ext cx="7429500" cy="1143000"/>
          </a:xfrm>
        </p:spPr>
        <p:txBody>
          <a:bodyPr/>
          <a:lstStyle/>
          <a:p>
            <a:r>
              <a:rPr lang="en-US" sz="4400" dirty="0" smtClean="0">
                <a:latin typeface="Cambria"/>
                <a:cs typeface="Cambria"/>
              </a:rPr>
              <a:t>The Importance of Teachers</a:t>
            </a:r>
            <a:endParaRPr lang="en-US" sz="4400" dirty="0">
              <a:latin typeface="Cambria"/>
              <a:cs typeface="Cambria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92438" y="2768600"/>
            <a:ext cx="5248275" cy="11096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3200" b="1" i="1" dirty="0" smtClean="0">
                <a:latin typeface="Arial (Body)"/>
                <a:cs typeface="Arial (Body)"/>
              </a:rPr>
              <a:t>Their Value in the </a:t>
            </a:r>
          </a:p>
          <a:p>
            <a:pPr>
              <a:spcBef>
                <a:spcPct val="0"/>
              </a:spcBef>
            </a:pPr>
            <a:r>
              <a:rPr lang="en-US" sz="3200" b="1" i="1" dirty="0" smtClean="0">
                <a:latin typeface="Arial (Body)"/>
                <a:cs typeface="Arial (Body)"/>
              </a:rPr>
              <a:t>Lord’s Church</a:t>
            </a:r>
            <a:endParaRPr lang="en-US" sz="3200" b="1" i="1" dirty="0">
              <a:latin typeface="Arial (Body)"/>
              <a:cs typeface="Arial (Body)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Cambria"/>
                <a:cs typeface="Cambria"/>
              </a:rPr>
              <a:t>The Importance of Teachers</a:t>
            </a:r>
            <a:endParaRPr lang="en-US" sz="4000" dirty="0">
              <a:latin typeface="Cambria"/>
              <a:cs typeface="Cambria"/>
            </a:endParaRP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1752600" y="1395412"/>
            <a:ext cx="7010400" cy="5132387"/>
          </a:xfrm>
          <a:noFill/>
        </p:spPr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en-US" sz="3200" b="1" i="1" dirty="0" smtClean="0">
                <a:latin typeface=""/>
                <a:cs typeface=""/>
              </a:rPr>
              <a:t>I. God Was Man’s First Teacher.</a:t>
            </a:r>
          </a:p>
          <a:p>
            <a:pPr marL="914400" lvl="1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400" b="1" i="0" dirty="0" smtClean="0">
                <a:latin typeface=""/>
                <a:cs typeface=""/>
              </a:rPr>
              <a:t>He taught Adam and Eve (Gen. 3:1-3).</a:t>
            </a:r>
          </a:p>
          <a:p>
            <a:pPr marL="1314450" lvl="2" indent="-457200">
              <a:spcBef>
                <a:spcPts val="1200"/>
              </a:spcBef>
              <a:buFont typeface="+mj-lt"/>
              <a:buAutoNum type="arabicPeriod"/>
            </a:pPr>
            <a:r>
              <a:rPr lang="en-US" b="1" dirty="0" smtClean="0">
                <a:latin typeface=""/>
                <a:cs typeface=""/>
              </a:rPr>
              <a:t>They were taught not to eat from the tree of the knowledge of good and evil to protect them.</a:t>
            </a:r>
            <a:endParaRPr lang="en-US" b="1" i="0" dirty="0" smtClean="0">
              <a:latin typeface=""/>
              <a:cs typeface=""/>
            </a:endParaRPr>
          </a:p>
          <a:p>
            <a:pPr marL="914400" lvl="1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400" b="1" i="0" dirty="0" smtClean="0">
                <a:latin typeface=""/>
                <a:cs typeface=""/>
              </a:rPr>
              <a:t>He taught Noah (Gen. 6:13-22). </a:t>
            </a:r>
          </a:p>
          <a:p>
            <a:pPr marL="1314450" lvl="2" indent="-457200">
              <a:spcBef>
                <a:spcPts val="1200"/>
              </a:spcBef>
              <a:buFont typeface="+mj-lt"/>
              <a:buAutoNum type="arabicPeriod"/>
            </a:pPr>
            <a:r>
              <a:rPr lang="en-US" b="1" dirty="0" smtClean="0">
                <a:latin typeface=""/>
                <a:cs typeface=""/>
              </a:rPr>
              <a:t>He was taught how to build the ark for the salvation of his family.</a:t>
            </a:r>
            <a:endParaRPr lang="en-US" b="1" i="0" dirty="0" smtClean="0">
              <a:latin typeface=""/>
              <a:cs typeface=""/>
            </a:endParaRPr>
          </a:p>
          <a:p>
            <a:pPr marL="914400" lvl="1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400" b="1" i="0" dirty="0" smtClean="0">
                <a:latin typeface=""/>
                <a:cs typeface=""/>
              </a:rPr>
              <a:t>He taught Abraham (Gen. 12:1-4).</a:t>
            </a:r>
          </a:p>
          <a:p>
            <a:pPr marL="1314450" lvl="2" indent="-457200">
              <a:spcBef>
                <a:spcPts val="1200"/>
              </a:spcBef>
              <a:buFont typeface="+mj-lt"/>
              <a:buAutoNum type="arabicPeriod"/>
            </a:pPr>
            <a:r>
              <a:rPr lang="en-US" b="1" dirty="0" smtClean="0">
                <a:latin typeface=""/>
                <a:cs typeface=""/>
              </a:rPr>
              <a:t>To leave his homeland in order to bless him and his family.</a:t>
            </a:r>
            <a:endParaRPr lang="en-US" b="1" dirty="0">
              <a:latin typeface=""/>
              <a:cs typeface="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8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8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/>
      <p:bldP spid="8202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Cambria"/>
                <a:cs typeface="Cambria"/>
              </a:rPr>
              <a:t>The Importance of Teachers</a:t>
            </a:r>
            <a:endParaRPr lang="en-US" sz="4000" dirty="0">
              <a:latin typeface="Cambria"/>
              <a:cs typeface="Cambria"/>
            </a:endParaRP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1752600" y="1395412"/>
            <a:ext cx="7010400" cy="5132387"/>
          </a:xfrm>
          <a:noFill/>
        </p:spPr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en-US" sz="3200" b="1" i="1" dirty="0" smtClean="0">
                <a:latin typeface=""/>
                <a:cs typeface=""/>
              </a:rPr>
              <a:t>II. Teachers In the Old Testament.</a:t>
            </a:r>
          </a:p>
          <a:p>
            <a:pPr marL="914400" lvl="1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400" b="1" i="0" dirty="0" smtClean="0">
                <a:latin typeface=""/>
                <a:cs typeface=""/>
              </a:rPr>
              <a:t>God’s view of Abraham (Gen. 18:17-19).</a:t>
            </a:r>
          </a:p>
          <a:p>
            <a:pPr marL="1314450" lvl="2" indent="-457200">
              <a:spcBef>
                <a:spcPts val="1200"/>
              </a:spcBef>
              <a:buFont typeface="+mj-lt"/>
              <a:buAutoNum type="arabicPeriod"/>
            </a:pPr>
            <a:r>
              <a:rPr lang="en-US" b="1" dirty="0" smtClean="0">
                <a:latin typeface=""/>
                <a:cs typeface=""/>
              </a:rPr>
              <a:t>God knew he would teach his family.</a:t>
            </a:r>
            <a:endParaRPr lang="en-US" sz="2400" b="1" i="0" dirty="0" smtClean="0">
              <a:latin typeface=""/>
              <a:cs typeface=""/>
            </a:endParaRPr>
          </a:p>
          <a:p>
            <a:pPr marL="914400" lvl="1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400" b="1" i="0" dirty="0" smtClean="0">
                <a:latin typeface=""/>
                <a:cs typeface=""/>
              </a:rPr>
              <a:t>The Law commanded teaching (Deut. 6:6-7; Ps. 78:5-7). </a:t>
            </a:r>
          </a:p>
          <a:p>
            <a:pPr marL="1314450" lvl="2" indent="-457200">
              <a:spcBef>
                <a:spcPts val="1200"/>
              </a:spcBef>
              <a:buFont typeface="+mj-lt"/>
              <a:buAutoNum type="arabicPeriod"/>
            </a:pPr>
            <a:r>
              <a:rPr lang="en-US" b="1" dirty="0" smtClean="0">
                <a:latin typeface=""/>
                <a:cs typeface=""/>
              </a:rPr>
              <a:t>Parents were to teach their children and the people were to teach one another.</a:t>
            </a:r>
            <a:endParaRPr lang="en-US" sz="2400" b="1" i="0" dirty="0" smtClean="0">
              <a:latin typeface=""/>
              <a:cs typeface=""/>
            </a:endParaRPr>
          </a:p>
          <a:p>
            <a:pPr marL="914400" lvl="1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400" b="1" i="0" dirty="0" smtClean="0">
                <a:latin typeface=""/>
                <a:cs typeface=""/>
              </a:rPr>
              <a:t>Teachers under Ezra (Neh. 8:6-8).</a:t>
            </a:r>
          </a:p>
          <a:p>
            <a:pPr marL="1314450" lvl="2" indent="-457200">
              <a:spcBef>
                <a:spcPts val="1200"/>
              </a:spcBef>
              <a:buFont typeface="+mj-lt"/>
              <a:buAutoNum type="arabicPeriod"/>
            </a:pPr>
            <a:r>
              <a:rPr lang="en-US" b="1" dirty="0" smtClean="0">
                <a:latin typeface=""/>
                <a:cs typeface=""/>
              </a:rPr>
              <a:t>After the captivity teachers helped renew the people’s understanding of their duty to God.</a:t>
            </a:r>
            <a:endParaRPr lang="en-US" b="1" dirty="0">
              <a:latin typeface=""/>
              <a:cs typeface="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8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8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Cambria"/>
                <a:cs typeface="Cambria"/>
              </a:rPr>
              <a:t>The Importance of Teachers</a:t>
            </a:r>
            <a:endParaRPr lang="en-US" sz="4000" dirty="0">
              <a:latin typeface="Cambria"/>
              <a:cs typeface="Cambria"/>
            </a:endParaRP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1752600" y="1395412"/>
            <a:ext cx="7226300" cy="5132387"/>
          </a:xfrm>
          <a:noFill/>
        </p:spPr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en-US" sz="3200" b="1" i="1" dirty="0" smtClean="0">
                <a:latin typeface=""/>
                <a:cs typeface=""/>
              </a:rPr>
              <a:t>III. Teachers Under Christ.</a:t>
            </a:r>
          </a:p>
          <a:p>
            <a:pPr marL="914400" lvl="1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400" b="1" i="0" dirty="0" smtClean="0">
                <a:latin typeface=""/>
                <a:cs typeface=""/>
              </a:rPr>
              <a:t>“Great Commission” (Matt. 28:19-20).</a:t>
            </a:r>
          </a:p>
          <a:p>
            <a:pPr marL="1314450" lvl="2" indent="-457200">
              <a:spcBef>
                <a:spcPts val="1200"/>
              </a:spcBef>
              <a:buFont typeface="+mj-lt"/>
              <a:buAutoNum type="arabicPeriod"/>
            </a:pPr>
            <a:r>
              <a:rPr lang="en-US" b="1" dirty="0" smtClean="0">
                <a:latin typeface=""/>
                <a:cs typeface=""/>
              </a:rPr>
              <a:t>Teaching is a necessity in “making disciples.”</a:t>
            </a:r>
            <a:endParaRPr lang="en-US" sz="2400" b="1" i="0" dirty="0" smtClean="0">
              <a:latin typeface=""/>
              <a:cs typeface=""/>
            </a:endParaRPr>
          </a:p>
          <a:p>
            <a:pPr marL="914400" lvl="1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400" b="1" i="0" dirty="0" smtClean="0">
                <a:latin typeface=""/>
                <a:cs typeface=""/>
              </a:rPr>
              <a:t>The first “Christians” taught “a great many people” (Acts 11:26).</a:t>
            </a:r>
          </a:p>
          <a:p>
            <a:pPr marL="914400" lvl="1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400" b="1" i="0" dirty="0" smtClean="0">
                <a:latin typeface=""/>
                <a:cs typeface=""/>
              </a:rPr>
              <a:t>Parents are to teach their children       (Eph. 6:1-4). </a:t>
            </a:r>
          </a:p>
          <a:p>
            <a:pPr marL="914400" lvl="1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400" b="1" i="0" dirty="0" smtClean="0">
                <a:latin typeface=""/>
                <a:cs typeface=""/>
              </a:rPr>
              <a:t>God has appointed that there be “teachers” in the church (1 Cor. 12:28; Eph. 4:11).</a:t>
            </a:r>
            <a:endParaRPr lang="en-US" b="1" dirty="0">
              <a:latin typeface=""/>
              <a:cs typeface="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 build="p" bldLvl="3"/>
      <p:bldP spid="8202" grpId="1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Cambria"/>
                <a:cs typeface="Cambria"/>
              </a:rPr>
              <a:t>The Importance of Teachers</a:t>
            </a:r>
            <a:endParaRPr lang="en-US" sz="4000" dirty="0">
              <a:latin typeface="Cambria"/>
              <a:cs typeface="Cambria"/>
            </a:endParaRP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1752600" y="1395412"/>
            <a:ext cx="6718300" cy="5132387"/>
          </a:xfrm>
          <a:noFill/>
        </p:spPr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en-US" sz="3200" b="1" i="1" dirty="0" smtClean="0">
                <a:latin typeface=""/>
                <a:cs typeface=""/>
              </a:rPr>
              <a:t>IV. Teaching is Valuable.</a:t>
            </a:r>
          </a:p>
          <a:p>
            <a:pPr marL="914400" lvl="1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400" b="1" i="0" dirty="0" smtClean="0">
                <a:latin typeface=""/>
                <a:cs typeface=""/>
              </a:rPr>
              <a:t>Because, it is how faith is transmitted       (2 Tim. 2:1-2).</a:t>
            </a:r>
          </a:p>
          <a:p>
            <a:pPr marL="914400" lvl="1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400" b="1" i="0" dirty="0" smtClean="0">
                <a:latin typeface=""/>
                <a:cs typeface=""/>
              </a:rPr>
              <a:t>It is an important role for women to fill.</a:t>
            </a:r>
          </a:p>
          <a:p>
            <a:pPr marL="1314450" lvl="2" indent="-457200">
              <a:spcBef>
                <a:spcPts val="1200"/>
              </a:spcBef>
              <a:buFont typeface="+mj-lt"/>
              <a:buAutoNum type="arabicPeriod"/>
            </a:pPr>
            <a:r>
              <a:rPr lang="en-US" b="1" dirty="0" smtClean="0">
                <a:latin typeface=""/>
                <a:cs typeface=""/>
              </a:rPr>
              <a:t>Women have restrictions (1 Tim. 2:12).</a:t>
            </a:r>
          </a:p>
          <a:p>
            <a:pPr marL="1314450" lvl="2" indent="-457200">
              <a:spcBef>
                <a:spcPts val="1200"/>
              </a:spcBef>
              <a:buFont typeface="+mj-lt"/>
              <a:buAutoNum type="arabicPeriod"/>
            </a:pPr>
            <a:r>
              <a:rPr lang="en-US" b="1" dirty="0" smtClean="0">
                <a:latin typeface=""/>
                <a:cs typeface=""/>
              </a:rPr>
              <a:t>But they are to be teachers (Titus 2:3-5). </a:t>
            </a:r>
            <a:endParaRPr lang="en-US" b="1" i="0" dirty="0" smtClean="0">
              <a:latin typeface=""/>
              <a:cs typeface=""/>
            </a:endParaRPr>
          </a:p>
          <a:p>
            <a:pPr marL="914400" lvl="1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400" b="1" i="0" dirty="0" smtClean="0">
                <a:latin typeface=""/>
                <a:cs typeface=""/>
              </a:rPr>
              <a:t>It can impact future generations                  (2 Tim. 1:3-5). </a:t>
            </a:r>
          </a:p>
          <a:p>
            <a:pPr marL="1314450" lvl="2" indent="-457200">
              <a:spcBef>
                <a:spcPts val="1200"/>
              </a:spcBef>
              <a:buFont typeface="+mj-lt"/>
              <a:buAutoNum type="arabicPeriod"/>
            </a:pPr>
            <a:r>
              <a:rPr lang="en-US" b="1" dirty="0" smtClean="0">
                <a:latin typeface=""/>
                <a:cs typeface=""/>
              </a:rPr>
              <a:t>The efforts parents and teachers make to influence children can touch the lives of souls yet unborn!</a:t>
            </a:r>
            <a:endParaRPr lang="en-US" b="1" dirty="0">
              <a:latin typeface=""/>
              <a:cs typeface="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8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8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 build="p" bldLvl="3"/>
    </p:bldLst>
  </p:timing>
</p:sld>
</file>

<file path=ppt/theme/theme1.xml><?xml version="1.0" encoding="utf-8"?>
<a:theme xmlns:a="http://schemas.openxmlformats.org/drawingml/2006/main" name="TS102809934">
  <a:themeElements>
    <a:clrScheme name="1844_Classroom Expectations_Copyedite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844_Classroom Expectations_Copyedited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>
          <a:noFill/>
        </a:ln>
        <a:effectLst/>
        <a:extLst>
          <a:ext uri="{91240B29-F687-4F45-9708-019B960494DF}">
            <a14:hiddenLine xmlns:a="http://schemas.openxmlformats.org/drawingml/2006/main" xmlns:a14="http://schemas.microsoft.com/office/drawing/2010/main" xmlns=""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="http://schemas.openxmlformats.org/drawingml/2006/main"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>
          <a:noFill/>
        </a:ln>
        <a:effectLst/>
        <a:extLst>
          <a:ext uri="{91240B29-F687-4F45-9708-019B960494DF}">
            <a14:hiddenLine xmlns:a="http://schemas.openxmlformats.org/drawingml/2006/main" xmlns:a14="http://schemas.microsoft.com/office/drawing/2010/main" xmlns=""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="http://schemas.openxmlformats.org/drawingml/2006/main"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844_Classroom Expectations_Copyedite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44_Classroom Expectations_Copyedite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44_Classroom Expectations_Copyedite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44_Classroom Expectations_Copyedite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44_Classroom Expectations_Copyedite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44_Classroom Expectations_Copyedite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1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68A5906-F268-4F87-9765-7B21AABD07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TS102809934.potx</Template>
  <TotalTime>83</TotalTime>
  <Words>411</Words>
  <Application>Microsoft Macintosh PowerPoint</Application>
  <PresentationFormat>On-screen Show (4:3)</PresentationFormat>
  <Paragraphs>39</Paragraphs>
  <Slides>5</Slides>
  <Notes>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TS102809934</vt:lpstr>
      <vt:lpstr>The Importance of Teachers</vt:lpstr>
      <vt:lpstr>The Importance of Teachers</vt:lpstr>
      <vt:lpstr>The Importance of Teachers</vt:lpstr>
      <vt:lpstr>The Importance of Teachers</vt:lpstr>
      <vt:lpstr>The Importance of Teachers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Classroom Expectations</dc:title>
  <dc:creator>Kyle Pope</dc:creator>
  <cp:keywords/>
  <cp:lastModifiedBy>Kyle Pope</cp:lastModifiedBy>
  <cp:revision>6</cp:revision>
  <dcterms:created xsi:type="dcterms:W3CDTF">2013-10-24T18:14:11Z</dcterms:created>
  <dcterms:modified xsi:type="dcterms:W3CDTF">2013-10-24T18:14:23Z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TC011589511033</vt:lpwstr>
  </property>
</Properties>
</file>