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7"/>
  </p:handoutMasterIdLst>
  <p:sldIdLst>
    <p:sldId id="287" r:id="rId2"/>
    <p:sldId id="288" r:id="rId3"/>
    <p:sldId id="285" r:id="rId4"/>
    <p:sldId id="284" r:id="rId5"/>
    <p:sldId id="283" r:id="rId6"/>
    <p:sldId id="282" r:id="rId7"/>
    <p:sldId id="289" r:id="rId8"/>
    <p:sldId id="281" r:id="rId9"/>
    <p:sldId id="280" r:id="rId10"/>
    <p:sldId id="290" r:id="rId11"/>
    <p:sldId id="279" r:id="rId12"/>
    <p:sldId id="278" r:id="rId13"/>
    <p:sldId id="291" r:id="rId14"/>
    <p:sldId id="277" r:id="rId15"/>
    <p:sldId id="292" r:id="rId16"/>
    <p:sldId id="293" r:id="rId17"/>
    <p:sldId id="276" r:id="rId18"/>
    <p:sldId id="294" r:id="rId19"/>
    <p:sldId id="275" r:id="rId20"/>
    <p:sldId id="295" r:id="rId21"/>
    <p:sldId id="274" r:id="rId22"/>
    <p:sldId id="296" r:id="rId23"/>
    <p:sldId id="273" r:id="rId24"/>
    <p:sldId id="272" r:id="rId25"/>
    <p:sldId id="297" r:id="rId26"/>
    <p:sldId id="271" r:id="rId27"/>
    <p:sldId id="270" r:id="rId28"/>
    <p:sldId id="298" r:id="rId29"/>
    <p:sldId id="269" r:id="rId30"/>
    <p:sldId id="299" r:id="rId31"/>
    <p:sldId id="268" r:id="rId32"/>
    <p:sldId id="267" r:id="rId33"/>
    <p:sldId id="300" r:id="rId34"/>
    <p:sldId id="266" r:id="rId35"/>
    <p:sldId id="265" r:id="rId36"/>
    <p:sldId id="301" r:id="rId37"/>
    <p:sldId id="264" r:id="rId38"/>
    <p:sldId id="302" r:id="rId39"/>
    <p:sldId id="263" r:id="rId40"/>
    <p:sldId id="262" r:id="rId41"/>
    <p:sldId id="303" r:id="rId42"/>
    <p:sldId id="261" r:id="rId43"/>
    <p:sldId id="304" r:id="rId44"/>
    <p:sldId id="260" r:id="rId45"/>
    <p:sldId id="259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0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72EA0-F087-4F89-B2C6-F78D6051A8E3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479E8-71EB-4490-BE6A-4AEBF1682F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5AF0A-CA81-4B1B-A9B2-BD5813D3EC26}" type="datetimeFigureOut">
              <a:rPr lang="en-US" smtClean="0"/>
              <a:pPr/>
              <a:t>9/4/2013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BD651-934B-4F46-B178-768359EB7C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Lazy Procrastination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Consider the ant – Proverbs 6:6-11</a:t>
            </a:r>
          </a:p>
          <a:p>
            <a:r>
              <a:rPr lang="en-US" sz="3600" b="1" dirty="0" smtClean="0"/>
              <a:t>Devoid of understanding – Pro. 24:30-34</a:t>
            </a:r>
          </a:p>
          <a:p>
            <a:r>
              <a:rPr lang="en-US" sz="3600" b="1" dirty="0" smtClean="0"/>
              <a:t>With excuses – Proverbs 26:13-16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dirty="0" smtClean="0"/>
              <a:t>   </a:t>
            </a:r>
            <a:r>
              <a:rPr lang="en-US" sz="4000" b="1" dirty="0" smtClean="0">
                <a:solidFill>
                  <a:srgbClr val="000099"/>
                </a:solidFill>
              </a:rPr>
              <a:t>The lazy </a:t>
            </a:r>
            <a:r>
              <a:rPr lang="en-US" sz="4000" b="1" i="1" dirty="0" smtClean="0">
                <a:solidFill>
                  <a:srgbClr val="000099"/>
                </a:solidFill>
              </a:rPr>
              <a:t>man</a:t>
            </a:r>
            <a:r>
              <a:rPr lang="en-US" sz="4000" b="1" dirty="0" smtClean="0">
                <a:solidFill>
                  <a:srgbClr val="000099"/>
                </a:solidFill>
              </a:rPr>
              <a:t> says, “</a:t>
            </a:r>
            <a:r>
              <a:rPr lang="en-US" sz="4000" b="1" i="1" dirty="0" smtClean="0">
                <a:solidFill>
                  <a:srgbClr val="000099"/>
                </a:solidFill>
              </a:rPr>
              <a:t>There is</a:t>
            </a:r>
            <a:r>
              <a:rPr lang="en-US" sz="4000" b="1" dirty="0" smtClean="0">
                <a:solidFill>
                  <a:srgbClr val="000099"/>
                </a:solidFill>
              </a:rPr>
              <a:t> a lion in the road!  A fierce lion </a:t>
            </a:r>
            <a:r>
              <a:rPr lang="en-US" sz="4000" b="1" i="1" dirty="0" smtClean="0">
                <a:solidFill>
                  <a:srgbClr val="000099"/>
                </a:solidFill>
              </a:rPr>
              <a:t>is</a:t>
            </a:r>
            <a:r>
              <a:rPr lang="en-US" sz="4000" b="1" dirty="0" smtClean="0">
                <a:solidFill>
                  <a:srgbClr val="000099"/>
                </a:solidFill>
              </a:rPr>
              <a:t> in the streets!”</a:t>
            </a:r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dirty="0" smtClean="0"/>
              <a:t>   </a:t>
            </a:r>
            <a:r>
              <a:rPr lang="en-US" sz="4000" i="1" dirty="0" smtClean="0"/>
              <a:t>As</a:t>
            </a:r>
            <a:r>
              <a:rPr lang="en-US" sz="4000" dirty="0" smtClean="0"/>
              <a:t> a door turns on its hinges,</a:t>
            </a:r>
          </a:p>
          <a:p>
            <a:r>
              <a:rPr lang="en-US" sz="4000" dirty="0" smtClean="0"/>
              <a:t>So </a:t>
            </a:r>
            <a:r>
              <a:rPr lang="en-US" sz="4000" i="1" dirty="0" smtClean="0"/>
              <a:t>does</a:t>
            </a:r>
            <a:r>
              <a:rPr lang="en-US" sz="4000" dirty="0" smtClean="0"/>
              <a:t> the lazy </a:t>
            </a:r>
            <a:r>
              <a:rPr lang="en-US" sz="4000" i="1" dirty="0" smtClean="0"/>
              <a:t>man</a:t>
            </a:r>
            <a:r>
              <a:rPr lang="en-US" sz="4000" dirty="0" smtClean="0"/>
              <a:t> on his bed. 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>
                <a:solidFill>
                  <a:srgbClr val="FF0000"/>
                </a:solidFill>
              </a:rPr>
              <a:t>15</a:t>
            </a:r>
            <a:r>
              <a:rPr lang="en-US" sz="4000" dirty="0"/>
              <a:t> </a:t>
            </a:r>
            <a:r>
              <a:rPr lang="en-US" sz="4000" dirty="0" smtClean="0"/>
              <a:t> The </a:t>
            </a:r>
            <a:r>
              <a:rPr lang="en-US" sz="4000" dirty="0"/>
              <a:t>lazy </a:t>
            </a:r>
            <a:r>
              <a:rPr lang="en-US" sz="4000" i="1" dirty="0"/>
              <a:t>man</a:t>
            </a:r>
            <a:r>
              <a:rPr lang="en-US" sz="4000" dirty="0"/>
              <a:t> buries his hand in the </a:t>
            </a:r>
            <a:r>
              <a:rPr lang="en-US" sz="4000" dirty="0" smtClean="0"/>
              <a:t>bowl;  It </a:t>
            </a:r>
            <a:r>
              <a:rPr lang="en-US" sz="4000" dirty="0"/>
              <a:t>wearies him to bring it back to his mouth.</a:t>
            </a:r>
            <a:endParaRPr lang="en-US" sz="4000" dirty="0" smtClean="0"/>
          </a:p>
          <a:p>
            <a:r>
              <a:rPr lang="en-US" sz="4000" b="1" baseline="30000" dirty="0">
                <a:solidFill>
                  <a:srgbClr val="FF0000"/>
                </a:solidFill>
              </a:rPr>
              <a:t>16</a:t>
            </a:r>
            <a:r>
              <a:rPr lang="en-US" sz="4000" dirty="0"/>
              <a:t> </a:t>
            </a:r>
            <a:r>
              <a:rPr lang="en-US" sz="4000" dirty="0" smtClean="0"/>
              <a:t>  The </a:t>
            </a:r>
            <a:r>
              <a:rPr lang="en-US" sz="4000" dirty="0"/>
              <a:t>lazy </a:t>
            </a:r>
            <a:r>
              <a:rPr lang="en-US" sz="4000" i="1" dirty="0"/>
              <a:t>man is</a:t>
            </a:r>
            <a:r>
              <a:rPr lang="en-US" sz="4000" dirty="0"/>
              <a:t> wiser in his own eyes</a:t>
            </a:r>
            <a:endParaRPr lang="en-US" sz="4000" dirty="0" smtClean="0"/>
          </a:p>
          <a:p>
            <a:r>
              <a:rPr lang="en-US" sz="4000" dirty="0"/>
              <a:t>Than seven men who can answer sensibly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(Proverbs 26)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Lazy Procrastination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Consider the ant you sluggard</a:t>
            </a:r>
          </a:p>
          <a:p>
            <a:r>
              <a:rPr lang="en-US" sz="3600" b="1" dirty="0" smtClean="0"/>
              <a:t>A man devoid of understanding</a:t>
            </a:r>
          </a:p>
          <a:p>
            <a:r>
              <a:rPr lang="en-US" sz="3600" b="1" dirty="0" smtClean="0"/>
              <a:t>With excuses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Wrong Priorities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Like the Jews – Haggai 1:2-5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baseline="30000" dirty="0" smtClean="0">
                <a:solidFill>
                  <a:srgbClr val="FF0000"/>
                </a:solidFill>
              </a:rPr>
              <a:t>2 </a:t>
            </a:r>
            <a:r>
              <a:rPr lang="en-US" sz="3800" baseline="30000" dirty="0" smtClean="0"/>
              <a:t> </a:t>
            </a:r>
            <a:r>
              <a:rPr lang="en-US" sz="3800" dirty="0" smtClean="0"/>
              <a:t>“</a:t>
            </a:r>
            <a:r>
              <a:rPr lang="en-US" sz="3800" dirty="0"/>
              <a:t>Thus speaks the </a:t>
            </a:r>
            <a:r>
              <a:rPr lang="en-US" sz="3800" cap="small" dirty="0"/>
              <a:t>Lord</a:t>
            </a:r>
            <a:r>
              <a:rPr lang="en-US" sz="3800" dirty="0"/>
              <a:t> of hosts, saying: ‘</a:t>
            </a:r>
            <a:r>
              <a:rPr lang="en-US" sz="3800" b="1" dirty="0"/>
              <a:t>This people says, “The time has not come</a:t>
            </a:r>
            <a:r>
              <a:rPr lang="en-US" sz="3800" dirty="0"/>
              <a:t>, the time that the </a:t>
            </a:r>
            <a:r>
              <a:rPr lang="en-US" sz="3800" cap="small" dirty="0" smtClean="0"/>
              <a:t>Lord</a:t>
            </a:r>
            <a:r>
              <a:rPr lang="en-US" sz="3800" dirty="0" smtClean="0"/>
              <a:t>’s </a:t>
            </a:r>
            <a:r>
              <a:rPr lang="en-US" sz="3800" dirty="0"/>
              <a:t>house should be built</a:t>
            </a:r>
            <a:r>
              <a:rPr lang="en-US" sz="3800" dirty="0" smtClean="0"/>
              <a:t>.”’” 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Then </a:t>
            </a:r>
            <a:r>
              <a:rPr lang="en-US" sz="3800" dirty="0"/>
              <a:t>the word of the </a:t>
            </a:r>
            <a:r>
              <a:rPr lang="en-US" sz="3800" cap="small" dirty="0"/>
              <a:t>Lord</a:t>
            </a:r>
            <a:r>
              <a:rPr lang="en-US" sz="3800" dirty="0"/>
              <a:t> came by Haggai the prophet, saying</a:t>
            </a:r>
            <a:r>
              <a:rPr lang="en-US" sz="3800" dirty="0" smtClean="0"/>
              <a:t>, 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3800" baseline="30000" dirty="0" smtClean="0"/>
              <a:t>  </a:t>
            </a:r>
            <a:r>
              <a:rPr lang="en-US" sz="3800" b="1" dirty="0" smtClean="0"/>
              <a:t>“</a:t>
            </a:r>
            <a:r>
              <a:rPr lang="en-US" sz="3800" b="1" i="1" dirty="0"/>
              <a:t>Is it</a:t>
            </a:r>
            <a:r>
              <a:rPr lang="en-US" sz="3800" b="1" dirty="0"/>
              <a:t> time for you yourselves to dwell in your paneled houses, and this </a:t>
            </a:r>
            <a:r>
              <a:rPr lang="en-US" sz="3800" b="1" dirty="0" smtClean="0"/>
              <a:t>temple </a:t>
            </a:r>
            <a:r>
              <a:rPr lang="en-US" sz="3800" b="1" i="1" dirty="0"/>
              <a:t>to lie</a:t>
            </a:r>
            <a:r>
              <a:rPr lang="en-US" sz="3800" b="1" dirty="0"/>
              <a:t> in ruins?”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5</a:t>
            </a:r>
            <a:r>
              <a:rPr lang="en-US" sz="3800" baseline="30000" dirty="0" smtClean="0"/>
              <a:t> </a:t>
            </a:r>
            <a:r>
              <a:rPr lang="en-US" sz="3800" dirty="0" smtClean="0"/>
              <a:t>Now </a:t>
            </a:r>
            <a:r>
              <a:rPr lang="en-US" sz="3800" dirty="0"/>
              <a:t>therefore, thus says the </a:t>
            </a:r>
            <a:r>
              <a:rPr lang="en-US" sz="3800" cap="small" dirty="0"/>
              <a:t>Lord</a:t>
            </a:r>
            <a:r>
              <a:rPr lang="en-US" sz="3800" dirty="0"/>
              <a:t> of hosts: </a:t>
            </a:r>
            <a:r>
              <a:rPr lang="en-US" sz="3800" b="1" dirty="0"/>
              <a:t>“Consider your ways</a:t>
            </a:r>
            <a:r>
              <a:rPr lang="en-US" sz="3800" b="1" dirty="0" smtClean="0"/>
              <a:t>!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(Haggai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Wrong Priorities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Like the Jews – Haggai 1:2-5</a:t>
            </a:r>
          </a:p>
          <a:p>
            <a:r>
              <a:rPr lang="en-US" sz="3600" b="1" dirty="0" smtClean="0"/>
              <a:t>Earthly treasures – Matthew 6:19-21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57200"/>
            <a:ext cx="85344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00" b="1" baseline="30000" dirty="0" smtClean="0">
                <a:solidFill>
                  <a:srgbClr val="FF0000"/>
                </a:solidFill>
              </a:rPr>
              <a:t>19</a:t>
            </a:r>
            <a:r>
              <a:rPr lang="en-US" sz="3900" baseline="30000" dirty="0" smtClean="0"/>
              <a:t>  </a:t>
            </a:r>
            <a:r>
              <a:rPr lang="en-US" sz="3900" dirty="0" smtClean="0"/>
              <a:t>“Do not </a:t>
            </a:r>
            <a:r>
              <a:rPr lang="en-US" sz="3900" dirty="0"/>
              <a:t>lay up for yourselves treasures on earth, where moth and rust destroy and where thieves break in and steal; </a:t>
            </a:r>
            <a:r>
              <a:rPr lang="en-US" sz="3900" dirty="0" smtClean="0"/>
              <a:t> </a:t>
            </a:r>
            <a:r>
              <a:rPr lang="en-US" sz="3900" b="1" baseline="30000" dirty="0" smtClean="0">
                <a:solidFill>
                  <a:srgbClr val="FF0000"/>
                </a:solidFill>
              </a:rPr>
              <a:t>20</a:t>
            </a:r>
            <a:r>
              <a:rPr lang="en-US" sz="3900" baseline="30000" dirty="0" smtClean="0"/>
              <a:t>  </a:t>
            </a:r>
            <a:r>
              <a:rPr lang="en-US" sz="3900" dirty="0" smtClean="0"/>
              <a:t>but </a:t>
            </a:r>
            <a:r>
              <a:rPr lang="en-US" sz="3900" dirty="0"/>
              <a:t>lay up for yourselves treasures in heaven, where neither moth nor rust destroys and where thieves do not break in and steal. </a:t>
            </a:r>
            <a:r>
              <a:rPr lang="en-US" sz="3900" dirty="0" smtClean="0"/>
              <a:t> </a:t>
            </a:r>
            <a:r>
              <a:rPr lang="en-US" sz="3900" b="1" baseline="30000" dirty="0" smtClean="0">
                <a:solidFill>
                  <a:srgbClr val="FF0000"/>
                </a:solidFill>
              </a:rPr>
              <a:t>21</a:t>
            </a:r>
            <a:r>
              <a:rPr lang="en-US" sz="3900" baseline="30000" dirty="0" smtClean="0"/>
              <a:t>  </a:t>
            </a:r>
            <a:r>
              <a:rPr lang="en-US" sz="3900" b="1" dirty="0" smtClean="0"/>
              <a:t>For </a:t>
            </a:r>
            <a:r>
              <a:rPr lang="en-US" sz="3900" b="1" dirty="0"/>
              <a:t>where your treasure is, there your heart will be also</a:t>
            </a:r>
            <a:r>
              <a:rPr lang="en-US" sz="3900" b="1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(Matthew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Wrong Priorities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Like the Jews – Haggai 1:2-5</a:t>
            </a:r>
          </a:p>
          <a:p>
            <a:r>
              <a:rPr lang="en-US" sz="3600" b="1" dirty="0" smtClean="0"/>
              <a:t>Earthly treasures – Matthew 6:19-21</a:t>
            </a:r>
          </a:p>
          <a:p>
            <a:r>
              <a:rPr lang="en-US" sz="3600" b="1" dirty="0" smtClean="0"/>
              <a:t>Man over God – Matthew 6:24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533400"/>
            <a:ext cx="8534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24 </a:t>
            </a:r>
            <a:r>
              <a:rPr lang="en-US" sz="4000" baseline="30000" dirty="0" smtClean="0"/>
              <a:t> </a:t>
            </a:r>
            <a:r>
              <a:rPr lang="en-US" sz="4000" dirty="0" smtClean="0"/>
              <a:t>“</a:t>
            </a:r>
            <a:r>
              <a:rPr lang="en-US" sz="4000" b="1" dirty="0"/>
              <a:t>No one can serve two masters</a:t>
            </a:r>
            <a:r>
              <a:rPr lang="en-US" sz="4000" dirty="0"/>
              <a:t>; for either he will hate the one and love the other, or else he will be loyal to the one and despise the other. </a:t>
            </a:r>
            <a:r>
              <a:rPr lang="en-US" sz="4000" b="1" dirty="0"/>
              <a:t>You cannot serve God and mammon</a:t>
            </a:r>
            <a:r>
              <a:rPr lang="en-US" sz="4000" dirty="0" smtClean="0"/>
              <a:t>.</a:t>
            </a:r>
            <a:endParaRPr lang="en-US" sz="4000" dirty="0"/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(Matthew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baseline="30000" dirty="0" smtClean="0">
                <a:solidFill>
                  <a:srgbClr val="FF0000"/>
                </a:solidFill>
              </a:rPr>
              <a:t>2 </a:t>
            </a:r>
            <a:r>
              <a:rPr lang="en-US" sz="3800" baseline="30000" dirty="0" smtClean="0"/>
              <a:t> </a:t>
            </a:r>
            <a:r>
              <a:rPr lang="en-US" sz="3800" dirty="0" smtClean="0"/>
              <a:t>“</a:t>
            </a:r>
            <a:r>
              <a:rPr lang="en-US" sz="3800" dirty="0"/>
              <a:t>Thus speaks the </a:t>
            </a:r>
            <a:r>
              <a:rPr lang="en-US" sz="3800" cap="small" dirty="0"/>
              <a:t>Lord</a:t>
            </a:r>
            <a:r>
              <a:rPr lang="en-US" sz="3800" dirty="0"/>
              <a:t> of hosts, saying: ‘</a:t>
            </a:r>
            <a:r>
              <a:rPr lang="en-US" sz="3800" b="1" dirty="0"/>
              <a:t>This people says, “The time has not come</a:t>
            </a:r>
            <a:r>
              <a:rPr lang="en-US" sz="3800" dirty="0"/>
              <a:t>, the time that the </a:t>
            </a:r>
            <a:r>
              <a:rPr lang="en-US" sz="3800" cap="small" dirty="0" smtClean="0"/>
              <a:t>Lord</a:t>
            </a:r>
            <a:r>
              <a:rPr lang="en-US" sz="3800" dirty="0" smtClean="0"/>
              <a:t>’s </a:t>
            </a:r>
            <a:r>
              <a:rPr lang="en-US" sz="3800" dirty="0"/>
              <a:t>house should be built</a:t>
            </a:r>
            <a:r>
              <a:rPr lang="en-US" sz="3800" dirty="0" smtClean="0"/>
              <a:t>.”’” 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3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Then </a:t>
            </a:r>
            <a:r>
              <a:rPr lang="en-US" sz="3800" dirty="0"/>
              <a:t>the word of the </a:t>
            </a:r>
            <a:r>
              <a:rPr lang="en-US" sz="3800" cap="small" dirty="0"/>
              <a:t>Lord</a:t>
            </a:r>
            <a:r>
              <a:rPr lang="en-US" sz="3800" dirty="0"/>
              <a:t> came by Haggai the prophet, saying</a:t>
            </a:r>
            <a:r>
              <a:rPr lang="en-US" sz="3800" dirty="0" smtClean="0"/>
              <a:t>, 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4</a:t>
            </a:r>
            <a:r>
              <a:rPr lang="en-US" sz="3800" baseline="30000" dirty="0" smtClean="0"/>
              <a:t>  </a:t>
            </a:r>
            <a:r>
              <a:rPr lang="en-US" sz="3800" b="1" dirty="0" smtClean="0"/>
              <a:t>“</a:t>
            </a:r>
            <a:r>
              <a:rPr lang="en-US" sz="3800" b="1" i="1" dirty="0"/>
              <a:t>Is it</a:t>
            </a:r>
            <a:r>
              <a:rPr lang="en-US" sz="3800" b="1" dirty="0"/>
              <a:t> time for you yourselves to dwell in your paneled houses, and this </a:t>
            </a:r>
            <a:r>
              <a:rPr lang="en-US" sz="3800" b="1" dirty="0" smtClean="0"/>
              <a:t>temple </a:t>
            </a:r>
            <a:r>
              <a:rPr lang="en-US" sz="3800" b="1" i="1" dirty="0"/>
              <a:t>to lie</a:t>
            </a:r>
            <a:r>
              <a:rPr lang="en-US" sz="3800" b="1" dirty="0"/>
              <a:t> in ruins?”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5</a:t>
            </a:r>
            <a:r>
              <a:rPr lang="en-US" sz="3800" baseline="30000" dirty="0" smtClean="0"/>
              <a:t> </a:t>
            </a:r>
            <a:r>
              <a:rPr lang="en-US" sz="3800" dirty="0" smtClean="0"/>
              <a:t>Now </a:t>
            </a:r>
            <a:r>
              <a:rPr lang="en-US" sz="3800" dirty="0"/>
              <a:t>therefore, thus says the </a:t>
            </a:r>
            <a:r>
              <a:rPr lang="en-US" sz="3800" cap="small" dirty="0"/>
              <a:t>Lord</a:t>
            </a:r>
            <a:r>
              <a:rPr lang="en-US" sz="3800" dirty="0"/>
              <a:t> of hosts: </a:t>
            </a:r>
            <a:r>
              <a:rPr lang="en-US" sz="3800" b="1" dirty="0"/>
              <a:t>“Consider your ways</a:t>
            </a:r>
            <a:r>
              <a:rPr lang="en-US" sz="3800" b="1" dirty="0" smtClean="0"/>
              <a:t>!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(Haggai 1)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Wrong Priorities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Like the Jews – Haggai 1:2-5</a:t>
            </a:r>
          </a:p>
          <a:p>
            <a:r>
              <a:rPr lang="en-US" sz="3600" b="1" dirty="0" smtClean="0"/>
              <a:t>Earthly treasures – Matthew 6:19-21</a:t>
            </a:r>
          </a:p>
          <a:p>
            <a:r>
              <a:rPr lang="en-US" sz="3600" b="1" dirty="0" smtClean="0"/>
              <a:t>Man over God – Matthew 6:24</a:t>
            </a:r>
          </a:p>
          <a:p>
            <a:r>
              <a:rPr lang="en-US" sz="3600" b="1" dirty="0" smtClean="0"/>
              <a:t>Seek first … - Matthew 6:33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57200"/>
            <a:ext cx="8534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ctr">
              <a:buAutoNum type="arabicPlain" startAt="33"/>
            </a:pPr>
            <a:r>
              <a:rPr lang="en-US" sz="4000" b="1" dirty="0" smtClean="0"/>
              <a:t>But </a:t>
            </a:r>
            <a:r>
              <a:rPr lang="en-US" sz="4000" b="1" dirty="0"/>
              <a:t>seek first the kingdom of God and His righteousness</a:t>
            </a:r>
            <a:r>
              <a:rPr lang="en-US" sz="4000" dirty="0"/>
              <a:t>, and all these things shall be added to you</a:t>
            </a:r>
            <a:r>
              <a:rPr lang="en-US" sz="4000" dirty="0" smtClean="0"/>
              <a:t>.</a:t>
            </a:r>
          </a:p>
          <a:p>
            <a:pPr marL="457200" indent="-457200" algn="r"/>
            <a:r>
              <a:rPr lang="en-US" sz="2000" i="1" dirty="0" smtClean="0">
                <a:solidFill>
                  <a:srgbClr val="FF0000"/>
                </a:solidFill>
              </a:rPr>
              <a:t>(Matthew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Wrong Priorities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Like the Jews, putting self first</a:t>
            </a:r>
          </a:p>
          <a:p>
            <a:r>
              <a:rPr lang="en-US" sz="3600" b="1" dirty="0" smtClean="0"/>
              <a:t>Earthly treasures, not heavenly</a:t>
            </a:r>
          </a:p>
          <a:p>
            <a:r>
              <a:rPr lang="en-US" sz="3600" b="1" dirty="0" smtClean="0"/>
              <a:t>Man over God …</a:t>
            </a:r>
          </a:p>
          <a:p>
            <a:r>
              <a:rPr lang="en-US" sz="3600" b="1" dirty="0" smtClean="0"/>
              <a:t>Seek first the kingdom of God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Other Problems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Fear/ignorance – Matthew 25:24-25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686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“</a:t>
            </a:r>
            <a:r>
              <a:rPr lang="en-US" sz="4000" dirty="0"/>
              <a:t>Then he who had received the one talent came and said</a:t>
            </a:r>
            <a:r>
              <a:rPr lang="en-US" sz="4000" b="1" dirty="0"/>
              <a:t>, ‘Lord, I knew you to be a hard man, </a:t>
            </a:r>
            <a:r>
              <a:rPr lang="en-US" sz="4000" dirty="0"/>
              <a:t>reaping where you have not sown, and gathering where you have not scattered seed. 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25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And </a:t>
            </a:r>
            <a:r>
              <a:rPr lang="en-US" sz="4000" b="1" dirty="0"/>
              <a:t>I was afraid, </a:t>
            </a:r>
            <a:r>
              <a:rPr lang="en-US" sz="4000" dirty="0"/>
              <a:t>and went and hid your talent in the ground. Look, </a:t>
            </a:r>
            <a:r>
              <a:rPr lang="en-US" sz="4000" i="1" dirty="0"/>
              <a:t>there</a:t>
            </a:r>
            <a:r>
              <a:rPr lang="en-US" sz="4000" dirty="0"/>
              <a:t> you have </a:t>
            </a:r>
            <a:r>
              <a:rPr lang="en-US" sz="4000" i="1" dirty="0"/>
              <a:t>what is</a:t>
            </a:r>
            <a:r>
              <a:rPr lang="en-US" sz="4000" dirty="0"/>
              <a:t> yours</a:t>
            </a:r>
            <a:r>
              <a:rPr lang="en-US" sz="4000" dirty="0" smtClean="0"/>
              <a:t>.’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(Matthew 25)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Other Problems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Fear/ignorance – Matthew 25:24-25</a:t>
            </a:r>
          </a:p>
          <a:p>
            <a:pPr lvl="1"/>
            <a:r>
              <a:rPr lang="en-US" sz="3200" b="1" dirty="0" smtClean="0"/>
              <a:t>About consequences – Matt. 25:26-28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381000"/>
            <a:ext cx="8610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“</a:t>
            </a:r>
            <a:r>
              <a:rPr lang="en-US" sz="4000" dirty="0"/>
              <a:t>But his lord answered and said to him, </a:t>
            </a:r>
            <a:r>
              <a:rPr lang="en-US" sz="4000" b="1" dirty="0"/>
              <a:t>‘You wicked and lazy servant</a:t>
            </a:r>
            <a:r>
              <a:rPr lang="en-US" sz="4000" dirty="0"/>
              <a:t>, you knew that I reap where I have not sown, and gather where I have not scattered seed.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27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So </a:t>
            </a:r>
            <a:r>
              <a:rPr lang="en-US" sz="4000" dirty="0"/>
              <a:t>you ought to have deposited my money with the bankers, and at my coming I would have received back my own with interest. 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28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So </a:t>
            </a:r>
            <a:r>
              <a:rPr lang="en-US" sz="4000" dirty="0"/>
              <a:t>take the talent from him, and give </a:t>
            </a:r>
            <a:r>
              <a:rPr lang="en-US" sz="4000" i="1" dirty="0"/>
              <a:t>it</a:t>
            </a:r>
            <a:r>
              <a:rPr lang="en-US" sz="4000" dirty="0"/>
              <a:t> to him who has ten talents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(Matthew 25)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Other Problems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Fear/ignorance – Matthew 25:24-25</a:t>
            </a:r>
          </a:p>
          <a:p>
            <a:pPr lvl="1"/>
            <a:r>
              <a:rPr lang="en-US" sz="3200" b="1" dirty="0" smtClean="0"/>
              <a:t>About consequences – Matt. 25:26-28</a:t>
            </a:r>
          </a:p>
          <a:p>
            <a:r>
              <a:rPr lang="en-US" sz="3600" b="1" dirty="0" smtClean="0"/>
              <a:t>Miscalculation of time – Matt. 25:10-12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2400" y="457200"/>
            <a:ext cx="86868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10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And </a:t>
            </a:r>
            <a:r>
              <a:rPr lang="en-US" sz="4000" dirty="0"/>
              <a:t>while they went to buy, the bridegroom came, and those who were ready went in with him to the wedding; and the door was shut</a:t>
            </a:r>
            <a:r>
              <a:rPr lang="en-US" sz="4000" dirty="0" smtClean="0"/>
              <a:t>. </a:t>
            </a:r>
            <a:r>
              <a:rPr lang="en-US" sz="4000" dirty="0"/>
              <a:t> </a:t>
            </a:r>
            <a:r>
              <a:rPr lang="en-US" sz="4000" dirty="0" smtClean="0"/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“Afterward </a:t>
            </a:r>
            <a:r>
              <a:rPr lang="en-US" sz="4000" dirty="0"/>
              <a:t>the other virgins came also, saying, ‘Lord, Lord, open to us</a:t>
            </a:r>
            <a:r>
              <a:rPr lang="en-US" sz="4000" dirty="0" smtClean="0"/>
              <a:t>!’ 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12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But </a:t>
            </a:r>
            <a:r>
              <a:rPr lang="en-US" sz="4000" dirty="0"/>
              <a:t>he answered and said, ‘Assuredly, I say to you, I do not know you</a:t>
            </a:r>
            <a:r>
              <a:rPr lang="en-US" sz="4000" dirty="0" smtClean="0"/>
              <a:t>.’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(Matthew 25)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 rot="21118342">
            <a:off x="685800" y="1600200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Procrastination</a:t>
            </a:r>
            <a:endParaRPr lang="en-US" sz="7200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0099"/>
                </a:solidFill>
              </a:rPr>
              <a:t>“I’ve finally found something I’m good at.”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Other Problems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Fear/ignorance – Matthew 25:24-25</a:t>
            </a:r>
          </a:p>
          <a:p>
            <a:pPr lvl="1"/>
            <a:r>
              <a:rPr lang="en-US" sz="3200" b="1" dirty="0" smtClean="0"/>
              <a:t>About consequences – Matt. 25:26-28</a:t>
            </a:r>
          </a:p>
          <a:p>
            <a:r>
              <a:rPr lang="en-US" sz="3600" b="1" dirty="0" smtClean="0"/>
              <a:t>Miscalculation of time – Matt. 25:10-12</a:t>
            </a:r>
          </a:p>
          <a:p>
            <a:r>
              <a:rPr lang="en-US" sz="3600" b="1" dirty="0" smtClean="0"/>
              <a:t>Negligence – James 4:13-17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13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Come </a:t>
            </a:r>
            <a:r>
              <a:rPr lang="en-US" sz="4000" dirty="0"/>
              <a:t>now, you who say, “Today or tomorrow </a:t>
            </a:r>
            <a:r>
              <a:rPr lang="en-US" sz="4000" dirty="0" smtClean="0"/>
              <a:t>we </a:t>
            </a:r>
            <a:r>
              <a:rPr lang="en-US" sz="4000" dirty="0"/>
              <a:t>will go to such and such a city, spend a year there, buy and sell, and make a profit”; 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whereas </a:t>
            </a:r>
            <a:r>
              <a:rPr lang="en-US" sz="4000" b="1" dirty="0"/>
              <a:t>you do not know what </a:t>
            </a:r>
            <a:r>
              <a:rPr lang="en-US" sz="4000" b="1" i="1" dirty="0"/>
              <a:t>will happen</a:t>
            </a:r>
            <a:r>
              <a:rPr lang="en-US" sz="4000" b="1" dirty="0"/>
              <a:t> tomorrow. For what </a:t>
            </a:r>
            <a:r>
              <a:rPr lang="en-US" sz="4000" b="1" i="1" dirty="0"/>
              <a:t>is</a:t>
            </a:r>
            <a:r>
              <a:rPr lang="en-US" sz="4000" b="1" dirty="0"/>
              <a:t> your life? It is even a vapor that appears for a little time and then vanishes away.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868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Instead </a:t>
            </a:r>
            <a:r>
              <a:rPr lang="en-US" sz="4000" dirty="0"/>
              <a:t>you </a:t>
            </a:r>
            <a:r>
              <a:rPr lang="en-US" sz="4000" i="1" dirty="0"/>
              <a:t>ought</a:t>
            </a:r>
            <a:r>
              <a:rPr lang="en-US" sz="4000" dirty="0"/>
              <a:t> to say, “If the Lord wills, we shall live and do this or that.”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But </a:t>
            </a:r>
            <a:r>
              <a:rPr lang="en-US" sz="4000" dirty="0"/>
              <a:t>now you boast in your arrogance. All such boasting is evil</a:t>
            </a:r>
            <a:r>
              <a:rPr lang="en-US" sz="4000" dirty="0" smtClean="0"/>
              <a:t>.   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Therefore</a:t>
            </a:r>
            <a:r>
              <a:rPr lang="en-US" sz="4000" b="1" dirty="0"/>
              <a:t>, to him who knows to do good and does not do </a:t>
            </a:r>
            <a:r>
              <a:rPr lang="en-US" sz="4000" b="1" i="1" dirty="0"/>
              <a:t>it,</a:t>
            </a:r>
            <a:r>
              <a:rPr lang="en-US" sz="4000" b="1" dirty="0"/>
              <a:t> to him it is sin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(James 4)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Other Problems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Fear/ignorance</a:t>
            </a:r>
          </a:p>
          <a:p>
            <a:pPr lvl="1"/>
            <a:r>
              <a:rPr lang="en-US" sz="3200" b="1" dirty="0" smtClean="0"/>
              <a:t>About consequences</a:t>
            </a:r>
          </a:p>
          <a:p>
            <a:r>
              <a:rPr lang="en-US" sz="3600" b="1" dirty="0" smtClean="0"/>
              <a:t>Miscalculation of time</a:t>
            </a:r>
          </a:p>
          <a:p>
            <a:r>
              <a:rPr lang="en-US" sz="3600" b="1" dirty="0" smtClean="0"/>
              <a:t>Negligence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Lessons We Can Learn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Time to start – Nehemiah 2:17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Then </a:t>
            </a:r>
            <a:r>
              <a:rPr lang="en-US" sz="4000" dirty="0"/>
              <a:t>I said to them, “You see the distress that we </a:t>
            </a:r>
            <a:r>
              <a:rPr lang="en-US" sz="4000" i="1" dirty="0"/>
              <a:t>are</a:t>
            </a:r>
            <a:r>
              <a:rPr lang="en-US" sz="4000" dirty="0"/>
              <a:t> in, how Jerusalem </a:t>
            </a:r>
            <a:r>
              <a:rPr lang="en-US" sz="4000" i="1" dirty="0"/>
              <a:t>lies</a:t>
            </a:r>
            <a:r>
              <a:rPr lang="en-US" sz="4000" dirty="0"/>
              <a:t> waste, and its gates are burned with fire. </a:t>
            </a:r>
            <a:r>
              <a:rPr lang="en-US" sz="4000" b="1" dirty="0"/>
              <a:t>Come and let us build the wall of Jerusalem, that we may no longer be a reproach</a:t>
            </a:r>
            <a:r>
              <a:rPr lang="en-US" sz="4000" dirty="0" smtClean="0"/>
              <a:t>.”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(Nehemiah 2)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Lessons We Can Learn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Time to start – Nehemiah 2:17</a:t>
            </a:r>
          </a:p>
          <a:p>
            <a:r>
              <a:rPr lang="en-US" sz="3600" b="1" dirty="0" smtClean="0"/>
              <a:t>Have a mind to work – Nehemiah 4:6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861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6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So we built the wall</a:t>
            </a:r>
            <a:r>
              <a:rPr lang="en-US" sz="4000" dirty="0" smtClean="0"/>
              <a:t>, and the entire wall was joined together up to half its </a:t>
            </a:r>
            <a:r>
              <a:rPr lang="en-US" sz="4000" i="1" dirty="0" smtClean="0"/>
              <a:t>height,</a:t>
            </a:r>
            <a:r>
              <a:rPr lang="en-US" sz="4000" dirty="0" smtClean="0"/>
              <a:t> </a:t>
            </a:r>
            <a:r>
              <a:rPr lang="en-US" sz="4000" b="1" dirty="0" smtClean="0"/>
              <a:t>for the people had a mind to work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(Nehemiah 4)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Lessons We Can Learn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Time to start – Nehemiah 2:17</a:t>
            </a:r>
          </a:p>
          <a:p>
            <a:r>
              <a:rPr lang="en-US" sz="3600" b="1" dirty="0" smtClean="0"/>
              <a:t>Have a mind to work – Nehemiah 4:6</a:t>
            </a:r>
          </a:p>
          <a:p>
            <a:r>
              <a:rPr lang="en-US" sz="3600" b="1" dirty="0" smtClean="0"/>
              <a:t>Do what we can – Matthew 25:14-19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14</a:t>
            </a:r>
            <a:r>
              <a:rPr lang="en-US" sz="4000" baseline="30000" dirty="0" smtClean="0"/>
              <a:t>  </a:t>
            </a:r>
            <a:r>
              <a:rPr lang="en-US" sz="4000" dirty="0" smtClean="0"/>
              <a:t>“For </a:t>
            </a:r>
            <a:r>
              <a:rPr lang="en-US" sz="4000" i="1" dirty="0" smtClean="0"/>
              <a:t>the kingdom of heaven is</a:t>
            </a:r>
            <a:r>
              <a:rPr lang="en-US" sz="4000" dirty="0" smtClean="0"/>
              <a:t> like a man traveling to a far country, </a:t>
            </a:r>
            <a:r>
              <a:rPr lang="en-US" sz="4000" i="1" dirty="0" smtClean="0"/>
              <a:t>who</a:t>
            </a:r>
            <a:r>
              <a:rPr lang="en-US" sz="4000" dirty="0" smtClean="0"/>
              <a:t> called his own servants and delivered his goods to them.  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15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And to one he gave five talents, to another two, and to another one, to each according to his own ability; </a:t>
            </a:r>
            <a:r>
              <a:rPr lang="en-US" sz="4000" dirty="0" smtClean="0"/>
              <a:t>and immediately he went on a journey. 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Lazy Procrastination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Consider the ant – Proverbs 6:6-11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86106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Then </a:t>
            </a:r>
            <a:r>
              <a:rPr lang="en-US" sz="3800" b="1" dirty="0" smtClean="0"/>
              <a:t>he who had received the five talents went and traded with them, and made another five talents</a:t>
            </a:r>
            <a:r>
              <a:rPr lang="en-US" sz="3800" dirty="0" smtClean="0"/>
              <a:t>.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17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And likewise </a:t>
            </a:r>
            <a:r>
              <a:rPr lang="en-US" sz="3800" b="1" dirty="0" smtClean="0"/>
              <a:t>he who </a:t>
            </a:r>
            <a:r>
              <a:rPr lang="en-US" sz="3800" b="1" i="1" dirty="0" smtClean="0"/>
              <a:t>had received</a:t>
            </a:r>
            <a:r>
              <a:rPr lang="en-US" sz="3800" b="1" dirty="0" smtClean="0"/>
              <a:t> two gained two more also</a:t>
            </a:r>
            <a:r>
              <a:rPr lang="en-US" sz="3800" dirty="0" smtClean="0"/>
              <a:t>. 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18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But </a:t>
            </a:r>
            <a:r>
              <a:rPr lang="en-US" sz="3800" b="1" dirty="0" smtClean="0"/>
              <a:t>he who had received one went and dug in the ground, and hid his lord’s money.  </a:t>
            </a:r>
            <a:r>
              <a:rPr lang="en-US" sz="3800" b="1" baseline="30000" dirty="0" smtClean="0">
                <a:solidFill>
                  <a:srgbClr val="FF0000"/>
                </a:solidFill>
              </a:rPr>
              <a:t>19</a:t>
            </a:r>
            <a:r>
              <a:rPr lang="en-US" sz="3800" baseline="30000" dirty="0" smtClean="0"/>
              <a:t>  </a:t>
            </a:r>
            <a:r>
              <a:rPr lang="en-US" sz="3800" dirty="0" smtClean="0"/>
              <a:t>After a long time the lord of those servants came and settled accounts with them.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(Matthew 25)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Lessons We Can Learn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Time to start – Nehemiah 2:17</a:t>
            </a:r>
          </a:p>
          <a:p>
            <a:r>
              <a:rPr lang="en-US" sz="3600" b="1" dirty="0" smtClean="0"/>
              <a:t>Have a mind to work – Nehemiah 4:6</a:t>
            </a:r>
          </a:p>
          <a:p>
            <a:r>
              <a:rPr lang="en-US" sz="3600" b="1" dirty="0" smtClean="0"/>
              <a:t>Do what we can – Matthew 25:14-19</a:t>
            </a:r>
          </a:p>
          <a:p>
            <a:r>
              <a:rPr lang="en-US" sz="3600" b="1" dirty="0" smtClean="0"/>
              <a:t>Do it now – Acts 22:16; 9:18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8610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16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And now why are you waiting? Arise and be baptized, and wash away your sins</a:t>
            </a:r>
            <a:r>
              <a:rPr lang="en-US" sz="4000" dirty="0" smtClean="0"/>
              <a:t>, calling on the name of the Lord.’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(Acts 22)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2895600"/>
            <a:ext cx="861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baseline="30000" dirty="0" smtClean="0">
                <a:solidFill>
                  <a:srgbClr val="FF0000"/>
                </a:solidFill>
              </a:rPr>
              <a:t>18</a:t>
            </a:r>
            <a:r>
              <a:rPr lang="en-US" sz="4000" baseline="30000" dirty="0" smtClean="0"/>
              <a:t>  </a:t>
            </a:r>
            <a:r>
              <a:rPr lang="en-US" sz="4000" b="1" dirty="0" smtClean="0"/>
              <a:t>Immediately</a:t>
            </a:r>
            <a:r>
              <a:rPr lang="en-US" sz="4000" dirty="0" smtClean="0"/>
              <a:t> there fell from his eyes </a:t>
            </a:r>
            <a:r>
              <a:rPr lang="en-US" sz="4000" i="1" dirty="0" smtClean="0"/>
              <a:t>something</a:t>
            </a:r>
            <a:r>
              <a:rPr lang="en-US" sz="4000" dirty="0" smtClean="0"/>
              <a:t> like scales, and he received his sight at once; </a:t>
            </a:r>
            <a:r>
              <a:rPr lang="en-US" sz="4000" b="1" dirty="0" smtClean="0"/>
              <a:t>and he arose and was baptized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(Acts 9)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Lessons We Can Learn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Time to start </a:t>
            </a:r>
            <a:r>
              <a:rPr lang="en-US" b="1" i="1" dirty="0" smtClean="0"/>
              <a:t>(nothing happens until we start)</a:t>
            </a:r>
          </a:p>
          <a:p>
            <a:r>
              <a:rPr lang="en-US" sz="3600" b="1" dirty="0" smtClean="0"/>
              <a:t>Have a mind to work</a:t>
            </a:r>
          </a:p>
          <a:p>
            <a:r>
              <a:rPr lang="en-US" sz="3600" b="1" dirty="0" smtClean="0"/>
              <a:t>Do what we can</a:t>
            </a:r>
          </a:p>
          <a:p>
            <a:r>
              <a:rPr lang="en-US" sz="3600" b="1" dirty="0" smtClean="0"/>
              <a:t>Do it now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We offer many excuses for NOT doing things we should do; don’t know how, don’t want the responsibility, not convenient, afraid, and many more.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000099"/>
                </a:solidFill>
              </a:rPr>
              <a:t>But there are often consequences to our procrastination – and even eternal consequences if we fail to obey God.</a:t>
            </a:r>
            <a:endParaRPr lang="en-US" sz="40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381000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Are you putting off truly obeying the gospel, or living for Christ every day, excusing yourself in different ways?</a:t>
            </a:r>
          </a:p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Nothing good happens until we start; no forgiveness, no hope of heaven.</a:t>
            </a:r>
          </a:p>
          <a:p>
            <a:pPr algn="ctr"/>
            <a:endParaRPr lang="en-US" sz="4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Won’t you start for heaven today?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572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>
                <a:solidFill>
                  <a:srgbClr val="FF0000"/>
                </a:solidFill>
              </a:rPr>
              <a:t>6</a:t>
            </a:r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Go </a:t>
            </a:r>
            <a:r>
              <a:rPr lang="en-US" sz="4000" b="1" dirty="0">
                <a:solidFill>
                  <a:srgbClr val="000099"/>
                </a:solidFill>
              </a:rPr>
              <a:t>to the ant, you sluggard!</a:t>
            </a:r>
            <a:endParaRPr lang="en-US" sz="4000" b="1" dirty="0" smtClean="0">
              <a:solidFill>
                <a:srgbClr val="000099"/>
              </a:solidFill>
            </a:endParaRPr>
          </a:p>
          <a:p>
            <a:r>
              <a:rPr lang="en-US" sz="4000" b="1" dirty="0">
                <a:solidFill>
                  <a:srgbClr val="000099"/>
                </a:solidFill>
              </a:rPr>
              <a:t>Consider her ways and be wise</a:t>
            </a:r>
            <a:r>
              <a:rPr lang="en-US" sz="4000" dirty="0"/>
              <a:t>,</a:t>
            </a:r>
            <a:endParaRPr lang="en-US" sz="4000" dirty="0" smtClean="0"/>
          </a:p>
          <a:p>
            <a:r>
              <a:rPr lang="en-US" sz="4000" b="1" baseline="30000" dirty="0">
                <a:solidFill>
                  <a:srgbClr val="FF0000"/>
                </a:solidFill>
              </a:rPr>
              <a:t>7</a:t>
            </a:r>
            <a:r>
              <a:rPr lang="en-US" sz="4000" dirty="0"/>
              <a:t> </a:t>
            </a:r>
            <a:r>
              <a:rPr lang="en-US" sz="4000" dirty="0" smtClean="0"/>
              <a:t>  Which</a:t>
            </a:r>
            <a:r>
              <a:rPr lang="en-US" sz="4000" dirty="0"/>
              <a:t>, having no captain,</a:t>
            </a:r>
            <a:endParaRPr lang="en-US" sz="4000" dirty="0" smtClean="0"/>
          </a:p>
          <a:p>
            <a:r>
              <a:rPr lang="en-US" sz="4000" dirty="0"/>
              <a:t>Overseer or ruler,</a:t>
            </a:r>
            <a:endParaRPr lang="en-US" sz="4000" dirty="0" smtClean="0"/>
          </a:p>
          <a:p>
            <a:r>
              <a:rPr lang="en-US" sz="4000" b="1" baseline="30000" dirty="0">
                <a:solidFill>
                  <a:srgbClr val="FF0000"/>
                </a:solidFill>
              </a:rPr>
              <a:t>8</a:t>
            </a:r>
            <a:r>
              <a:rPr lang="en-US" sz="4000" dirty="0"/>
              <a:t> </a:t>
            </a:r>
            <a:r>
              <a:rPr lang="en-US" sz="4000" dirty="0" smtClean="0"/>
              <a:t>  Provides </a:t>
            </a:r>
            <a:r>
              <a:rPr lang="en-US" sz="4000" dirty="0"/>
              <a:t>her supplies in the summer,</a:t>
            </a:r>
            <a:endParaRPr lang="en-US" sz="4000" dirty="0" smtClean="0"/>
          </a:p>
          <a:p>
            <a:r>
              <a:rPr lang="en-US" sz="4000" i="1" dirty="0"/>
              <a:t>And</a:t>
            </a:r>
            <a:r>
              <a:rPr lang="en-US" sz="4000" dirty="0"/>
              <a:t> gathers her food in the harvest.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457200"/>
            <a:ext cx="8458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>
                <a:solidFill>
                  <a:srgbClr val="FF0000"/>
                </a:solidFill>
              </a:rPr>
              <a:t>9</a:t>
            </a:r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en-US" sz="4000" b="1" dirty="0" smtClean="0">
                <a:solidFill>
                  <a:srgbClr val="000099"/>
                </a:solidFill>
              </a:rPr>
              <a:t>How </a:t>
            </a:r>
            <a:r>
              <a:rPr lang="en-US" sz="4000" b="1" dirty="0">
                <a:solidFill>
                  <a:srgbClr val="000099"/>
                </a:solidFill>
              </a:rPr>
              <a:t>long will you slumber, O sluggard</a:t>
            </a:r>
            <a:r>
              <a:rPr lang="en-US" sz="4000" b="1" dirty="0" smtClean="0">
                <a:solidFill>
                  <a:srgbClr val="000099"/>
                </a:solidFill>
              </a:rPr>
              <a:t>? When </a:t>
            </a:r>
            <a:r>
              <a:rPr lang="en-US" sz="4000" b="1" dirty="0">
                <a:solidFill>
                  <a:srgbClr val="000099"/>
                </a:solidFill>
              </a:rPr>
              <a:t>will you rise from your sleep?</a:t>
            </a:r>
            <a:endParaRPr lang="en-US" sz="4000" b="1" dirty="0" smtClean="0">
              <a:solidFill>
                <a:srgbClr val="000099"/>
              </a:solidFill>
            </a:endParaRPr>
          </a:p>
          <a:p>
            <a:r>
              <a:rPr lang="en-US" sz="4000" b="1" baseline="30000" dirty="0">
                <a:solidFill>
                  <a:srgbClr val="FF0000"/>
                </a:solidFill>
              </a:rPr>
              <a:t>10</a:t>
            </a:r>
            <a:r>
              <a:rPr lang="en-US" sz="4000" dirty="0"/>
              <a:t> </a:t>
            </a:r>
            <a:r>
              <a:rPr lang="en-US" sz="4000" dirty="0" smtClean="0"/>
              <a:t>  A </a:t>
            </a:r>
            <a:r>
              <a:rPr lang="en-US" sz="4000" dirty="0"/>
              <a:t>little sleep, a little slumber</a:t>
            </a:r>
            <a:r>
              <a:rPr lang="en-US" sz="4000" dirty="0" smtClean="0"/>
              <a:t>, A </a:t>
            </a:r>
            <a:r>
              <a:rPr lang="en-US" sz="4000" dirty="0"/>
              <a:t>little folding of the hands to sleep—</a:t>
            </a:r>
            <a:endParaRPr lang="en-US" sz="4000" dirty="0" smtClean="0"/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11</a:t>
            </a:r>
            <a:r>
              <a:rPr lang="en-US" sz="4000" dirty="0" smtClean="0"/>
              <a:t>   So </a:t>
            </a:r>
            <a:r>
              <a:rPr lang="en-US" sz="4000" dirty="0"/>
              <a:t>shall your poverty come on you like a prowler</a:t>
            </a:r>
            <a:r>
              <a:rPr lang="en-US" sz="4000" dirty="0" smtClean="0"/>
              <a:t>, And </a:t>
            </a:r>
            <a:r>
              <a:rPr lang="en-US" sz="4000" dirty="0"/>
              <a:t>your need like an armed man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(Proverbs 6)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Lazy Procrastination</a:t>
            </a:r>
            <a:endParaRPr lang="en-US" sz="5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Consider the ant – Proverbs 6:6-11</a:t>
            </a:r>
          </a:p>
          <a:p>
            <a:r>
              <a:rPr lang="en-US" sz="3600" b="1" dirty="0" smtClean="0"/>
              <a:t>Devoid of understanding – Pro. 24:30-34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5334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>
                <a:solidFill>
                  <a:srgbClr val="FF0000"/>
                </a:solidFill>
              </a:rPr>
              <a:t>30</a:t>
            </a:r>
            <a:r>
              <a:rPr lang="en-US" sz="4000" dirty="0"/>
              <a:t> </a:t>
            </a:r>
            <a:r>
              <a:rPr lang="en-US" sz="4000" dirty="0" smtClean="0"/>
              <a:t>  I </a:t>
            </a:r>
            <a:r>
              <a:rPr lang="en-US" sz="4000" dirty="0"/>
              <a:t>went by the field of the lazy </a:t>
            </a:r>
            <a:r>
              <a:rPr lang="en-US" sz="4000" i="1" dirty="0"/>
              <a:t>man,</a:t>
            </a:r>
            <a:endParaRPr lang="en-US" sz="4000" dirty="0" smtClean="0"/>
          </a:p>
          <a:p>
            <a:r>
              <a:rPr lang="en-US" sz="4000" dirty="0"/>
              <a:t>And by the vineyard of the man devoid of understanding;</a:t>
            </a:r>
            <a:endParaRPr lang="en-US" sz="4000" dirty="0" smtClean="0"/>
          </a:p>
          <a:p>
            <a:r>
              <a:rPr lang="en-US" sz="4000" b="1" baseline="30000" dirty="0">
                <a:solidFill>
                  <a:srgbClr val="FF0000"/>
                </a:solidFill>
              </a:rPr>
              <a:t>31</a:t>
            </a:r>
            <a:r>
              <a:rPr lang="en-US" sz="4000" dirty="0"/>
              <a:t> </a:t>
            </a:r>
            <a:r>
              <a:rPr lang="en-US" sz="4000" dirty="0" smtClean="0"/>
              <a:t>  And </a:t>
            </a:r>
            <a:r>
              <a:rPr lang="en-US" sz="4000" dirty="0"/>
              <a:t>there it was, all overgrown with thorns</a:t>
            </a:r>
            <a:r>
              <a:rPr lang="en-US" sz="4000" dirty="0" smtClean="0"/>
              <a:t>; Its </a:t>
            </a:r>
            <a:r>
              <a:rPr lang="en-US" sz="4000" dirty="0"/>
              <a:t>surface was covered with nettles</a:t>
            </a:r>
            <a:r>
              <a:rPr lang="en-US" sz="4000" dirty="0" smtClean="0"/>
              <a:t>; Its </a:t>
            </a:r>
            <a:r>
              <a:rPr lang="en-US" sz="4000" dirty="0"/>
              <a:t>stone wall was broken down.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705600"/>
            <a:ext cx="9144000" cy="2286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4572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baseline="30000" dirty="0">
                <a:solidFill>
                  <a:srgbClr val="FF0000"/>
                </a:solidFill>
              </a:rPr>
              <a:t>32</a:t>
            </a:r>
            <a:r>
              <a:rPr lang="en-US" sz="4000" dirty="0"/>
              <a:t> </a:t>
            </a:r>
            <a:r>
              <a:rPr lang="en-US" sz="4000" dirty="0" smtClean="0"/>
              <a:t>  When </a:t>
            </a:r>
            <a:r>
              <a:rPr lang="en-US" sz="4000" dirty="0"/>
              <a:t>I saw </a:t>
            </a:r>
            <a:r>
              <a:rPr lang="en-US" sz="4000" i="1" dirty="0"/>
              <a:t>it,</a:t>
            </a:r>
            <a:r>
              <a:rPr lang="en-US" sz="4000" dirty="0"/>
              <a:t> I considered </a:t>
            </a:r>
            <a:r>
              <a:rPr lang="en-US" sz="4000" i="1" dirty="0"/>
              <a:t>it</a:t>
            </a:r>
            <a:r>
              <a:rPr lang="en-US" sz="4000" dirty="0"/>
              <a:t> well;</a:t>
            </a:r>
            <a:endParaRPr lang="en-US" sz="4000" dirty="0" smtClean="0"/>
          </a:p>
          <a:p>
            <a:r>
              <a:rPr lang="en-US" sz="4000" dirty="0"/>
              <a:t>I looked on </a:t>
            </a:r>
            <a:r>
              <a:rPr lang="en-US" sz="4000" i="1" dirty="0"/>
              <a:t>it and</a:t>
            </a:r>
            <a:r>
              <a:rPr lang="en-US" sz="4000" dirty="0"/>
              <a:t> received instruction:</a:t>
            </a:r>
            <a:endParaRPr lang="en-US" sz="4000" dirty="0" smtClean="0"/>
          </a:p>
          <a:p>
            <a:r>
              <a:rPr lang="en-US" sz="4000" b="1" baseline="30000" dirty="0">
                <a:solidFill>
                  <a:srgbClr val="FF0000"/>
                </a:solidFill>
              </a:rPr>
              <a:t>33</a:t>
            </a:r>
            <a:r>
              <a:rPr lang="en-US" sz="4000" dirty="0"/>
              <a:t> </a:t>
            </a:r>
            <a:r>
              <a:rPr lang="en-US" sz="4000" dirty="0" smtClean="0"/>
              <a:t>  A </a:t>
            </a:r>
            <a:r>
              <a:rPr lang="en-US" sz="4000" dirty="0"/>
              <a:t>little sleep, a little slumber</a:t>
            </a:r>
            <a:r>
              <a:rPr lang="en-US" sz="4000" dirty="0" smtClean="0"/>
              <a:t>, A </a:t>
            </a:r>
            <a:r>
              <a:rPr lang="en-US" sz="4000" dirty="0"/>
              <a:t>little folding of the hands to rest;</a:t>
            </a:r>
            <a:endParaRPr lang="en-US" sz="4000" dirty="0" smtClean="0"/>
          </a:p>
          <a:p>
            <a:r>
              <a:rPr lang="en-US" sz="4000" b="1" baseline="30000" dirty="0" smtClean="0">
                <a:solidFill>
                  <a:srgbClr val="FF0000"/>
                </a:solidFill>
              </a:rPr>
              <a:t>34</a:t>
            </a:r>
            <a:r>
              <a:rPr lang="en-US" sz="4000" dirty="0" smtClean="0"/>
              <a:t>   So </a:t>
            </a:r>
            <a:r>
              <a:rPr lang="en-US" sz="4000" dirty="0"/>
              <a:t>shall your poverty come </a:t>
            </a:r>
            <a:r>
              <a:rPr lang="en-US" sz="4000" i="1" dirty="0"/>
              <a:t>like</a:t>
            </a:r>
            <a:r>
              <a:rPr lang="en-US" sz="4000" dirty="0"/>
              <a:t> a </a:t>
            </a:r>
            <a:r>
              <a:rPr lang="en-US" sz="4000" dirty="0" smtClean="0"/>
              <a:t>prowler, And </a:t>
            </a:r>
            <a:r>
              <a:rPr lang="en-US" sz="4000" dirty="0"/>
              <a:t>your need like an armed man</a:t>
            </a:r>
            <a:r>
              <a:rPr lang="en-US" sz="4000" dirty="0" smtClean="0"/>
              <a:t>.</a:t>
            </a:r>
          </a:p>
          <a:p>
            <a:pPr algn="r"/>
            <a:r>
              <a:rPr lang="en-US" sz="2000" i="1" dirty="0" smtClean="0">
                <a:solidFill>
                  <a:srgbClr val="FF0000"/>
                </a:solidFill>
              </a:rPr>
              <a:t>(Proverbs 24)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1546</Words>
  <Application>Microsoft Office PowerPoint</Application>
  <PresentationFormat>On-screen Show (4:3)</PresentationFormat>
  <Paragraphs>136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Slide 1</vt:lpstr>
      <vt:lpstr>Slide 2</vt:lpstr>
      <vt:lpstr>Procrastination</vt:lpstr>
      <vt:lpstr>Lazy Procrastination</vt:lpstr>
      <vt:lpstr>Slide 5</vt:lpstr>
      <vt:lpstr>Slide 6</vt:lpstr>
      <vt:lpstr>Lazy Procrastination</vt:lpstr>
      <vt:lpstr>Slide 8</vt:lpstr>
      <vt:lpstr>Slide 9</vt:lpstr>
      <vt:lpstr>Lazy Procrastination</vt:lpstr>
      <vt:lpstr>Slide 11</vt:lpstr>
      <vt:lpstr>Slide 12</vt:lpstr>
      <vt:lpstr>Lazy Procrastination</vt:lpstr>
      <vt:lpstr>Wrong Priorities</vt:lpstr>
      <vt:lpstr>Slide 15</vt:lpstr>
      <vt:lpstr>Wrong Priorities</vt:lpstr>
      <vt:lpstr>Slide 17</vt:lpstr>
      <vt:lpstr>Wrong Priorities</vt:lpstr>
      <vt:lpstr>Slide 19</vt:lpstr>
      <vt:lpstr>Wrong Priorities</vt:lpstr>
      <vt:lpstr>Slide 21</vt:lpstr>
      <vt:lpstr>Wrong Priorities</vt:lpstr>
      <vt:lpstr>Other Problems</vt:lpstr>
      <vt:lpstr>Slide 24</vt:lpstr>
      <vt:lpstr>Other Problems</vt:lpstr>
      <vt:lpstr>Slide 26</vt:lpstr>
      <vt:lpstr>Slide 27</vt:lpstr>
      <vt:lpstr>Other Problems</vt:lpstr>
      <vt:lpstr>Slide 29</vt:lpstr>
      <vt:lpstr>Other Problems</vt:lpstr>
      <vt:lpstr>Slide 31</vt:lpstr>
      <vt:lpstr>Slide 32</vt:lpstr>
      <vt:lpstr>Other Problems</vt:lpstr>
      <vt:lpstr>Lessons We Can Learn</vt:lpstr>
      <vt:lpstr>Slide 35</vt:lpstr>
      <vt:lpstr>Lessons We Can Learn</vt:lpstr>
      <vt:lpstr>Slide 37</vt:lpstr>
      <vt:lpstr>Lessons We Can Learn</vt:lpstr>
      <vt:lpstr>Slide 39</vt:lpstr>
      <vt:lpstr>Slide 40</vt:lpstr>
      <vt:lpstr>Lessons We Can Learn</vt:lpstr>
      <vt:lpstr>Slide 42</vt:lpstr>
      <vt:lpstr>Lessons We Can Learn</vt:lpstr>
      <vt:lpstr>Slide 44</vt:lpstr>
      <vt:lpstr>Slide 45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CappsRoad</dc:creator>
  <cp:lastModifiedBy>CappsRoad</cp:lastModifiedBy>
  <cp:revision>5</cp:revision>
  <dcterms:created xsi:type="dcterms:W3CDTF">2013-02-19T16:54:14Z</dcterms:created>
  <dcterms:modified xsi:type="dcterms:W3CDTF">2013-09-04T20:32:49Z</dcterms:modified>
</cp:coreProperties>
</file>