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0" r:id="rId2"/>
    <p:sldId id="256" r:id="rId3"/>
    <p:sldId id="286" r:id="rId4"/>
    <p:sldId id="285" r:id="rId5"/>
    <p:sldId id="284" r:id="rId6"/>
    <p:sldId id="283" r:id="rId7"/>
    <p:sldId id="282" r:id="rId8"/>
    <p:sldId id="287" r:id="rId9"/>
    <p:sldId id="281" r:id="rId10"/>
    <p:sldId id="288" r:id="rId11"/>
    <p:sldId id="279" r:id="rId12"/>
    <p:sldId id="289" r:id="rId13"/>
    <p:sldId id="278" r:id="rId14"/>
    <p:sldId id="290" r:id="rId15"/>
    <p:sldId id="277" r:id="rId16"/>
    <p:sldId id="276" r:id="rId17"/>
    <p:sldId id="291" r:id="rId18"/>
    <p:sldId id="275" r:id="rId19"/>
    <p:sldId id="292" r:id="rId20"/>
    <p:sldId id="274" r:id="rId21"/>
    <p:sldId id="293" r:id="rId22"/>
    <p:sldId id="273" r:id="rId23"/>
    <p:sldId id="272" r:id="rId24"/>
    <p:sldId id="294" r:id="rId25"/>
    <p:sldId id="271" r:id="rId26"/>
    <p:sldId id="270" r:id="rId27"/>
    <p:sldId id="295" r:id="rId28"/>
    <p:sldId id="269" r:id="rId29"/>
    <p:sldId id="296" r:id="rId30"/>
    <p:sldId id="268" r:id="rId31"/>
    <p:sldId id="297" r:id="rId32"/>
    <p:sldId id="298" r:id="rId33"/>
    <p:sldId id="267" r:id="rId34"/>
    <p:sldId id="299" r:id="rId35"/>
    <p:sldId id="266" r:id="rId36"/>
    <p:sldId id="300" r:id="rId37"/>
    <p:sldId id="265" r:id="rId38"/>
    <p:sldId id="301" r:id="rId39"/>
    <p:sldId id="264" r:id="rId40"/>
    <p:sldId id="302" r:id="rId41"/>
    <p:sldId id="263" r:id="rId42"/>
    <p:sldId id="303" r:id="rId43"/>
    <p:sldId id="262" r:id="rId44"/>
    <p:sldId id="261"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8A4513B-6440-4758-8F6C-6839DA4F3E11}" type="datetimeFigureOut">
              <a:rPr lang="en-US" smtClean="0"/>
              <a:pPr/>
              <a:t>9/10/2013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368EB8-8422-48D1-AFFF-BBC6B1F42F9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A4513B-6440-4758-8F6C-6839DA4F3E11}" type="datetimeFigureOut">
              <a:rPr lang="en-US" smtClean="0"/>
              <a:pPr/>
              <a:t>9/10/2013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368EB8-8422-48D1-AFFF-BBC6B1F42F9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A4513B-6440-4758-8F6C-6839DA4F3E11}" type="datetimeFigureOut">
              <a:rPr lang="en-US" smtClean="0"/>
              <a:pPr/>
              <a:t>9/10/2013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368EB8-8422-48D1-AFFF-BBC6B1F42F9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A4513B-6440-4758-8F6C-6839DA4F3E11}" type="datetimeFigureOut">
              <a:rPr lang="en-US" smtClean="0"/>
              <a:pPr/>
              <a:t>9/10/2013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368EB8-8422-48D1-AFFF-BBC6B1F42F9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A4513B-6440-4758-8F6C-6839DA4F3E11}" type="datetimeFigureOut">
              <a:rPr lang="en-US" smtClean="0"/>
              <a:pPr/>
              <a:t>9/10/2013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368EB8-8422-48D1-AFFF-BBC6B1F42F9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8A4513B-6440-4758-8F6C-6839DA4F3E11}" type="datetimeFigureOut">
              <a:rPr lang="en-US" smtClean="0"/>
              <a:pPr/>
              <a:t>9/10/2013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368EB8-8422-48D1-AFFF-BBC6B1F42F9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A4513B-6440-4758-8F6C-6839DA4F3E11}" type="datetimeFigureOut">
              <a:rPr lang="en-US" smtClean="0"/>
              <a:pPr/>
              <a:t>9/10/2013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368EB8-8422-48D1-AFFF-BBC6B1F42F9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8A4513B-6440-4758-8F6C-6839DA4F3E11}" type="datetimeFigureOut">
              <a:rPr lang="en-US" smtClean="0"/>
              <a:pPr/>
              <a:t>9/10/2013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368EB8-8422-48D1-AFFF-BBC6B1F42F9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A4513B-6440-4758-8F6C-6839DA4F3E11}" type="datetimeFigureOut">
              <a:rPr lang="en-US" smtClean="0"/>
              <a:pPr/>
              <a:t>9/10/2013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368EB8-8422-48D1-AFFF-BBC6B1F42F9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A4513B-6440-4758-8F6C-6839DA4F3E11}" type="datetimeFigureOut">
              <a:rPr lang="en-US" smtClean="0"/>
              <a:pPr/>
              <a:t>9/10/2013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368EB8-8422-48D1-AFFF-BBC6B1F42F9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A4513B-6440-4758-8F6C-6839DA4F3E11}" type="datetimeFigureOut">
              <a:rPr lang="en-US" smtClean="0"/>
              <a:pPr/>
              <a:t>9/10/2013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368EB8-8422-48D1-AFFF-BBC6B1F42F9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A4513B-6440-4758-8F6C-6839DA4F3E11}" type="datetimeFigureOut">
              <a:rPr lang="en-US" smtClean="0"/>
              <a:pPr/>
              <a:t>9/10/2013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368EB8-8422-48D1-AFFF-BBC6B1F42F9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p:spPr>
        <p:txBody>
          <a:bodyPr>
            <a:normAutofit/>
          </a:bodyPr>
          <a:lstStyle/>
          <a:p>
            <a:r>
              <a:rPr lang="en-US" sz="5400" b="1" dirty="0" smtClean="0"/>
              <a:t>Deadly Sin</a:t>
            </a:r>
            <a:endParaRPr lang="en-US" sz="5400" b="1" dirty="0"/>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The wages of sin – Romans 6:23</a:t>
            </a:r>
          </a:p>
          <a:p>
            <a:r>
              <a:rPr lang="en-US" sz="3600" b="1" dirty="0" smtClean="0"/>
              <a:t>Dead in trespasses – Ephesians 2:4-5</a:t>
            </a:r>
          </a:p>
          <a:p>
            <a:r>
              <a:rPr lang="en-US" sz="3600" b="1" dirty="0" smtClean="0"/>
              <a:t>Willful sin? – Hebrews 10:26-27</a:t>
            </a:r>
          </a:p>
        </p:txBody>
      </p:sp>
      <p:cxnSp>
        <p:nvCxnSpPr>
          <p:cNvPr id="9" name="Straight Connector 8"/>
          <p:cNvCxnSpPr/>
          <p:nvPr/>
        </p:nvCxnSpPr>
        <p:spPr>
          <a:xfrm>
            <a:off x="3124200" y="1524000"/>
            <a:ext cx="2895600"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2" end="2"/>
                                            </p:txEl>
                                          </p:spTgt>
                                        </p:tgtEl>
                                        <p:attrNameLst>
                                          <p:attrName>style.visibility</p:attrName>
                                        </p:attrNameLst>
                                      </p:cBhvr>
                                      <p:to>
                                        <p:strVal val="visible"/>
                                      </p:to>
                                    </p:set>
                                    <p:anim calcmode="discrete" valueType="clr">
                                      <p:cBhvr override="childStyle">
                                        <p:cTn id="7" dur="80"/>
                                        <p:tgtEl>
                                          <p:spTgt spid="7">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2" end="2"/>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533400"/>
            <a:ext cx="8458200" cy="4093428"/>
          </a:xfrm>
          <a:prstGeom prst="rect">
            <a:avLst/>
          </a:prstGeom>
          <a:noFill/>
        </p:spPr>
        <p:txBody>
          <a:bodyPr wrap="square" rtlCol="0">
            <a:spAutoFit/>
          </a:bodyPr>
          <a:lstStyle/>
          <a:p>
            <a:pPr algn="ctr"/>
            <a:r>
              <a:rPr lang="en-US" sz="4000" b="1" baseline="30000" dirty="0" smtClean="0">
                <a:solidFill>
                  <a:srgbClr val="FF0000"/>
                </a:solidFill>
              </a:rPr>
              <a:t>26</a:t>
            </a:r>
            <a:r>
              <a:rPr lang="en-US" sz="4000" baseline="30000" dirty="0" smtClean="0"/>
              <a:t>  </a:t>
            </a:r>
            <a:r>
              <a:rPr lang="en-US" sz="4000" b="1" dirty="0" smtClean="0"/>
              <a:t>For </a:t>
            </a:r>
            <a:r>
              <a:rPr lang="en-US" sz="4000" b="1" dirty="0"/>
              <a:t>if we sin willfully after we have received the knowledge of the truth, there no longer remains a sacrifice for sins</a:t>
            </a:r>
            <a:r>
              <a:rPr lang="en-US" sz="4000" dirty="0"/>
              <a:t>, </a:t>
            </a:r>
            <a:r>
              <a:rPr lang="en-US" sz="4000" dirty="0" smtClean="0"/>
              <a:t> </a:t>
            </a:r>
            <a:r>
              <a:rPr lang="en-US" sz="4000" b="1" baseline="30000" dirty="0" smtClean="0">
                <a:solidFill>
                  <a:srgbClr val="FF0000"/>
                </a:solidFill>
              </a:rPr>
              <a:t>27</a:t>
            </a:r>
            <a:r>
              <a:rPr lang="en-US" sz="4000" baseline="30000" dirty="0" smtClean="0"/>
              <a:t>  </a:t>
            </a:r>
            <a:r>
              <a:rPr lang="en-US" sz="4000" dirty="0" smtClean="0"/>
              <a:t>but </a:t>
            </a:r>
            <a:r>
              <a:rPr lang="en-US" sz="4000" dirty="0"/>
              <a:t>a certain fearful expectation of judgment, and fiery indignation which will devour the adversaries. </a:t>
            </a:r>
            <a:endParaRPr lang="en-US" sz="4000" dirty="0" smtClean="0"/>
          </a:p>
          <a:p>
            <a:pPr algn="r"/>
            <a:r>
              <a:rPr lang="en-US" sz="2000" i="1" dirty="0" smtClean="0">
                <a:solidFill>
                  <a:srgbClr val="FF0000"/>
                </a:solidFill>
              </a:rPr>
              <a:t>(Hebrews 10)</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p:spPr>
        <p:txBody>
          <a:bodyPr>
            <a:normAutofit/>
          </a:bodyPr>
          <a:lstStyle/>
          <a:p>
            <a:r>
              <a:rPr lang="en-US" sz="5400" b="1" dirty="0" smtClean="0"/>
              <a:t>Deadly Sin</a:t>
            </a:r>
            <a:endParaRPr lang="en-US" sz="5400" b="1" dirty="0"/>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The wages of sin – Romans 6:23</a:t>
            </a:r>
          </a:p>
          <a:p>
            <a:r>
              <a:rPr lang="en-US" sz="3600" b="1" dirty="0" smtClean="0"/>
              <a:t>Dead in trespasses – Ephesians 2:4-5</a:t>
            </a:r>
          </a:p>
          <a:p>
            <a:r>
              <a:rPr lang="en-US" sz="3600" b="1" dirty="0" smtClean="0"/>
              <a:t>Willful sin? – Hebrews 10:26-27</a:t>
            </a:r>
          </a:p>
          <a:p>
            <a:r>
              <a:rPr lang="en-US" sz="3600" b="1" dirty="0" smtClean="0"/>
              <a:t>Have not sinned? – I John 1:8-10</a:t>
            </a:r>
          </a:p>
        </p:txBody>
      </p:sp>
      <p:cxnSp>
        <p:nvCxnSpPr>
          <p:cNvPr id="9" name="Straight Connector 8"/>
          <p:cNvCxnSpPr/>
          <p:nvPr/>
        </p:nvCxnSpPr>
        <p:spPr>
          <a:xfrm>
            <a:off x="3124200" y="1524000"/>
            <a:ext cx="2895600"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3" end="3"/>
                                            </p:txEl>
                                          </p:spTgt>
                                        </p:tgtEl>
                                        <p:attrNameLst>
                                          <p:attrName>style.visibility</p:attrName>
                                        </p:attrNameLst>
                                      </p:cBhvr>
                                      <p:to>
                                        <p:strVal val="visible"/>
                                      </p:to>
                                    </p:set>
                                    <p:anim calcmode="discrete" valueType="clr">
                                      <p:cBhvr override="childStyle">
                                        <p:cTn id="7" dur="80"/>
                                        <p:tgtEl>
                                          <p:spTgt spid="7">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3" end="3"/>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533400"/>
            <a:ext cx="8610600" cy="5324535"/>
          </a:xfrm>
          <a:prstGeom prst="rect">
            <a:avLst/>
          </a:prstGeom>
          <a:noFill/>
        </p:spPr>
        <p:txBody>
          <a:bodyPr wrap="square" rtlCol="0">
            <a:spAutoFit/>
          </a:bodyPr>
          <a:lstStyle/>
          <a:p>
            <a:pPr algn="ctr"/>
            <a:r>
              <a:rPr lang="en-US" sz="4000" b="1" baseline="30000" dirty="0" smtClean="0">
                <a:solidFill>
                  <a:srgbClr val="FF0000"/>
                </a:solidFill>
              </a:rPr>
              <a:t>8</a:t>
            </a:r>
            <a:r>
              <a:rPr lang="en-US" sz="4000" baseline="30000" dirty="0" smtClean="0"/>
              <a:t> </a:t>
            </a:r>
            <a:r>
              <a:rPr lang="en-US" sz="4000" b="1" dirty="0" smtClean="0"/>
              <a:t>If we say that we have no sin, we deceive ourselves, and the truth is not in us. </a:t>
            </a:r>
            <a:r>
              <a:rPr lang="en-US" sz="4000" baseline="30000" dirty="0" smtClean="0"/>
              <a:t> </a:t>
            </a:r>
            <a:r>
              <a:rPr lang="en-US" sz="4000" b="1" dirty="0">
                <a:solidFill>
                  <a:srgbClr val="FF0000"/>
                </a:solidFill>
              </a:rPr>
              <a:t> </a:t>
            </a:r>
            <a:r>
              <a:rPr lang="en-US" sz="4000" b="1" baseline="30000" dirty="0" smtClean="0">
                <a:solidFill>
                  <a:srgbClr val="FF0000"/>
                </a:solidFill>
              </a:rPr>
              <a:t>9</a:t>
            </a:r>
            <a:r>
              <a:rPr lang="en-US" sz="4000" baseline="30000" dirty="0" smtClean="0"/>
              <a:t>  </a:t>
            </a:r>
            <a:r>
              <a:rPr lang="en-US" sz="4000" dirty="0" smtClean="0"/>
              <a:t>If </a:t>
            </a:r>
            <a:r>
              <a:rPr lang="en-US" sz="4000" dirty="0"/>
              <a:t>we confess our sins, He is faithful and just to forgive us </a:t>
            </a:r>
            <a:r>
              <a:rPr lang="en-US" sz="4000" i="1" dirty="0"/>
              <a:t>our</a:t>
            </a:r>
            <a:r>
              <a:rPr lang="en-US" sz="4000" dirty="0"/>
              <a:t> sins and to cleanse us from all unrighteousness. </a:t>
            </a:r>
            <a:r>
              <a:rPr lang="en-US" sz="4000" dirty="0" smtClean="0"/>
              <a:t> </a:t>
            </a:r>
            <a:r>
              <a:rPr lang="en-US" sz="4000" b="1" baseline="30000" dirty="0" smtClean="0">
                <a:solidFill>
                  <a:srgbClr val="FF0000"/>
                </a:solidFill>
              </a:rPr>
              <a:t>10</a:t>
            </a:r>
            <a:r>
              <a:rPr lang="en-US" sz="4000" baseline="30000" dirty="0" smtClean="0"/>
              <a:t>  </a:t>
            </a:r>
            <a:r>
              <a:rPr lang="en-US" sz="4000" b="1" dirty="0" smtClean="0"/>
              <a:t>If </a:t>
            </a:r>
            <a:r>
              <a:rPr lang="en-US" sz="4000" b="1" dirty="0"/>
              <a:t>we say that we have not sinned, we make Him a liar, and His word is not in us</a:t>
            </a:r>
            <a:r>
              <a:rPr lang="en-US" sz="4000" dirty="0" smtClean="0"/>
              <a:t>.</a:t>
            </a:r>
          </a:p>
          <a:p>
            <a:pPr algn="r"/>
            <a:r>
              <a:rPr lang="en-US" sz="2000" i="1" dirty="0" smtClean="0">
                <a:solidFill>
                  <a:srgbClr val="FF0000"/>
                </a:solidFill>
              </a:rPr>
              <a:t>(I John 1)</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p:spPr>
        <p:txBody>
          <a:bodyPr>
            <a:normAutofit/>
          </a:bodyPr>
          <a:lstStyle/>
          <a:p>
            <a:r>
              <a:rPr lang="en-US" sz="5400" b="1" dirty="0" smtClean="0"/>
              <a:t>Deadly Sin</a:t>
            </a:r>
            <a:endParaRPr lang="en-US" sz="5400" b="1" dirty="0"/>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The wages of sin is death</a:t>
            </a:r>
          </a:p>
          <a:p>
            <a:r>
              <a:rPr lang="en-US" sz="3600" b="1" dirty="0" smtClean="0"/>
              <a:t>Dead in trespasses</a:t>
            </a:r>
          </a:p>
          <a:p>
            <a:r>
              <a:rPr lang="en-US" sz="3600" b="1" dirty="0" smtClean="0"/>
              <a:t>Willful sin? No more sacrifice</a:t>
            </a:r>
          </a:p>
          <a:p>
            <a:r>
              <a:rPr lang="en-US" sz="3600" b="1" dirty="0" smtClean="0"/>
              <a:t>Have not sinned? Liars! </a:t>
            </a:r>
          </a:p>
        </p:txBody>
      </p:sp>
      <p:cxnSp>
        <p:nvCxnSpPr>
          <p:cNvPr id="9" name="Straight Connector 8"/>
          <p:cNvCxnSpPr/>
          <p:nvPr/>
        </p:nvCxnSpPr>
        <p:spPr>
          <a:xfrm>
            <a:off x="3124200" y="1524000"/>
            <a:ext cx="2895600"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00"/>
                                        <p:tgtEl>
                                          <p:spTgt spid="7">
                                            <p:txEl>
                                              <p:pRg st="0" end="0"/>
                                            </p:txEl>
                                          </p:spTgt>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wipe(down)">
                                      <p:cBhvr>
                                        <p:cTn id="11" dur="500"/>
                                        <p:tgtEl>
                                          <p:spTgt spid="7">
                                            <p:txEl>
                                              <p:pRg st="1" end="1"/>
                                            </p:txEl>
                                          </p:spTgt>
                                        </p:tgtEl>
                                      </p:cBhvr>
                                    </p:animEffect>
                                  </p:childTnLst>
                                </p:cTn>
                              </p:par>
                            </p:childTnLst>
                          </p:cTn>
                        </p:par>
                        <p:par>
                          <p:cTn id="12" fill="hold">
                            <p:stCondLst>
                              <p:cond delay="1000"/>
                            </p:stCondLst>
                            <p:childTnLst>
                              <p:par>
                                <p:cTn id="13" presetID="22" presetClass="entr" presetSubtype="4" fill="hold" grpId="0" nodeType="after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wipe(down)">
                                      <p:cBhvr>
                                        <p:cTn id="15" dur="500"/>
                                        <p:tgtEl>
                                          <p:spTgt spid="7">
                                            <p:txEl>
                                              <p:pRg st="2" end="2"/>
                                            </p:txEl>
                                          </p:spTgt>
                                        </p:tgtEl>
                                      </p:cBhvr>
                                    </p:animEffect>
                                  </p:childTnLst>
                                </p:cTn>
                              </p:par>
                            </p:childTnLst>
                          </p:cTn>
                        </p:par>
                        <p:par>
                          <p:cTn id="16" fill="hold">
                            <p:stCondLst>
                              <p:cond delay="1500"/>
                            </p:stCondLst>
                            <p:childTnLst>
                              <p:par>
                                <p:cTn id="17" presetID="22" presetClass="entr" presetSubtype="4" fill="hold" grpId="0" nodeType="after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Effect transition="in" filter="wipe(down)">
                                      <p:cBhvr>
                                        <p:cTn id="19"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a:ln w="63500">
            <a:solidFill>
              <a:schemeClr val="tx1"/>
            </a:solidFill>
          </a:ln>
        </p:spPr>
        <p:txBody>
          <a:bodyPr>
            <a:normAutofit/>
          </a:bodyPr>
          <a:lstStyle/>
          <a:p>
            <a:r>
              <a:rPr lang="en-US" sz="5400" b="1" dirty="0" smtClean="0"/>
              <a:t>Temptation</a:t>
            </a:r>
            <a:endParaRPr lang="en-US" sz="5400" b="1" dirty="0"/>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Lust &amp; pride – I John 2:15-17</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7">
                                            <p:txEl>
                                              <p:pRg st="0" end="0"/>
                                            </p:txEl>
                                          </p:spTgt>
                                        </p:tgtEl>
                                        <p:attrNameLst>
                                          <p:attrName>style.visibility</p:attrName>
                                        </p:attrNameLst>
                                      </p:cBhvr>
                                      <p:to>
                                        <p:strVal val="visible"/>
                                      </p:to>
                                    </p:set>
                                    <p:anim calcmode="discrete" valueType="clr">
                                      <p:cBhvr override="childStyle">
                                        <p:cTn id="7" dur="80"/>
                                        <p:tgtEl>
                                          <p:spTgt spid="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381000"/>
            <a:ext cx="8458200" cy="5663089"/>
          </a:xfrm>
          <a:prstGeom prst="rect">
            <a:avLst/>
          </a:prstGeom>
          <a:noFill/>
        </p:spPr>
        <p:txBody>
          <a:bodyPr wrap="square" rtlCol="0">
            <a:spAutoFit/>
          </a:bodyPr>
          <a:lstStyle/>
          <a:p>
            <a:pPr algn="ctr"/>
            <a:r>
              <a:rPr lang="en-US" sz="3800" b="1" baseline="30000" dirty="0" smtClean="0">
                <a:solidFill>
                  <a:srgbClr val="FF0000"/>
                </a:solidFill>
              </a:rPr>
              <a:t>15</a:t>
            </a:r>
            <a:r>
              <a:rPr lang="en-US" sz="3800" baseline="30000" dirty="0" smtClean="0"/>
              <a:t>  </a:t>
            </a:r>
            <a:r>
              <a:rPr lang="en-US" sz="3800" dirty="0" smtClean="0"/>
              <a:t>Do </a:t>
            </a:r>
            <a:r>
              <a:rPr lang="en-US" sz="3800" dirty="0"/>
              <a:t>not love the world or the things in the world. If anyone loves the world, the love of the Father is not in him</a:t>
            </a:r>
            <a:r>
              <a:rPr lang="en-US" sz="3800" dirty="0" smtClean="0"/>
              <a:t>. </a:t>
            </a:r>
            <a:r>
              <a:rPr lang="en-US" sz="3800" dirty="0"/>
              <a:t> </a:t>
            </a:r>
            <a:r>
              <a:rPr lang="en-US" sz="3800" b="1" baseline="30000" dirty="0" smtClean="0">
                <a:solidFill>
                  <a:srgbClr val="FF0000"/>
                </a:solidFill>
              </a:rPr>
              <a:t>16</a:t>
            </a:r>
            <a:r>
              <a:rPr lang="en-US" sz="3800" baseline="30000" dirty="0" smtClean="0"/>
              <a:t>  </a:t>
            </a:r>
            <a:r>
              <a:rPr lang="en-US" sz="3800" b="1" dirty="0" smtClean="0"/>
              <a:t>For </a:t>
            </a:r>
            <a:r>
              <a:rPr lang="en-US" sz="3800" b="1" dirty="0"/>
              <a:t>all that </a:t>
            </a:r>
            <a:r>
              <a:rPr lang="en-US" sz="3800" b="1" i="1" dirty="0"/>
              <a:t>is</a:t>
            </a:r>
            <a:r>
              <a:rPr lang="en-US" sz="3800" b="1" dirty="0"/>
              <a:t> in the world—the lust of the flesh, the lust of the eyes, and the pride of life—is not of the Father but is of the world</a:t>
            </a:r>
            <a:r>
              <a:rPr lang="en-US" sz="3800" dirty="0" smtClean="0"/>
              <a:t>. </a:t>
            </a:r>
            <a:r>
              <a:rPr lang="en-US" sz="3800" dirty="0"/>
              <a:t> </a:t>
            </a:r>
            <a:r>
              <a:rPr lang="en-US" sz="3800" b="1" baseline="30000" dirty="0" smtClean="0">
                <a:solidFill>
                  <a:srgbClr val="FF0000"/>
                </a:solidFill>
              </a:rPr>
              <a:t>17</a:t>
            </a:r>
            <a:r>
              <a:rPr lang="en-US" sz="3800" baseline="30000" dirty="0" smtClean="0"/>
              <a:t> </a:t>
            </a:r>
            <a:r>
              <a:rPr lang="en-US" sz="3800" dirty="0" smtClean="0"/>
              <a:t>And </a:t>
            </a:r>
            <a:r>
              <a:rPr lang="en-US" sz="3800" dirty="0"/>
              <a:t>the world is passing away, and the lust of it; but he who does the will of God abides forever</a:t>
            </a:r>
            <a:r>
              <a:rPr lang="en-US" sz="3800" dirty="0" smtClean="0"/>
              <a:t>.</a:t>
            </a:r>
          </a:p>
          <a:p>
            <a:pPr algn="r"/>
            <a:r>
              <a:rPr lang="en-US" sz="2000" i="1" dirty="0" smtClean="0">
                <a:solidFill>
                  <a:srgbClr val="FF0000"/>
                </a:solidFill>
              </a:rPr>
              <a:t>(I John 2)</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a:ln w="63500">
            <a:solidFill>
              <a:schemeClr val="tx1"/>
            </a:solidFill>
          </a:ln>
        </p:spPr>
        <p:txBody>
          <a:bodyPr>
            <a:normAutofit/>
          </a:bodyPr>
          <a:lstStyle/>
          <a:p>
            <a:r>
              <a:rPr lang="en-US" sz="5400" b="1" dirty="0" smtClean="0"/>
              <a:t>Temptation</a:t>
            </a:r>
            <a:endParaRPr lang="en-US" sz="5400" b="1" dirty="0"/>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Lust &amp; pride – I John 2:15-17</a:t>
            </a:r>
          </a:p>
          <a:p>
            <a:r>
              <a:rPr lang="en-US" sz="3600" b="1" dirty="0" smtClean="0"/>
              <a:t>Common to man – I Corinthians 10:13</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1" end="1"/>
                                            </p:txEl>
                                          </p:spTgt>
                                        </p:tgtEl>
                                        <p:attrNameLst>
                                          <p:attrName>style.visibility</p:attrName>
                                        </p:attrNameLst>
                                      </p:cBhvr>
                                      <p:to>
                                        <p:strVal val="visible"/>
                                      </p:to>
                                    </p:set>
                                    <p:anim calcmode="discrete" valueType="clr">
                                      <p:cBhvr override="childStyle">
                                        <p:cTn id="7" dur="80"/>
                                        <p:tgtEl>
                                          <p:spTgt spid="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1" end="1"/>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609600"/>
            <a:ext cx="8610600" cy="4708981"/>
          </a:xfrm>
          <a:prstGeom prst="rect">
            <a:avLst/>
          </a:prstGeom>
          <a:noFill/>
        </p:spPr>
        <p:txBody>
          <a:bodyPr wrap="square" rtlCol="0">
            <a:spAutoFit/>
          </a:bodyPr>
          <a:lstStyle/>
          <a:p>
            <a:pPr algn="ctr"/>
            <a:r>
              <a:rPr lang="en-US" sz="4000" b="1" baseline="30000" dirty="0" smtClean="0">
                <a:solidFill>
                  <a:srgbClr val="FF0000"/>
                </a:solidFill>
              </a:rPr>
              <a:t>13</a:t>
            </a:r>
            <a:r>
              <a:rPr lang="en-US" sz="4000" baseline="30000" dirty="0" smtClean="0"/>
              <a:t>  </a:t>
            </a:r>
            <a:r>
              <a:rPr lang="en-US" sz="4000" b="1" dirty="0" smtClean="0"/>
              <a:t>No </a:t>
            </a:r>
            <a:r>
              <a:rPr lang="en-US" sz="4000" b="1" dirty="0"/>
              <a:t>temptation has overtaken you except such as is common to man</a:t>
            </a:r>
            <a:r>
              <a:rPr lang="en-US" sz="4000" dirty="0"/>
              <a:t>; but God </a:t>
            </a:r>
            <a:r>
              <a:rPr lang="en-US" sz="4000" i="1" dirty="0"/>
              <a:t>is</a:t>
            </a:r>
            <a:r>
              <a:rPr lang="en-US" sz="4000" dirty="0"/>
              <a:t> faithful, who will not allow you to be tempted beyond what you are able, but with the temptation will also make the way of escape, that you may be able to bear </a:t>
            </a:r>
            <a:r>
              <a:rPr lang="en-US" sz="4000" i="1" dirty="0"/>
              <a:t>it</a:t>
            </a:r>
            <a:r>
              <a:rPr lang="en-US" sz="4000" i="1" dirty="0" smtClean="0"/>
              <a:t>.</a:t>
            </a:r>
          </a:p>
          <a:p>
            <a:pPr algn="r"/>
            <a:r>
              <a:rPr lang="en-US" sz="2000" i="1" dirty="0" smtClean="0">
                <a:solidFill>
                  <a:srgbClr val="FF0000"/>
                </a:solidFill>
              </a:rPr>
              <a:t>(I Corinthians 10)</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a:ln w="63500">
            <a:solidFill>
              <a:schemeClr val="tx1"/>
            </a:solidFill>
          </a:ln>
        </p:spPr>
        <p:txBody>
          <a:bodyPr>
            <a:normAutofit/>
          </a:bodyPr>
          <a:lstStyle/>
          <a:p>
            <a:r>
              <a:rPr lang="en-US" sz="5400" b="1" dirty="0" smtClean="0"/>
              <a:t>Temptation</a:t>
            </a:r>
            <a:endParaRPr lang="en-US" sz="5400" b="1" dirty="0"/>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Lust &amp; pride – I John 2:15-17</a:t>
            </a:r>
          </a:p>
          <a:p>
            <a:r>
              <a:rPr lang="en-US" sz="3600" b="1" dirty="0" smtClean="0"/>
              <a:t>Common to man – I Corinthians 10:13</a:t>
            </a:r>
          </a:p>
          <a:p>
            <a:r>
              <a:rPr lang="en-US" sz="3600" b="1" dirty="0" smtClean="0"/>
              <a:t>Not from God – James 1:13</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2" end="2"/>
                                            </p:txEl>
                                          </p:spTgt>
                                        </p:tgtEl>
                                        <p:attrNameLst>
                                          <p:attrName>style.visibility</p:attrName>
                                        </p:attrNameLst>
                                      </p:cBhvr>
                                      <p:to>
                                        <p:strVal val="visible"/>
                                      </p:to>
                                    </p:set>
                                    <p:anim calcmode="discrete" valueType="clr">
                                      <p:cBhvr override="childStyle">
                                        <p:cTn id="7" dur="80"/>
                                        <p:tgtEl>
                                          <p:spTgt spid="7">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2" end="2"/>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457200"/>
            <a:ext cx="8458200" cy="5632311"/>
          </a:xfrm>
          <a:prstGeom prst="rect">
            <a:avLst/>
          </a:prstGeom>
          <a:noFill/>
        </p:spPr>
        <p:txBody>
          <a:bodyPr wrap="square" rtlCol="0">
            <a:spAutoFit/>
          </a:bodyPr>
          <a:lstStyle/>
          <a:p>
            <a:pPr algn="ctr"/>
            <a:r>
              <a:rPr lang="en-US" sz="4000" dirty="0"/>
              <a:t>Now Joseph was handsome in form and appearance</a:t>
            </a:r>
            <a:r>
              <a:rPr lang="en-US" sz="4000" dirty="0" smtClean="0"/>
              <a:t>.  </a:t>
            </a:r>
            <a:r>
              <a:rPr lang="en-US" sz="4000" b="1" baseline="30000" dirty="0" smtClean="0">
                <a:solidFill>
                  <a:srgbClr val="FF0000"/>
                </a:solidFill>
              </a:rPr>
              <a:t>7</a:t>
            </a:r>
            <a:r>
              <a:rPr lang="en-US" sz="4000" baseline="30000" dirty="0" smtClean="0"/>
              <a:t>  </a:t>
            </a:r>
            <a:r>
              <a:rPr lang="en-US" sz="4000" dirty="0" smtClean="0"/>
              <a:t>And </a:t>
            </a:r>
            <a:r>
              <a:rPr lang="en-US" sz="4000" dirty="0"/>
              <a:t>it came to pass after these things that </a:t>
            </a:r>
            <a:r>
              <a:rPr lang="en-US" sz="4000" b="1" dirty="0"/>
              <a:t>his master’s wife cast longing eyes on Joseph, and she said, “Lie with me</a:t>
            </a:r>
            <a:r>
              <a:rPr lang="en-US" sz="4000" b="1" dirty="0" smtClean="0"/>
              <a:t>.”  </a:t>
            </a:r>
            <a:r>
              <a:rPr lang="en-US" sz="4000" b="1" baseline="30000" dirty="0" smtClean="0">
                <a:solidFill>
                  <a:srgbClr val="FF0000"/>
                </a:solidFill>
              </a:rPr>
              <a:t>8</a:t>
            </a:r>
            <a:r>
              <a:rPr lang="en-US" sz="4000" baseline="30000" dirty="0" smtClean="0"/>
              <a:t>  </a:t>
            </a:r>
            <a:r>
              <a:rPr lang="en-US" sz="4000" b="1" dirty="0" smtClean="0"/>
              <a:t>But </a:t>
            </a:r>
            <a:r>
              <a:rPr lang="en-US" sz="4000" b="1" dirty="0"/>
              <a:t>he refused </a:t>
            </a:r>
            <a:r>
              <a:rPr lang="en-US" sz="4000" dirty="0"/>
              <a:t>and said to his master’s wife, “Look, my master does not know what </a:t>
            </a:r>
            <a:r>
              <a:rPr lang="en-US" sz="4000" i="1" dirty="0"/>
              <a:t>is</a:t>
            </a:r>
            <a:r>
              <a:rPr lang="en-US" sz="4000" dirty="0"/>
              <a:t> with me in the house, and he has committed all that he has to my hand.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533400"/>
            <a:ext cx="8610600" cy="2862322"/>
          </a:xfrm>
          <a:prstGeom prst="rect">
            <a:avLst/>
          </a:prstGeom>
          <a:noFill/>
        </p:spPr>
        <p:txBody>
          <a:bodyPr wrap="square" rtlCol="0">
            <a:spAutoFit/>
          </a:bodyPr>
          <a:lstStyle/>
          <a:p>
            <a:pPr algn="ctr"/>
            <a:r>
              <a:rPr lang="en-US" sz="4000" b="1" baseline="30000" dirty="0" smtClean="0">
                <a:solidFill>
                  <a:srgbClr val="FF0000"/>
                </a:solidFill>
              </a:rPr>
              <a:t>13</a:t>
            </a:r>
            <a:r>
              <a:rPr lang="en-US" sz="4000" baseline="30000" dirty="0" smtClean="0"/>
              <a:t>  </a:t>
            </a:r>
            <a:r>
              <a:rPr lang="en-US" sz="4000" b="1" dirty="0" smtClean="0"/>
              <a:t>Let </a:t>
            </a:r>
            <a:r>
              <a:rPr lang="en-US" sz="4000" b="1" dirty="0"/>
              <a:t>no one say when he is tempted, “I am tempted by God”; for God cannot be tempted by evil, nor does He Himself tempt anyone</a:t>
            </a:r>
            <a:r>
              <a:rPr lang="en-US" sz="4000" dirty="0" smtClean="0"/>
              <a:t>.</a:t>
            </a:r>
          </a:p>
          <a:p>
            <a:pPr algn="r"/>
            <a:r>
              <a:rPr lang="en-US" sz="2000" i="1" dirty="0" smtClean="0">
                <a:solidFill>
                  <a:srgbClr val="FF0000"/>
                </a:solidFill>
              </a:rPr>
              <a:t>(James 1)</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a:ln w="63500">
            <a:solidFill>
              <a:schemeClr val="tx1"/>
            </a:solidFill>
          </a:ln>
        </p:spPr>
        <p:txBody>
          <a:bodyPr>
            <a:normAutofit/>
          </a:bodyPr>
          <a:lstStyle/>
          <a:p>
            <a:r>
              <a:rPr lang="en-US" sz="5400" b="1" dirty="0" smtClean="0"/>
              <a:t>Temptation</a:t>
            </a:r>
            <a:endParaRPr lang="en-US" sz="5400" b="1" dirty="0"/>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Lust &amp; pride – I John 2:15-17</a:t>
            </a:r>
          </a:p>
          <a:p>
            <a:r>
              <a:rPr lang="en-US" sz="3600" b="1" dirty="0" smtClean="0"/>
              <a:t>Common to man – I Corinthians 10:13</a:t>
            </a:r>
          </a:p>
          <a:p>
            <a:r>
              <a:rPr lang="en-US" sz="3600" b="1" dirty="0" smtClean="0"/>
              <a:t>Not from God – James 1:13</a:t>
            </a:r>
          </a:p>
          <a:p>
            <a:r>
              <a:rPr lang="en-US" sz="3600" b="1" dirty="0" smtClean="0"/>
              <a:t>Tempted by Satan – I Corinthians 7:3-5</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3" end="3"/>
                                            </p:txEl>
                                          </p:spTgt>
                                        </p:tgtEl>
                                        <p:attrNameLst>
                                          <p:attrName>style.visibility</p:attrName>
                                        </p:attrNameLst>
                                      </p:cBhvr>
                                      <p:to>
                                        <p:strVal val="visible"/>
                                      </p:to>
                                    </p:set>
                                    <p:anim calcmode="discrete" valueType="clr">
                                      <p:cBhvr override="childStyle">
                                        <p:cTn id="7" dur="80"/>
                                        <p:tgtEl>
                                          <p:spTgt spid="7">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3" end="3"/>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533400"/>
            <a:ext cx="8458200" cy="5016758"/>
          </a:xfrm>
          <a:prstGeom prst="rect">
            <a:avLst/>
          </a:prstGeom>
          <a:noFill/>
        </p:spPr>
        <p:txBody>
          <a:bodyPr wrap="square" rtlCol="0">
            <a:spAutoFit/>
          </a:bodyPr>
          <a:lstStyle/>
          <a:p>
            <a:pPr algn="ctr"/>
            <a:r>
              <a:rPr lang="en-US" sz="4000" dirty="0"/>
              <a:t> </a:t>
            </a:r>
            <a:r>
              <a:rPr lang="en-US" sz="4000" b="1" baseline="30000" dirty="0" smtClean="0">
                <a:solidFill>
                  <a:srgbClr val="FF0000"/>
                </a:solidFill>
              </a:rPr>
              <a:t>3</a:t>
            </a:r>
            <a:r>
              <a:rPr lang="en-US" sz="4000" baseline="30000" dirty="0" smtClean="0"/>
              <a:t>  </a:t>
            </a:r>
            <a:r>
              <a:rPr lang="en-US" sz="4000" dirty="0" smtClean="0"/>
              <a:t>Let </a:t>
            </a:r>
            <a:r>
              <a:rPr lang="en-US" sz="4000" dirty="0"/>
              <a:t>the husband render to his wife the affection due her, and likewise also the wife to her husband</a:t>
            </a:r>
            <a:r>
              <a:rPr lang="en-US" sz="4000" dirty="0" smtClean="0"/>
              <a:t>. </a:t>
            </a:r>
            <a:r>
              <a:rPr lang="en-US" sz="4000" b="1" dirty="0">
                <a:solidFill>
                  <a:srgbClr val="FF0000"/>
                </a:solidFill>
              </a:rPr>
              <a:t> </a:t>
            </a:r>
            <a:r>
              <a:rPr lang="en-US" sz="4000" b="1" baseline="30000" dirty="0" smtClean="0">
                <a:solidFill>
                  <a:srgbClr val="FF0000"/>
                </a:solidFill>
              </a:rPr>
              <a:t>4  </a:t>
            </a:r>
            <a:r>
              <a:rPr lang="en-US" sz="4000" dirty="0" smtClean="0"/>
              <a:t>The </a:t>
            </a:r>
            <a:r>
              <a:rPr lang="en-US" sz="4000" dirty="0"/>
              <a:t>wife does not have authority over her own body, but the husband </a:t>
            </a:r>
            <a:r>
              <a:rPr lang="en-US" sz="4000" i="1" dirty="0"/>
              <a:t>does.</a:t>
            </a:r>
            <a:r>
              <a:rPr lang="en-US" sz="4000" dirty="0"/>
              <a:t> And likewise the husband does not have authority over his own body, but the wife </a:t>
            </a:r>
            <a:r>
              <a:rPr lang="en-US" sz="4000" i="1" dirty="0"/>
              <a:t>does.</a:t>
            </a:r>
            <a:endParaRPr lang="en-US" sz="4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609600"/>
            <a:ext cx="8534400" cy="4093428"/>
          </a:xfrm>
          <a:prstGeom prst="rect">
            <a:avLst/>
          </a:prstGeom>
          <a:noFill/>
        </p:spPr>
        <p:txBody>
          <a:bodyPr wrap="square" rtlCol="0">
            <a:spAutoFit/>
          </a:bodyPr>
          <a:lstStyle/>
          <a:p>
            <a:pPr algn="ctr"/>
            <a:r>
              <a:rPr lang="en-US" sz="4000" b="1" baseline="30000" dirty="0" smtClean="0">
                <a:solidFill>
                  <a:srgbClr val="FF0000"/>
                </a:solidFill>
              </a:rPr>
              <a:t>5</a:t>
            </a:r>
            <a:r>
              <a:rPr lang="en-US" sz="4000" baseline="30000" dirty="0" smtClean="0"/>
              <a:t>  </a:t>
            </a:r>
            <a:r>
              <a:rPr lang="en-US" sz="4000" dirty="0" smtClean="0"/>
              <a:t>Do </a:t>
            </a:r>
            <a:r>
              <a:rPr lang="en-US" sz="4000" dirty="0"/>
              <a:t>not deprive one another except with consent for a time, that you may give yourselves to fasting and prayer; and come together again </a:t>
            </a:r>
            <a:r>
              <a:rPr lang="en-US" sz="4000" b="1" dirty="0"/>
              <a:t>so that Satan does not tempt you because of your lack of self-control</a:t>
            </a:r>
            <a:r>
              <a:rPr lang="en-US" sz="4000" dirty="0" smtClean="0"/>
              <a:t>.</a:t>
            </a:r>
          </a:p>
          <a:p>
            <a:pPr algn="r"/>
            <a:r>
              <a:rPr lang="en-US" sz="2000" i="1" dirty="0" smtClean="0">
                <a:solidFill>
                  <a:srgbClr val="FF0000"/>
                </a:solidFill>
              </a:rPr>
              <a:t>(I Corinthians 7)</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a:ln w="63500">
            <a:solidFill>
              <a:schemeClr val="tx1"/>
            </a:solidFill>
          </a:ln>
        </p:spPr>
        <p:txBody>
          <a:bodyPr>
            <a:normAutofit/>
          </a:bodyPr>
          <a:lstStyle/>
          <a:p>
            <a:r>
              <a:rPr lang="en-US" sz="5400" b="1" dirty="0" smtClean="0"/>
              <a:t>Temptation</a:t>
            </a:r>
            <a:endParaRPr lang="en-US" sz="5400" b="1" dirty="0"/>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Lust &amp; pride – I John 2:15-17</a:t>
            </a:r>
          </a:p>
          <a:p>
            <a:r>
              <a:rPr lang="en-US" sz="3600" b="1" dirty="0" smtClean="0"/>
              <a:t>Common to man – I Corinthians 10:13</a:t>
            </a:r>
          </a:p>
          <a:p>
            <a:r>
              <a:rPr lang="en-US" sz="3600" b="1" dirty="0" smtClean="0"/>
              <a:t>Not from God – James 1:13</a:t>
            </a:r>
          </a:p>
          <a:p>
            <a:r>
              <a:rPr lang="en-US" sz="3600" b="1" dirty="0" smtClean="0"/>
              <a:t>Tempted by Satan – I Corinthians 7:3-5</a:t>
            </a:r>
          </a:p>
          <a:p>
            <a:r>
              <a:rPr lang="en-US" sz="3600" b="1" dirty="0" smtClean="0"/>
              <a:t>Not a sin to be tempted – Heb. 4:14-16</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4" end="4"/>
                                            </p:txEl>
                                          </p:spTgt>
                                        </p:tgtEl>
                                        <p:attrNameLst>
                                          <p:attrName>style.visibility</p:attrName>
                                        </p:attrNameLst>
                                      </p:cBhvr>
                                      <p:to>
                                        <p:strVal val="visible"/>
                                      </p:to>
                                    </p:set>
                                    <p:anim calcmode="discrete" valueType="clr">
                                      <p:cBhvr override="childStyle">
                                        <p:cTn id="7" dur="80"/>
                                        <p:tgtEl>
                                          <p:spTgt spid="7">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4" end="4"/>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609600"/>
            <a:ext cx="8610600" cy="2554545"/>
          </a:xfrm>
          <a:prstGeom prst="rect">
            <a:avLst/>
          </a:prstGeom>
          <a:noFill/>
        </p:spPr>
        <p:txBody>
          <a:bodyPr wrap="square" rtlCol="0">
            <a:spAutoFit/>
          </a:bodyPr>
          <a:lstStyle/>
          <a:p>
            <a:pPr algn="ctr"/>
            <a:r>
              <a:rPr lang="en-US" sz="4000" b="1" baseline="30000" dirty="0" smtClean="0">
                <a:solidFill>
                  <a:srgbClr val="FF0000"/>
                </a:solidFill>
              </a:rPr>
              <a:t>14</a:t>
            </a:r>
            <a:r>
              <a:rPr lang="en-US" sz="4000" baseline="30000" dirty="0" smtClean="0"/>
              <a:t>  </a:t>
            </a:r>
            <a:r>
              <a:rPr lang="en-US" sz="4000" dirty="0" smtClean="0"/>
              <a:t>Seeing </a:t>
            </a:r>
            <a:r>
              <a:rPr lang="en-US" sz="4000" dirty="0"/>
              <a:t>then that we have a great High Priest who has passed through the heavens, Jesus the Son of God, let us hold fast </a:t>
            </a:r>
            <a:r>
              <a:rPr lang="en-US" sz="4000" i="1" dirty="0"/>
              <a:t>our</a:t>
            </a:r>
            <a:r>
              <a:rPr lang="en-US" sz="4000" dirty="0"/>
              <a:t> confession.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533400"/>
            <a:ext cx="8610600" cy="4708981"/>
          </a:xfrm>
          <a:prstGeom prst="rect">
            <a:avLst/>
          </a:prstGeom>
          <a:noFill/>
        </p:spPr>
        <p:txBody>
          <a:bodyPr wrap="square" rtlCol="0">
            <a:spAutoFit/>
          </a:bodyPr>
          <a:lstStyle/>
          <a:p>
            <a:pPr algn="ctr"/>
            <a:r>
              <a:rPr lang="en-US" sz="4000" b="1" baseline="30000" dirty="0" smtClean="0">
                <a:solidFill>
                  <a:srgbClr val="FF0000"/>
                </a:solidFill>
              </a:rPr>
              <a:t>15</a:t>
            </a:r>
            <a:r>
              <a:rPr lang="en-US" sz="4000" baseline="30000" dirty="0" smtClean="0"/>
              <a:t>  </a:t>
            </a:r>
            <a:r>
              <a:rPr lang="en-US" sz="4000" dirty="0" smtClean="0"/>
              <a:t>For </a:t>
            </a:r>
            <a:r>
              <a:rPr lang="en-US" sz="4000" dirty="0"/>
              <a:t>we do not have a High Priest who cannot sympathize with our weaknesses, </a:t>
            </a:r>
            <a:r>
              <a:rPr lang="en-US" sz="4000" b="1" dirty="0"/>
              <a:t>but was in all </a:t>
            </a:r>
            <a:r>
              <a:rPr lang="en-US" sz="4000" b="1" i="1" dirty="0"/>
              <a:t>points</a:t>
            </a:r>
            <a:r>
              <a:rPr lang="en-US" sz="4000" b="1" dirty="0"/>
              <a:t> tempted as </a:t>
            </a:r>
            <a:r>
              <a:rPr lang="en-US" sz="4000" b="1" i="1" dirty="0"/>
              <a:t>we are, yet</a:t>
            </a:r>
            <a:r>
              <a:rPr lang="en-US" sz="4000" b="1" dirty="0"/>
              <a:t> without sin</a:t>
            </a:r>
            <a:r>
              <a:rPr lang="en-US" sz="4000" dirty="0"/>
              <a:t>. </a:t>
            </a:r>
            <a:r>
              <a:rPr lang="en-US" sz="4000" dirty="0" smtClean="0"/>
              <a:t> </a:t>
            </a:r>
            <a:r>
              <a:rPr lang="en-US" sz="4000" b="1" baseline="30000" dirty="0" smtClean="0">
                <a:solidFill>
                  <a:srgbClr val="FF0000"/>
                </a:solidFill>
              </a:rPr>
              <a:t>16</a:t>
            </a:r>
            <a:r>
              <a:rPr lang="en-US" sz="4000" baseline="30000" dirty="0" smtClean="0"/>
              <a:t>  </a:t>
            </a:r>
            <a:r>
              <a:rPr lang="en-US" sz="4000" dirty="0" smtClean="0"/>
              <a:t>Let </a:t>
            </a:r>
            <a:r>
              <a:rPr lang="en-US" sz="4000" dirty="0"/>
              <a:t>us therefore come boldly to the throne of grace, that we may obtain mercy and find grace to help in time of need</a:t>
            </a:r>
            <a:r>
              <a:rPr lang="en-US" sz="4000" dirty="0" smtClean="0"/>
              <a:t>.</a:t>
            </a:r>
          </a:p>
          <a:p>
            <a:pPr algn="r"/>
            <a:r>
              <a:rPr lang="en-US" sz="2000" i="1" dirty="0" smtClean="0">
                <a:solidFill>
                  <a:srgbClr val="FF0000"/>
                </a:solidFill>
              </a:rPr>
              <a:t>(Hebrews 4)</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a:ln w="63500">
            <a:solidFill>
              <a:schemeClr val="tx1"/>
            </a:solidFill>
          </a:ln>
        </p:spPr>
        <p:txBody>
          <a:bodyPr>
            <a:normAutofit/>
          </a:bodyPr>
          <a:lstStyle/>
          <a:p>
            <a:r>
              <a:rPr lang="en-US" sz="5400" b="1" dirty="0" smtClean="0"/>
              <a:t>Temptation</a:t>
            </a:r>
            <a:endParaRPr lang="en-US" sz="5400" b="1" dirty="0"/>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Lust &amp; pride – I John 2:15-17</a:t>
            </a:r>
          </a:p>
          <a:p>
            <a:r>
              <a:rPr lang="en-US" sz="3600" b="1" dirty="0" smtClean="0"/>
              <a:t>Common to man – I Corinthians 10:13</a:t>
            </a:r>
          </a:p>
          <a:p>
            <a:r>
              <a:rPr lang="en-US" sz="3600" b="1" dirty="0" smtClean="0"/>
              <a:t>Not from God – James 1:13</a:t>
            </a:r>
          </a:p>
          <a:p>
            <a:r>
              <a:rPr lang="en-US" sz="3600" b="1" dirty="0" smtClean="0"/>
              <a:t>Tempted by Satan – I Corinthians 7:3-5</a:t>
            </a:r>
          </a:p>
          <a:p>
            <a:r>
              <a:rPr lang="en-US" sz="3600" b="1" dirty="0" smtClean="0"/>
              <a:t>Not a sin to be tempted – Heb. 4:14-16</a:t>
            </a:r>
          </a:p>
          <a:p>
            <a:r>
              <a:rPr lang="en-US" sz="3600" b="1" dirty="0" smtClean="0"/>
              <a:t>Sin when we give in – James 1:14-15</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5" end="5"/>
                                            </p:txEl>
                                          </p:spTgt>
                                        </p:tgtEl>
                                        <p:attrNameLst>
                                          <p:attrName>style.visibility</p:attrName>
                                        </p:attrNameLst>
                                      </p:cBhvr>
                                      <p:to>
                                        <p:strVal val="visible"/>
                                      </p:to>
                                    </p:set>
                                    <p:anim calcmode="discrete" valueType="clr">
                                      <p:cBhvr override="childStyle">
                                        <p:cTn id="7" dur="80"/>
                                        <p:tgtEl>
                                          <p:spTgt spid="7">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5" end="5"/>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609600"/>
            <a:ext cx="8610600" cy="4093428"/>
          </a:xfrm>
          <a:prstGeom prst="rect">
            <a:avLst/>
          </a:prstGeom>
          <a:noFill/>
        </p:spPr>
        <p:txBody>
          <a:bodyPr wrap="square" rtlCol="0">
            <a:spAutoFit/>
          </a:bodyPr>
          <a:lstStyle/>
          <a:p>
            <a:pPr algn="ctr"/>
            <a:r>
              <a:rPr lang="en-US" sz="4000" b="1" baseline="30000" dirty="0" smtClean="0">
                <a:solidFill>
                  <a:srgbClr val="FF0000"/>
                </a:solidFill>
              </a:rPr>
              <a:t>14</a:t>
            </a:r>
            <a:r>
              <a:rPr lang="en-US" sz="4000" baseline="30000" dirty="0" smtClean="0"/>
              <a:t>  </a:t>
            </a:r>
            <a:r>
              <a:rPr lang="en-US" sz="4000" dirty="0" smtClean="0"/>
              <a:t>But </a:t>
            </a:r>
            <a:r>
              <a:rPr lang="en-US" sz="4000" b="1" dirty="0"/>
              <a:t>each one is tempted when he is drawn away by his own desires and enticed</a:t>
            </a:r>
            <a:r>
              <a:rPr lang="en-US" sz="4000" dirty="0"/>
              <a:t>. </a:t>
            </a:r>
            <a:r>
              <a:rPr lang="en-US" sz="4000" dirty="0" smtClean="0"/>
              <a:t> </a:t>
            </a:r>
            <a:r>
              <a:rPr lang="en-US" sz="4000" b="1" baseline="30000" dirty="0" smtClean="0">
                <a:solidFill>
                  <a:srgbClr val="FF0000"/>
                </a:solidFill>
              </a:rPr>
              <a:t>15</a:t>
            </a:r>
            <a:r>
              <a:rPr lang="en-US" sz="4000" baseline="30000" dirty="0" smtClean="0"/>
              <a:t>  </a:t>
            </a:r>
            <a:r>
              <a:rPr lang="en-US" sz="4000" b="1" dirty="0" smtClean="0"/>
              <a:t>Then</a:t>
            </a:r>
            <a:r>
              <a:rPr lang="en-US" sz="4000" b="1" dirty="0"/>
              <a:t>, when desire has conceived, it gives birth to sin; and sin, when it is full-grown, brings forth death</a:t>
            </a:r>
            <a:r>
              <a:rPr lang="en-US" sz="4000" dirty="0" smtClean="0"/>
              <a:t>.</a:t>
            </a:r>
          </a:p>
          <a:p>
            <a:pPr algn="r"/>
            <a:r>
              <a:rPr lang="en-US" sz="2000" i="1" dirty="0" smtClean="0">
                <a:solidFill>
                  <a:srgbClr val="FF0000"/>
                </a:solidFill>
              </a:rPr>
              <a:t>(James 1)</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a:ln w="63500">
            <a:solidFill>
              <a:schemeClr val="tx1"/>
            </a:solidFill>
          </a:ln>
        </p:spPr>
        <p:txBody>
          <a:bodyPr>
            <a:normAutofit/>
          </a:bodyPr>
          <a:lstStyle/>
          <a:p>
            <a:r>
              <a:rPr lang="en-US" sz="5400" b="1" dirty="0" smtClean="0"/>
              <a:t>Temptation</a:t>
            </a:r>
            <a:endParaRPr lang="en-US" sz="5400" b="1" dirty="0"/>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Tempted by lust &amp; pride</a:t>
            </a:r>
          </a:p>
          <a:p>
            <a:r>
              <a:rPr lang="en-US" sz="3600" b="1" dirty="0" smtClean="0"/>
              <a:t>These are common to man</a:t>
            </a:r>
          </a:p>
          <a:p>
            <a:r>
              <a:rPr lang="en-US" sz="3600" b="1" dirty="0" smtClean="0"/>
              <a:t>Temptation is not from God</a:t>
            </a:r>
          </a:p>
          <a:p>
            <a:r>
              <a:rPr lang="en-US" sz="3600" b="1" dirty="0" smtClean="0"/>
              <a:t>Tempted by Satan</a:t>
            </a:r>
          </a:p>
          <a:p>
            <a:r>
              <a:rPr lang="en-US" sz="3600" b="1" dirty="0" smtClean="0"/>
              <a:t>Not a sin to be tempted</a:t>
            </a:r>
          </a:p>
          <a:p>
            <a:r>
              <a:rPr lang="en-US" sz="3600" b="1" dirty="0" smtClean="0"/>
              <a:t>We sin when we give in</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00"/>
                                        <p:tgtEl>
                                          <p:spTgt spid="7">
                                            <p:txEl>
                                              <p:pRg st="0" end="0"/>
                                            </p:txEl>
                                          </p:spTgt>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wipe(down)">
                                      <p:cBhvr>
                                        <p:cTn id="11" dur="500"/>
                                        <p:tgtEl>
                                          <p:spTgt spid="7">
                                            <p:txEl>
                                              <p:pRg st="1" end="1"/>
                                            </p:txEl>
                                          </p:spTgt>
                                        </p:tgtEl>
                                      </p:cBhvr>
                                    </p:animEffect>
                                  </p:childTnLst>
                                </p:cTn>
                              </p:par>
                            </p:childTnLst>
                          </p:cTn>
                        </p:par>
                        <p:par>
                          <p:cTn id="12" fill="hold">
                            <p:stCondLst>
                              <p:cond delay="1000"/>
                            </p:stCondLst>
                            <p:childTnLst>
                              <p:par>
                                <p:cTn id="13" presetID="22" presetClass="entr" presetSubtype="4" fill="hold" grpId="0" nodeType="after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wipe(down)">
                                      <p:cBhvr>
                                        <p:cTn id="15" dur="500"/>
                                        <p:tgtEl>
                                          <p:spTgt spid="7">
                                            <p:txEl>
                                              <p:pRg st="2" end="2"/>
                                            </p:txEl>
                                          </p:spTgt>
                                        </p:tgtEl>
                                      </p:cBhvr>
                                    </p:animEffect>
                                  </p:childTnLst>
                                </p:cTn>
                              </p:par>
                            </p:childTnLst>
                          </p:cTn>
                        </p:par>
                        <p:par>
                          <p:cTn id="16" fill="hold">
                            <p:stCondLst>
                              <p:cond delay="1500"/>
                            </p:stCondLst>
                            <p:childTnLst>
                              <p:par>
                                <p:cTn id="17" presetID="22" presetClass="entr" presetSubtype="4" fill="hold" grpId="0" nodeType="after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Effect transition="in" filter="wipe(down)">
                                      <p:cBhvr>
                                        <p:cTn id="19" dur="500"/>
                                        <p:tgtEl>
                                          <p:spTgt spid="7">
                                            <p:txEl>
                                              <p:pRg st="3" end="3"/>
                                            </p:txEl>
                                          </p:spTgt>
                                        </p:tgtEl>
                                      </p:cBhvr>
                                    </p:animEffect>
                                  </p:childTnLst>
                                </p:cTn>
                              </p:par>
                            </p:childTnLst>
                          </p:cTn>
                        </p:par>
                        <p:par>
                          <p:cTn id="20" fill="hold">
                            <p:stCondLst>
                              <p:cond delay="2000"/>
                            </p:stCondLst>
                            <p:childTnLst>
                              <p:par>
                                <p:cTn id="21" presetID="22" presetClass="entr" presetSubtype="4" fill="hold" grpId="0" nodeType="after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Effect transition="in" filter="wipe(down)">
                                      <p:cBhvr>
                                        <p:cTn id="23" dur="500"/>
                                        <p:tgtEl>
                                          <p:spTgt spid="7">
                                            <p:txEl>
                                              <p:pRg st="4" end="4"/>
                                            </p:txEl>
                                          </p:spTgt>
                                        </p:tgtEl>
                                      </p:cBhvr>
                                    </p:animEffect>
                                  </p:childTnLst>
                                </p:cTn>
                              </p:par>
                            </p:childTnLst>
                          </p:cTn>
                        </p:par>
                        <p:par>
                          <p:cTn id="24" fill="hold">
                            <p:stCondLst>
                              <p:cond delay="2500"/>
                            </p:stCondLst>
                            <p:childTnLst>
                              <p:par>
                                <p:cTn id="25" presetID="22" presetClass="entr" presetSubtype="4" fill="hold" grpId="0" nodeType="after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Effect transition="in" filter="wipe(down)">
                                      <p:cBhvr>
                                        <p:cTn id="27"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609600"/>
            <a:ext cx="8534400" cy="5016758"/>
          </a:xfrm>
          <a:prstGeom prst="rect">
            <a:avLst/>
          </a:prstGeom>
          <a:noFill/>
        </p:spPr>
        <p:txBody>
          <a:bodyPr wrap="square" rtlCol="0">
            <a:spAutoFit/>
          </a:bodyPr>
          <a:lstStyle/>
          <a:p>
            <a:pPr algn="ctr"/>
            <a:r>
              <a:rPr lang="en-US" sz="4000" b="1" baseline="30000" dirty="0" smtClean="0">
                <a:solidFill>
                  <a:srgbClr val="FF0000"/>
                </a:solidFill>
              </a:rPr>
              <a:t>9</a:t>
            </a:r>
            <a:r>
              <a:rPr lang="en-US" sz="4000" baseline="30000" dirty="0" smtClean="0"/>
              <a:t>  </a:t>
            </a:r>
            <a:r>
              <a:rPr lang="en-US" sz="4000" i="1" dirty="0" smtClean="0"/>
              <a:t>There </a:t>
            </a:r>
            <a:r>
              <a:rPr lang="en-US" sz="4000" i="1" dirty="0"/>
              <a:t>is</a:t>
            </a:r>
            <a:r>
              <a:rPr lang="en-US" sz="4000" dirty="0"/>
              <a:t> no one greater in this house than I, nor has he kept back anything from me but you, because you </a:t>
            </a:r>
            <a:r>
              <a:rPr lang="en-US" sz="4000" i="1" dirty="0"/>
              <a:t>are</a:t>
            </a:r>
            <a:r>
              <a:rPr lang="en-US" sz="4000" dirty="0"/>
              <a:t> his wife. </a:t>
            </a:r>
            <a:r>
              <a:rPr lang="en-US" sz="4000" b="1" dirty="0"/>
              <a:t>How then can I do this great wickedness, and sin against God</a:t>
            </a:r>
            <a:r>
              <a:rPr lang="en-US" sz="4000" b="1" dirty="0" smtClean="0"/>
              <a:t>?”  </a:t>
            </a:r>
            <a:r>
              <a:rPr lang="en-US" sz="4000" b="1" baseline="30000" dirty="0" smtClean="0">
                <a:solidFill>
                  <a:srgbClr val="FF0000"/>
                </a:solidFill>
              </a:rPr>
              <a:t>10</a:t>
            </a:r>
            <a:r>
              <a:rPr lang="en-US" sz="4000" baseline="30000" dirty="0" smtClean="0"/>
              <a:t>  </a:t>
            </a:r>
            <a:r>
              <a:rPr lang="en-US" sz="4000" dirty="0" smtClean="0"/>
              <a:t>So </a:t>
            </a:r>
            <a:r>
              <a:rPr lang="en-US" sz="4000" dirty="0"/>
              <a:t>it was, as she spoke to Joseph day by day, that he did not heed her, to lie with her </a:t>
            </a:r>
            <a:r>
              <a:rPr lang="en-US" sz="4000" i="1" dirty="0"/>
              <a:t>or</a:t>
            </a:r>
            <a:r>
              <a:rPr lang="en-US" sz="4000" dirty="0"/>
              <a:t> to be with her.</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a:solidFill>
            <a:schemeClr val="tx1"/>
          </a:solidFill>
        </p:spPr>
        <p:txBody>
          <a:bodyPr>
            <a:normAutofit/>
          </a:bodyPr>
          <a:lstStyle/>
          <a:p>
            <a:r>
              <a:rPr lang="en-US" sz="5400" b="1" dirty="0" smtClean="0">
                <a:solidFill>
                  <a:schemeClr val="bg1"/>
                </a:solidFill>
              </a:rPr>
              <a:t>When Temptation Comes</a:t>
            </a:r>
            <a:endParaRPr lang="en-US" sz="5400" b="1" dirty="0">
              <a:solidFill>
                <a:schemeClr val="bg1"/>
              </a:solidFill>
            </a:endParaRPr>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Run – Genesis 39:11-12</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7">
                                            <p:txEl>
                                              <p:pRg st="0" end="0"/>
                                            </p:txEl>
                                          </p:spTgt>
                                        </p:tgtEl>
                                        <p:attrNameLst>
                                          <p:attrName>style.visibility</p:attrName>
                                        </p:attrNameLst>
                                      </p:cBhvr>
                                      <p:to>
                                        <p:strVal val="visible"/>
                                      </p:to>
                                    </p:set>
                                    <p:anim calcmode="discrete" valueType="clr">
                                      <p:cBhvr override="childStyle">
                                        <p:cTn id="7" dur="80"/>
                                        <p:tgtEl>
                                          <p:spTgt spid="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533400"/>
            <a:ext cx="8610600" cy="4708981"/>
          </a:xfrm>
          <a:prstGeom prst="rect">
            <a:avLst/>
          </a:prstGeom>
          <a:noFill/>
        </p:spPr>
        <p:txBody>
          <a:bodyPr wrap="square" rtlCol="0">
            <a:spAutoFit/>
          </a:bodyPr>
          <a:lstStyle/>
          <a:p>
            <a:pPr algn="ctr"/>
            <a:r>
              <a:rPr lang="en-US" sz="4000" b="1" baseline="30000" dirty="0" smtClean="0">
                <a:solidFill>
                  <a:srgbClr val="FF0000"/>
                </a:solidFill>
              </a:rPr>
              <a:t>11</a:t>
            </a:r>
            <a:r>
              <a:rPr lang="en-US" sz="4000" baseline="30000" dirty="0" smtClean="0"/>
              <a:t>  </a:t>
            </a:r>
            <a:r>
              <a:rPr lang="en-US" sz="4000" dirty="0" smtClean="0"/>
              <a:t>But </a:t>
            </a:r>
            <a:r>
              <a:rPr lang="en-US" sz="4000" dirty="0"/>
              <a:t>it happened about this time, when Joseph went into the house to do his work, and none of the men of the house </a:t>
            </a:r>
            <a:r>
              <a:rPr lang="en-US" sz="4000" i="1" dirty="0"/>
              <a:t>was</a:t>
            </a:r>
            <a:r>
              <a:rPr lang="en-US" sz="4000" dirty="0"/>
              <a:t> inside, </a:t>
            </a:r>
            <a:r>
              <a:rPr lang="en-US" sz="4000" dirty="0" smtClean="0"/>
              <a:t> </a:t>
            </a:r>
            <a:r>
              <a:rPr lang="en-US" sz="4000" b="1" baseline="30000" dirty="0" smtClean="0">
                <a:solidFill>
                  <a:srgbClr val="FF0000"/>
                </a:solidFill>
              </a:rPr>
              <a:t>12</a:t>
            </a:r>
            <a:r>
              <a:rPr lang="en-US" sz="4000" baseline="30000" dirty="0" smtClean="0"/>
              <a:t>  </a:t>
            </a:r>
            <a:r>
              <a:rPr lang="en-US" sz="4000" dirty="0" smtClean="0"/>
              <a:t>that </a:t>
            </a:r>
            <a:r>
              <a:rPr lang="en-US" sz="4000" dirty="0"/>
              <a:t>she caught him by his garment, saying, “Lie with me.” </a:t>
            </a:r>
            <a:r>
              <a:rPr lang="en-US" sz="4000" b="1" dirty="0"/>
              <a:t>But he left his garment in her hand, and fled and ran outside</a:t>
            </a:r>
            <a:r>
              <a:rPr lang="en-US" sz="4000" dirty="0" smtClean="0"/>
              <a:t>.</a:t>
            </a:r>
          </a:p>
          <a:p>
            <a:pPr algn="r"/>
            <a:r>
              <a:rPr lang="en-US" sz="2000" i="1" dirty="0" smtClean="0">
                <a:solidFill>
                  <a:srgbClr val="FF0000"/>
                </a:solidFill>
              </a:rPr>
              <a:t>(Genesis 39)</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a:solidFill>
            <a:schemeClr val="tx1"/>
          </a:solidFill>
        </p:spPr>
        <p:txBody>
          <a:bodyPr>
            <a:normAutofit/>
          </a:bodyPr>
          <a:lstStyle/>
          <a:p>
            <a:r>
              <a:rPr lang="en-US" sz="5400" b="1" dirty="0" smtClean="0">
                <a:solidFill>
                  <a:schemeClr val="bg1"/>
                </a:solidFill>
              </a:rPr>
              <a:t>When Temptation Comes</a:t>
            </a:r>
            <a:endParaRPr lang="en-US" sz="5400" b="1" dirty="0">
              <a:solidFill>
                <a:schemeClr val="bg1"/>
              </a:solidFill>
            </a:endParaRPr>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Run – Genesis 39:11-12</a:t>
            </a:r>
          </a:p>
          <a:p>
            <a:r>
              <a:rPr lang="en-US" sz="3600" b="1" dirty="0" smtClean="0"/>
              <a:t>Flee – 2 Timothy 2:22-23</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1" end="1"/>
                                            </p:txEl>
                                          </p:spTgt>
                                        </p:tgtEl>
                                        <p:attrNameLst>
                                          <p:attrName>style.visibility</p:attrName>
                                        </p:attrNameLst>
                                      </p:cBhvr>
                                      <p:to>
                                        <p:strVal val="visible"/>
                                      </p:to>
                                    </p:set>
                                    <p:anim calcmode="discrete" valueType="clr">
                                      <p:cBhvr override="childStyle">
                                        <p:cTn id="7" dur="80"/>
                                        <p:tgtEl>
                                          <p:spTgt spid="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1" end="1"/>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685800"/>
            <a:ext cx="8458200" cy="4093428"/>
          </a:xfrm>
          <a:prstGeom prst="rect">
            <a:avLst/>
          </a:prstGeom>
          <a:noFill/>
        </p:spPr>
        <p:txBody>
          <a:bodyPr wrap="square" rtlCol="0">
            <a:spAutoFit/>
          </a:bodyPr>
          <a:lstStyle/>
          <a:p>
            <a:pPr algn="ctr"/>
            <a:r>
              <a:rPr lang="en-US" sz="4000" b="1" baseline="30000" dirty="0" smtClean="0">
                <a:solidFill>
                  <a:srgbClr val="FF0000"/>
                </a:solidFill>
              </a:rPr>
              <a:t>22</a:t>
            </a:r>
            <a:r>
              <a:rPr lang="en-US" sz="4000" baseline="30000" dirty="0" smtClean="0"/>
              <a:t>  </a:t>
            </a:r>
            <a:r>
              <a:rPr lang="en-US" sz="4000" b="1" dirty="0" smtClean="0"/>
              <a:t>Flee </a:t>
            </a:r>
            <a:r>
              <a:rPr lang="en-US" sz="4000" b="1" dirty="0"/>
              <a:t>also youthful lusts</a:t>
            </a:r>
            <a:r>
              <a:rPr lang="en-US" sz="4000" dirty="0"/>
              <a:t>; but pursue righteousness, faith, love, peace with those who call on the Lord out of a pure heart. </a:t>
            </a:r>
            <a:r>
              <a:rPr lang="en-US" sz="4000" dirty="0" smtClean="0"/>
              <a:t> </a:t>
            </a:r>
            <a:r>
              <a:rPr lang="en-US" sz="4000" b="1" baseline="30000" dirty="0" smtClean="0">
                <a:solidFill>
                  <a:srgbClr val="FF0000"/>
                </a:solidFill>
              </a:rPr>
              <a:t>23</a:t>
            </a:r>
            <a:r>
              <a:rPr lang="en-US" sz="4000" baseline="30000" dirty="0" smtClean="0"/>
              <a:t>  </a:t>
            </a:r>
            <a:r>
              <a:rPr lang="en-US" sz="4000" dirty="0" smtClean="0"/>
              <a:t>But </a:t>
            </a:r>
            <a:r>
              <a:rPr lang="en-US" sz="4000" dirty="0"/>
              <a:t>avoid foolish and ignorant disputes, knowing that they generate strife. </a:t>
            </a:r>
            <a:endParaRPr lang="en-US" sz="4000" dirty="0" smtClean="0"/>
          </a:p>
          <a:p>
            <a:pPr algn="r"/>
            <a:r>
              <a:rPr lang="en-US" sz="2000" i="1" dirty="0" smtClean="0">
                <a:solidFill>
                  <a:srgbClr val="FF0000"/>
                </a:solidFill>
              </a:rPr>
              <a:t>(2 Timothy 2)</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a:solidFill>
            <a:schemeClr val="tx1"/>
          </a:solidFill>
        </p:spPr>
        <p:txBody>
          <a:bodyPr>
            <a:normAutofit/>
          </a:bodyPr>
          <a:lstStyle/>
          <a:p>
            <a:r>
              <a:rPr lang="en-US" sz="5400" b="1" dirty="0" smtClean="0">
                <a:solidFill>
                  <a:schemeClr val="bg1"/>
                </a:solidFill>
              </a:rPr>
              <a:t>When Temptation Comes</a:t>
            </a:r>
            <a:endParaRPr lang="en-US" sz="5400" b="1" dirty="0">
              <a:solidFill>
                <a:schemeClr val="bg1"/>
              </a:solidFill>
            </a:endParaRPr>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Run – Genesis 39:11-12</a:t>
            </a:r>
          </a:p>
          <a:p>
            <a:r>
              <a:rPr lang="en-US" sz="3600" b="1" dirty="0" smtClean="0"/>
              <a:t>Flee – 2 Timothy 2:22-23</a:t>
            </a:r>
          </a:p>
          <a:p>
            <a:r>
              <a:rPr lang="en-US" sz="3600" b="1" dirty="0" smtClean="0"/>
              <a:t>Resist – James 4:7-8; I Peter 5:8-9</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2" end="2"/>
                                            </p:txEl>
                                          </p:spTgt>
                                        </p:tgtEl>
                                        <p:attrNameLst>
                                          <p:attrName>style.visibility</p:attrName>
                                        </p:attrNameLst>
                                      </p:cBhvr>
                                      <p:to>
                                        <p:strVal val="visible"/>
                                      </p:to>
                                    </p:set>
                                    <p:anim calcmode="discrete" valueType="clr">
                                      <p:cBhvr override="childStyle">
                                        <p:cTn id="7" dur="80"/>
                                        <p:tgtEl>
                                          <p:spTgt spid="7">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2" end="2"/>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609600"/>
            <a:ext cx="8610600" cy="4093428"/>
          </a:xfrm>
          <a:prstGeom prst="rect">
            <a:avLst/>
          </a:prstGeom>
          <a:noFill/>
        </p:spPr>
        <p:txBody>
          <a:bodyPr wrap="square" rtlCol="0">
            <a:spAutoFit/>
          </a:bodyPr>
          <a:lstStyle/>
          <a:p>
            <a:pPr algn="ctr"/>
            <a:r>
              <a:rPr lang="en-US" sz="4000" b="1" baseline="30000" dirty="0" smtClean="0">
                <a:solidFill>
                  <a:srgbClr val="FF0000"/>
                </a:solidFill>
              </a:rPr>
              <a:t>7</a:t>
            </a:r>
            <a:r>
              <a:rPr lang="en-US" sz="4000" baseline="30000" dirty="0" smtClean="0"/>
              <a:t>  </a:t>
            </a:r>
            <a:r>
              <a:rPr lang="en-US" sz="4000" dirty="0" smtClean="0"/>
              <a:t>Therefore </a:t>
            </a:r>
            <a:r>
              <a:rPr lang="en-US" sz="4000" dirty="0"/>
              <a:t>submit to God. </a:t>
            </a:r>
            <a:r>
              <a:rPr lang="en-US" sz="4000" b="1" dirty="0"/>
              <a:t>Resist the devil </a:t>
            </a:r>
            <a:r>
              <a:rPr lang="en-US" sz="4000" dirty="0"/>
              <a:t>and he will flee from you. </a:t>
            </a:r>
            <a:r>
              <a:rPr lang="en-US" sz="4000" dirty="0" smtClean="0"/>
              <a:t> </a:t>
            </a:r>
            <a:r>
              <a:rPr lang="en-US" sz="4000" b="1" baseline="30000" dirty="0" smtClean="0">
                <a:solidFill>
                  <a:srgbClr val="FF0000"/>
                </a:solidFill>
              </a:rPr>
              <a:t>8</a:t>
            </a:r>
            <a:r>
              <a:rPr lang="en-US" sz="4000" baseline="30000" dirty="0" smtClean="0"/>
              <a:t>  </a:t>
            </a:r>
            <a:r>
              <a:rPr lang="en-US" sz="4000" dirty="0" smtClean="0"/>
              <a:t>Draw </a:t>
            </a:r>
            <a:r>
              <a:rPr lang="en-US" sz="4000" dirty="0"/>
              <a:t>near to God and He will draw near to you. Cleanse </a:t>
            </a:r>
            <a:r>
              <a:rPr lang="en-US" sz="4000" i="1" dirty="0"/>
              <a:t>your</a:t>
            </a:r>
            <a:r>
              <a:rPr lang="en-US" sz="4000" dirty="0"/>
              <a:t> hands, </a:t>
            </a:r>
            <a:r>
              <a:rPr lang="en-US" sz="4000" i="1" dirty="0"/>
              <a:t>you</a:t>
            </a:r>
            <a:r>
              <a:rPr lang="en-US" sz="4000" dirty="0"/>
              <a:t> sinners; and purify </a:t>
            </a:r>
            <a:r>
              <a:rPr lang="en-US" sz="4000" i="1" dirty="0"/>
              <a:t>your</a:t>
            </a:r>
            <a:r>
              <a:rPr lang="en-US" sz="4000" dirty="0"/>
              <a:t> hearts, </a:t>
            </a:r>
            <a:r>
              <a:rPr lang="en-US" sz="4000" i="1" dirty="0"/>
              <a:t>you</a:t>
            </a:r>
            <a:r>
              <a:rPr lang="en-US" sz="4000" dirty="0"/>
              <a:t> double-minded</a:t>
            </a:r>
            <a:r>
              <a:rPr lang="en-US" sz="4000" dirty="0" smtClean="0"/>
              <a:t>.</a:t>
            </a:r>
          </a:p>
          <a:p>
            <a:pPr algn="r"/>
            <a:r>
              <a:rPr lang="en-US" sz="2000" i="1" dirty="0" smtClean="0">
                <a:solidFill>
                  <a:srgbClr val="FF0000"/>
                </a:solidFill>
              </a:rPr>
              <a:t>(James 4)</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609600"/>
            <a:ext cx="8458200" cy="4708981"/>
          </a:xfrm>
          <a:prstGeom prst="rect">
            <a:avLst/>
          </a:prstGeom>
          <a:noFill/>
        </p:spPr>
        <p:txBody>
          <a:bodyPr wrap="square" rtlCol="0">
            <a:spAutoFit/>
          </a:bodyPr>
          <a:lstStyle/>
          <a:p>
            <a:pPr algn="ctr"/>
            <a:r>
              <a:rPr lang="en-US" sz="4000" b="1" baseline="30000" dirty="0" smtClean="0">
                <a:solidFill>
                  <a:srgbClr val="FF0000"/>
                </a:solidFill>
              </a:rPr>
              <a:t>8</a:t>
            </a:r>
            <a:r>
              <a:rPr lang="en-US" sz="4000" baseline="30000" dirty="0" smtClean="0"/>
              <a:t>  </a:t>
            </a:r>
            <a:r>
              <a:rPr lang="en-US" sz="4000" dirty="0" smtClean="0"/>
              <a:t>Be </a:t>
            </a:r>
            <a:r>
              <a:rPr lang="en-US" sz="4000" dirty="0"/>
              <a:t>sober, be vigilant; </a:t>
            </a:r>
            <a:r>
              <a:rPr lang="en-US" sz="4000" dirty="0" smtClean="0"/>
              <a:t>because </a:t>
            </a:r>
            <a:r>
              <a:rPr lang="en-US" sz="4000" b="1" dirty="0"/>
              <a:t>your adversary the devil walks about like a roaring lion, seeking whom he may devour.</a:t>
            </a:r>
            <a:r>
              <a:rPr lang="en-US" sz="4000" dirty="0"/>
              <a:t> </a:t>
            </a:r>
            <a:r>
              <a:rPr lang="en-US" sz="4000" dirty="0" smtClean="0"/>
              <a:t> </a:t>
            </a:r>
            <a:r>
              <a:rPr lang="en-US" sz="4000" b="1" baseline="30000" dirty="0" smtClean="0">
                <a:solidFill>
                  <a:srgbClr val="FF0000"/>
                </a:solidFill>
              </a:rPr>
              <a:t>9 </a:t>
            </a:r>
            <a:r>
              <a:rPr lang="en-US" sz="4000" baseline="30000" dirty="0" smtClean="0"/>
              <a:t> </a:t>
            </a:r>
            <a:r>
              <a:rPr lang="en-US" sz="4000" b="1" dirty="0" smtClean="0"/>
              <a:t>Resist </a:t>
            </a:r>
            <a:r>
              <a:rPr lang="en-US" sz="4000" b="1" dirty="0"/>
              <a:t>him, steadfast in the faith, </a:t>
            </a:r>
            <a:r>
              <a:rPr lang="en-US" sz="4000" dirty="0"/>
              <a:t>knowing that the same sufferings are experienced by your brotherhood in the world. </a:t>
            </a:r>
            <a:endParaRPr lang="en-US" sz="4000" dirty="0" smtClean="0"/>
          </a:p>
          <a:p>
            <a:pPr algn="r"/>
            <a:r>
              <a:rPr lang="en-US" sz="2000" i="1" dirty="0" smtClean="0">
                <a:solidFill>
                  <a:srgbClr val="FF0000"/>
                </a:solidFill>
              </a:rPr>
              <a:t>(I Peter 5)</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a:solidFill>
            <a:schemeClr val="tx1"/>
          </a:solidFill>
        </p:spPr>
        <p:txBody>
          <a:bodyPr>
            <a:normAutofit/>
          </a:bodyPr>
          <a:lstStyle/>
          <a:p>
            <a:r>
              <a:rPr lang="en-US" sz="5400" b="1" dirty="0" smtClean="0">
                <a:solidFill>
                  <a:schemeClr val="bg1"/>
                </a:solidFill>
              </a:rPr>
              <a:t>When Temptation Comes</a:t>
            </a:r>
            <a:endParaRPr lang="en-US" sz="5400" b="1" dirty="0">
              <a:solidFill>
                <a:schemeClr val="bg1"/>
              </a:solidFill>
            </a:endParaRPr>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Run – Genesis 39:11-12</a:t>
            </a:r>
          </a:p>
          <a:p>
            <a:r>
              <a:rPr lang="en-US" sz="3600" b="1" dirty="0" smtClean="0"/>
              <a:t>Flee – 2 Timothy 2:22-23</a:t>
            </a:r>
          </a:p>
          <a:p>
            <a:r>
              <a:rPr lang="en-US" sz="3600" b="1" dirty="0" smtClean="0"/>
              <a:t>Resist – James 4:7-8; I Peter 5:8-9</a:t>
            </a:r>
          </a:p>
          <a:p>
            <a:r>
              <a:rPr lang="en-US" sz="3600" b="1" dirty="0" smtClean="0"/>
              <a:t>Abstain – I Peter 2:11-12</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3" end="3"/>
                                            </p:txEl>
                                          </p:spTgt>
                                        </p:tgtEl>
                                        <p:attrNameLst>
                                          <p:attrName>style.visibility</p:attrName>
                                        </p:attrNameLst>
                                      </p:cBhvr>
                                      <p:to>
                                        <p:strVal val="visible"/>
                                      </p:to>
                                    </p:set>
                                    <p:anim calcmode="discrete" valueType="clr">
                                      <p:cBhvr override="childStyle">
                                        <p:cTn id="7" dur="80"/>
                                        <p:tgtEl>
                                          <p:spTgt spid="7">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3" end="3"/>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609600"/>
            <a:ext cx="8534400" cy="5324535"/>
          </a:xfrm>
          <a:prstGeom prst="rect">
            <a:avLst/>
          </a:prstGeom>
          <a:noFill/>
        </p:spPr>
        <p:txBody>
          <a:bodyPr wrap="square" rtlCol="0">
            <a:spAutoFit/>
          </a:bodyPr>
          <a:lstStyle/>
          <a:p>
            <a:pPr algn="ctr"/>
            <a:r>
              <a:rPr lang="en-US" sz="4000" b="1" baseline="30000" dirty="0" smtClean="0">
                <a:solidFill>
                  <a:srgbClr val="FF0000"/>
                </a:solidFill>
              </a:rPr>
              <a:t>11</a:t>
            </a:r>
            <a:r>
              <a:rPr lang="en-US" sz="4000" baseline="30000" dirty="0" smtClean="0"/>
              <a:t>  </a:t>
            </a:r>
            <a:r>
              <a:rPr lang="en-US" sz="4000" dirty="0" smtClean="0"/>
              <a:t>Beloved</a:t>
            </a:r>
            <a:r>
              <a:rPr lang="en-US" sz="4000" dirty="0"/>
              <a:t>, I beg </a:t>
            </a:r>
            <a:r>
              <a:rPr lang="en-US" sz="4000" i="1" dirty="0"/>
              <a:t>you</a:t>
            </a:r>
            <a:r>
              <a:rPr lang="en-US" sz="4000" dirty="0"/>
              <a:t> as sojourners and pilgrims, </a:t>
            </a:r>
            <a:r>
              <a:rPr lang="en-US" sz="4000" b="1" dirty="0"/>
              <a:t>abstain from fleshly lusts which war against the soul</a:t>
            </a:r>
            <a:r>
              <a:rPr lang="en-US" sz="4000" dirty="0"/>
              <a:t>, </a:t>
            </a:r>
            <a:r>
              <a:rPr lang="en-US" sz="4000" dirty="0" smtClean="0"/>
              <a:t> </a:t>
            </a:r>
            <a:r>
              <a:rPr lang="en-US" sz="4000" b="1" baseline="30000" dirty="0" smtClean="0">
                <a:solidFill>
                  <a:srgbClr val="FF0000"/>
                </a:solidFill>
              </a:rPr>
              <a:t>12</a:t>
            </a:r>
            <a:r>
              <a:rPr lang="en-US" sz="4000" baseline="30000" dirty="0" smtClean="0"/>
              <a:t>  </a:t>
            </a:r>
            <a:r>
              <a:rPr lang="en-US" sz="4000" dirty="0" smtClean="0"/>
              <a:t>having </a:t>
            </a:r>
            <a:r>
              <a:rPr lang="en-US" sz="4000" dirty="0"/>
              <a:t>your conduct honorable among the Gentiles, that when they speak against you as evildoers, they may, by </a:t>
            </a:r>
            <a:r>
              <a:rPr lang="en-US" sz="4000" i="1" dirty="0"/>
              <a:t>your</a:t>
            </a:r>
            <a:r>
              <a:rPr lang="en-US" sz="4000" dirty="0"/>
              <a:t> good works which they observe, glorify God in the day of visitation</a:t>
            </a:r>
            <a:r>
              <a:rPr lang="en-US" sz="4000" dirty="0" smtClean="0"/>
              <a:t>.</a:t>
            </a:r>
          </a:p>
          <a:p>
            <a:pPr algn="r"/>
            <a:r>
              <a:rPr lang="en-US" sz="2000" i="1" dirty="0" smtClean="0">
                <a:solidFill>
                  <a:srgbClr val="FF0000"/>
                </a:solidFill>
              </a:rPr>
              <a:t>(I Peter 2)</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533400"/>
            <a:ext cx="8610600" cy="4708981"/>
          </a:xfrm>
          <a:prstGeom prst="rect">
            <a:avLst/>
          </a:prstGeom>
          <a:noFill/>
        </p:spPr>
        <p:txBody>
          <a:bodyPr wrap="square" rtlCol="0">
            <a:spAutoFit/>
          </a:bodyPr>
          <a:lstStyle/>
          <a:p>
            <a:pPr algn="ctr"/>
            <a:r>
              <a:rPr lang="en-US" sz="4000" b="1" baseline="30000" dirty="0" smtClean="0">
                <a:solidFill>
                  <a:srgbClr val="FF0000"/>
                </a:solidFill>
              </a:rPr>
              <a:t>11</a:t>
            </a:r>
            <a:r>
              <a:rPr lang="en-US" sz="4000" baseline="30000" dirty="0" smtClean="0"/>
              <a:t>  </a:t>
            </a:r>
            <a:r>
              <a:rPr lang="en-US" sz="4000" dirty="0" smtClean="0"/>
              <a:t>But </a:t>
            </a:r>
            <a:r>
              <a:rPr lang="en-US" sz="4000" dirty="0"/>
              <a:t>it happened about this time, when Joseph went into the house to do his work, and none of the men of the house </a:t>
            </a:r>
            <a:r>
              <a:rPr lang="en-US" sz="4000" i="1" dirty="0"/>
              <a:t>was</a:t>
            </a:r>
            <a:r>
              <a:rPr lang="en-US" sz="4000" dirty="0"/>
              <a:t> inside, </a:t>
            </a:r>
            <a:r>
              <a:rPr lang="en-US" sz="4000" dirty="0" smtClean="0"/>
              <a:t> </a:t>
            </a:r>
            <a:r>
              <a:rPr lang="en-US" sz="4000" b="1" baseline="30000" dirty="0" smtClean="0">
                <a:solidFill>
                  <a:srgbClr val="FF0000"/>
                </a:solidFill>
              </a:rPr>
              <a:t>12</a:t>
            </a:r>
            <a:r>
              <a:rPr lang="en-US" sz="4000" baseline="30000" dirty="0" smtClean="0"/>
              <a:t>  </a:t>
            </a:r>
            <a:r>
              <a:rPr lang="en-US" sz="4000" dirty="0" smtClean="0"/>
              <a:t>that </a:t>
            </a:r>
            <a:r>
              <a:rPr lang="en-US" sz="4000" dirty="0"/>
              <a:t>she caught him by his garment, saying, “Lie with me.” </a:t>
            </a:r>
            <a:r>
              <a:rPr lang="en-US" sz="4000" b="1" dirty="0"/>
              <a:t>But he left his garment in her hand, and fled and ran outside</a:t>
            </a:r>
            <a:r>
              <a:rPr lang="en-US" sz="4000" dirty="0" smtClean="0"/>
              <a:t>.</a:t>
            </a:r>
          </a:p>
          <a:p>
            <a:pPr algn="r"/>
            <a:r>
              <a:rPr lang="en-US" sz="2000" i="1" dirty="0" smtClean="0">
                <a:solidFill>
                  <a:srgbClr val="FF0000"/>
                </a:solidFill>
              </a:rPr>
              <a:t>(Genesis 39)</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a:solidFill>
            <a:schemeClr val="tx1"/>
          </a:solidFill>
        </p:spPr>
        <p:txBody>
          <a:bodyPr>
            <a:normAutofit/>
          </a:bodyPr>
          <a:lstStyle/>
          <a:p>
            <a:r>
              <a:rPr lang="en-US" sz="5400" b="1" dirty="0" smtClean="0">
                <a:solidFill>
                  <a:schemeClr val="bg1"/>
                </a:solidFill>
              </a:rPr>
              <a:t>When Temptation Comes</a:t>
            </a:r>
            <a:endParaRPr lang="en-US" sz="5400" b="1" dirty="0">
              <a:solidFill>
                <a:schemeClr val="bg1"/>
              </a:solidFill>
            </a:endParaRPr>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Run – Genesis 39:11-12</a:t>
            </a:r>
          </a:p>
          <a:p>
            <a:r>
              <a:rPr lang="en-US" sz="3600" b="1" dirty="0" smtClean="0"/>
              <a:t>Flee – 2 Timothy 2:22-23</a:t>
            </a:r>
          </a:p>
          <a:p>
            <a:r>
              <a:rPr lang="en-US" sz="3600" b="1" dirty="0" smtClean="0"/>
              <a:t>Resist – James 4:7-8; I Peter 5:8-9</a:t>
            </a:r>
          </a:p>
          <a:p>
            <a:r>
              <a:rPr lang="en-US" sz="3600" b="1" dirty="0" smtClean="0"/>
              <a:t>Abstain – I Peter 2:11-12</a:t>
            </a:r>
          </a:p>
          <a:p>
            <a:r>
              <a:rPr lang="en-US" sz="3600" b="1" dirty="0" smtClean="0"/>
              <a:t>And pray – I Thessalonians 5:16-22</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4" end="4"/>
                                            </p:txEl>
                                          </p:spTgt>
                                        </p:tgtEl>
                                        <p:attrNameLst>
                                          <p:attrName>style.visibility</p:attrName>
                                        </p:attrNameLst>
                                      </p:cBhvr>
                                      <p:to>
                                        <p:strVal val="visible"/>
                                      </p:to>
                                    </p:set>
                                    <p:anim calcmode="discrete" valueType="clr">
                                      <p:cBhvr override="childStyle">
                                        <p:cTn id="7" dur="80"/>
                                        <p:tgtEl>
                                          <p:spTgt spid="7">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4" end="4"/>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609600"/>
            <a:ext cx="8382000" cy="4708981"/>
          </a:xfrm>
          <a:prstGeom prst="rect">
            <a:avLst/>
          </a:prstGeom>
          <a:noFill/>
        </p:spPr>
        <p:txBody>
          <a:bodyPr wrap="square" rtlCol="0">
            <a:spAutoFit/>
          </a:bodyPr>
          <a:lstStyle/>
          <a:p>
            <a:pPr algn="ctr"/>
            <a:r>
              <a:rPr lang="en-US" sz="4000" b="1" baseline="30000" dirty="0" smtClean="0">
                <a:solidFill>
                  <a:srgbClr val="FF0000"/>
                </a:solidFill>
              </a:rPr>
              <a:t>16</a:t>
            </a:r>
            <a:r>
              <a:rPr lang="en-US" sz="4000" baseline="30000" dirty="0" smtClean="0"/>
              <a:t>  </a:t>
            </a:r>
            <a:r>
              <a:rPr lang="en-US" sz="4000" dirty="0" smtClean="0"/>
              <a:t>Rejoice </a:t>
            </a:r>
            <a:r>
              <a:rPr lang="en-US" sz="4000" dirty="0"/>
              <a:t>always, </a:t>
            </a:r>
            <a:r>
              <a:rPr lang="en-US" sz="4000" dirty="0" smtClean="0"/>
              <a:t> </a:t>
            </a:r>
            <a:r>
              <a:rPr lang="en-US" sz="4000" b="1" baseline="30000" dirty="0" smtClean="0">
                <a:solidFill>
                  <a:srgbClr val="FF0000"/>
                </a:solidFill>
              </a:rPr>
              <a:t>17</a:t>
            </a:r>
            <a:r>
              <a:rPr lang="en-US" sz="4000" baseline="30000" dirty="0" smtClean="0"/>
              <a:t>  </a:t>
            </a:r>
            <a:r>
              <a:rPr lang="en-US" sz="4000" b="1" dirty="0" smtClean="0"/>
              <a:t>pray </a:t>
            </a:r>
            <a:r>
              <a:rPr lang="en-US" sz="4000" b="1" dirty="0"/>
              <a:t>without ceasing,</a:t>
            </a:r>
            <a:r>
              <a:rPr lang="en-US" sz="4000" dirty="0"/>
              <a:t> </a:t>
            </a:r>
            <a:r>
              <a:rPr lang="en-US" sz="4000" dirty="0" smtClean="0"/>
              <a:t> </a:t>
            </a:r>
            <a:r>
              <a:rPr lang="en-US" sz="4000" b="1" baseline="30000" dirty="0" smtClean="0">
                <a:solidFill>
                  <a:srgbClr val="FF0000"/>
                </a:solidFill>
              </a:rPr>
              <a:t>18 </a:t>
            </a:r>
            <a:r>
              <a:rPr lang="en-US" sz="4000" baseline="30000" dirty="0" smtClean="0"/>
              <a:t> </a:t>
            </a:r>
            <a:r>
              <a:rPr lang="en-US" sz="4000" dirty="0" smtClean="0"/>
              <a:t>in </a:t>
            </a:r>
            <a:r>
              <a:rPr lang="en-US" sz="4000" dirty="0"/>
              <a:t>everything give thanks; for this is the will of God in Christ Jesus for you</a:t>
            </a:r>
            <a:r>
              <a:rPr lang="en-US" sz="4000" dirty="0" smtClean="0"/>
              <a:t>.  </a:t>
            </a:r>
            <a:r>
              <a:rPr lang="en-US" sz="4000" b="1" baseline="30000" dirty="0" smtClean="0">
                <a:solidFill>
                  <a:srgbClr val="FF0000"/>
                </a:solidFill>
              </a:rPr>
              <a:t>19</a:t>
            </a:r>
            <a:r>
              <a:rPr lang="en-US" sz="4000" baseline="30000" dirty="0" smtClean="0"/>
              <a:t>  </a:t>
            </a:r>
            <a:r>
              <a:rPr lang="en-US" sz="4000" dirty="0" smtClean="0"/>
              <a:t>Do </a:t>
            </a:r>
            <a:r>
              <a:rPr lang="en-US" sz="4000" dirty="0"/>
              <a:t>not quench the Spirit</a:t>
            </a:r>
            <a:r>
              <a:rPr lang="en-US" sz="4000" dirty="0" smtClean="0"/>
              <a:t>. </a:t>
            </a:r>
            <a:r>
              <a:rPr lang="en-US" sz="4000" dirty="0"/>
              <a:t> </a:t>
            </a:r>
            <a:r>
              <a:rPr lang="en-US" sz="4000" b="1" baseline="30000" dirty="0" smtClean="0">
                <a:solidFill>
                  <a:srgbClr val="FF0000"/>
                </a:solidFill>
              </a:rPr>
              <a:t>20</a:t>
            </a:r>
            <a:r>
              <a:rPr lang="en-US" sz="4000" baseline="30000" dirty="0" smtClean="0"/>
              <a:t> </a:t>
            </a:r>
            <a:r>
              <a:rPr lang="en-US" sz="4000" dirty="0" smtClean="0"/>
              <a:t>Do </a:t>
            </a:r>
            <a:r>
              <a:rPr lang="en-US" sz="4000" dirty="0"/>
              <a:t>not despise prophecies</a:t>
            </a:r>
            <a:r>
              <a:rPr lang="en-US" sz="4000" dirty="0" smtClean="0"/>
              <a:t>. </a:t>
            </a:r>
            <a:r>
              <a:rPr lang="en-US" sz="4000" dirty="0"/>
              <a:t> </a:t>
            </a:r>
            <a:r>
              <a:rPr lang="en-US" sz="4000" b="1" baseline="30000" dirty="0" smtClean="0">
                <a:solidFill>
                  <a:srgbClr val="FF0000"/>
                </a:solidFill>
              </a:rPr>
              <a:t>21</a:t>
            </a:r>
            <a:r>
              <a:rPr lang="en-US" sz="4000" baseline="30000" dirty="0" smtClean="0"/>
              <a:t>  </a:t>
            </a:r>
            <a:r>
              <a:rPr lang="en-US" sz="4000" dirty="0" smtClean="0"/>
              <a:t>Test </a:t>
            </a:r>
            <a:r>
              <a:rPr lang="en-US" sz="4000" dirty="0"/>
              <a:t>all things; hold fast what is good. </a:t>
            </a:r>
            <a:r>
              <a:rPr lang="en-US" sz="4000" dirty="0" smtClean="0"/>
              <a:t> </a:t>
            </a:r>
            <a:r>
              <a:rPr lang="en-US" sz="4000" b="1" baseline="30000" dirty="0" smtClean="0">
                <a:solidFill>
                  <a:srgbClr val="FF0000"/>
                </a:solidFill>
              </a:rPr>
              <a:t>22</a:t>
            </a:r>
            <a:r>
              <a:rPr lang="en-US" sz="4000" baseline="30000" dirty="0" smtClean="0"/>
              <a:t> </a:t>
            </a:r>
            <a:r>
              <a:rPr lang="en-US" sz="4000" b="1" dirty="0" smtClean="0"/>
              <a:t>Abstain </a:t>
            </a:r>
            <a:r>
              <a:rPr lang="en-US" sz="4000" b="1" dirty="0"/>
              <a:t>from every form of evil</a:t>
            </a:r>
            <a:r>
              <a:rPr lang="en-US" sz="4000" dirty="0" smtClean="0"/>
              <a:t>.</a:t>
            </a:r>
          </a:p>
          <a:p>
            <a:pPr algn="r"/>
            <a:r>
              <a:rPr lang="en-US" sz="2000" i="1" dirty="0" smtClean="0">
                <a:solidFill>
                  <a:srgbClr val="FF0000"/>
                </a:solidFill>
              </a:rPr>
              <a:t>(I Thessalonians 5)</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a:solidFill>
            <a:schemeClr val="tx1"/>
          </a:solidFill>
        </p:spPr>
        <p:txBody>
          <a:bodyPr>
            <a:normAutofit/>
          </a:bodyPr>
          <a:lstStyle/>
          <a:p>
            <a:r>
              <a:rPr lang="en-US" sz="5400" b="1" dirty="0" smtClean="0">
                <a:solidFill>
                  <a:schemeClr val="bg1"/>
                </a:solidFill>
              </a:rPr>
              <a:t>When Temptation Comes</a:t>
            </a:r>
            <a:endParaRPr lang="en-US" sz="5400" b="1" dirty="0">
              <a:solidFill>
                <a:schemeClr val="bg1"/>
              </a:solidFill>
            </a:endParaRPr>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Run</a:t>
            </a:r>
          </a:p>
          <a:p>
            <a:r>
              <a:rPr lang="en-US" sz="3600" b="1" dirty="0" smtClean="0"/>
              <a:t>Flee</a:t>
            </a:r>
          </a:p>
          <a:p>
            <a:r>
              <a:rPr lang="en-US" sz="3600" b="1" dirty="0" smtClean="0"/>
              <a:t>Resist</a:t>
            </a:r>
          </a:p>
          <a:p>
            <a:r>
              <a:rPr lang="en-US" sz="3600" b="1" dirty="0" smtClean="0"/>
              <a:t>Abstain</a:t>
            </a:r>
          </a:p>
          <a:p>
            <a:r>
              <a:rPr lang="en-US" sz="3600" b="1" dirty="0" smtClean="0"/>
              <a:t>And pray</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00"/>
                                        <p:tgtEl>
                                          <p:spTgt spid="7">
                                            <p:txEl>
                                              <p:pRg st="0" end="0"/>
                                            </p:txEl>
                                          </p:spTgt>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wipe(down)">
                                      <p:cBhvr>
                                        <p:cTn id="11" dur="500"/>
                                        <p:tgtEl>
                                          <p:spTgt spid="7">
                                            <p:txEl>
                                              <p:pRg st="1" end="1"/>
                                            </p:txEl>
                                          </p:spTgt>
                                        </p:tgtEl>
                                      </p:cBhvr>
                                    </p:animEffect>
                                  </p:childTnLst>
                                </p:cTn>
                              </p:par>
                            </p:childTnLst>
                          </p:cTn>
                        </p:par>
                        <p:par>
                          <p:cTn id="12" fill="hold">
                            <p:stCondLst>
                              <p:cond delay="1000"/>
                            </p:stCondLst>
                            <p:childTnLst>
                              <p:par>
                                <p:cTn id="13" presetID="22" presetClass="entr" presetSubtype="4" fill="hold" grpId="0" nodeType="after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wipe(down)">
                                      <p:cBhvr>
                                        <p:cTn id="15" dur="500"/>
                                        <p:tgtEl>
                                          <p:spTgt spid="7">
                                            <p:txEl>
                                              <p:pRg st="2" end="2"/>
                                            </p:txEl>
                                          </p:spTgt>
                                        </p:tgtEl>
                                      </p:cBhvr>
                                    </p:animEffect>
                                  </p:childTnLst>
                                </p:cTn>
                              </p:par>
                            </p:childTnLst>
                          </p:cTn>
                        </p:par>
                        <p:par>
                          <p:cTn id="16" fill="hold">
                            <p:stCondLst>
                              <p:cond delay="1500"/>
                            </p:stCondLst>
                            <p:childTnLst>
                              <p:par>
                                <p:cTn id="17" presetID="22" presetClass="entr" presetSubtype="4" fill="hold" grpId="0" nodeType="after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Effect transition="in" filter="wipe(down)">
                                      <p:cBhvr>
                                        <p:cTn id="19" dur="500"/>
                                        <p:tgtEl>
                                          <p:spTgt spid="7">
                                            <p:txEl>
                                              <p:pRg st="3" end="3"/>
                                            </p:txEl>
                                          </p:spTgt>
                                        </p:tgtEl>
                                      </p:cBhvr>
                                    </p:animEffect>
                                  </p:childTnLst>
                                </p:cTn>
                              </p:par>
                            </p:childTnLst>
                          </p:cTn>
                        </p:par>
                        <p:par>
                          <p:cTn id="20" fill="hold">
                            <p:stCondLst>
                              <p:cond delay="2000"/>
                            </p:stCondLst>
                            <p:childTnLst>
                              <p:par>
                                <p:cTn id="21" presetID="22" presetClass="entr" presetSubtype="4" fill="hold" grpId="0" nodeType="after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Effect transition="in" filter="wipe(down)">
                                      <p:cBhvr>
                                        <p:cTn id="23"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609600"/>
            <a:ext cx="8534400" cy="5016758"/>
          </a:xfrm>
          <a:prstGeom prst="rect">
            <a:avLst/>
          </a:prstGeom>
          <a:noFill/>
        </p:spPr>
        <p:txBody>
          <a:bodyPr wrap="square" rtlCol="0">
            <a:spAutoFit/>
          </a:bodyPr>
          <a:lstStyle/>
          <a:p>
            <a:pPr algn="ctr"/>
            <a:r>
              <a:rPr lang="en-US" sz="4000" b="1" dirty="0" smtClean="0"/>
              <a:t>More and more the world tries to influence us to tolerate and even excuse sin.</a:t>
            </a:r>
          </a:p>
          <a:p>
            <a:pPr algn="ctr"/>
            <a:endParaRPr lang="en-US" sz="4000" b="1" dirty="0"/>
          </a:p>
          <a:p>
            <a:pPr algn="ctr"/>
            <a:r>
              <a:rPr lang="en-US" sz="4000" b="1" dirty="0" smtClean="0">
                <a:solidFill>
                  <a:srgbClr val="000099"/>
                </a:solidFill>
              </a:rPr>
              <a:t>But sin is deadly, causing us to die spiritually, and ultimately be separated from God forever unless we trust in the blood of Jesus to save us.</a:t>
            </a:r>
            <a:endParaRPr lang="en-US" sz="4000" b="1"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dissolve">
                                      <p:cBhvr>
                                        <p:cTn id="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609600"/>
            <a:ext cx="8610600" cy="5632311"/>
          </a:xfrm>
          <a:prstGeom prst="rect">
            <a:avLst/>
          </a:prstGeom>
          <a:noFill/>
        </p:spPr>
        <p:txBody>
          <a:bodyPr wrap="square" rtlCol="0">
            <a:spAutoFit/>
          </a:bodyPr>
          <a:lstStyle/>
          <a:p>
            <a:pPr algn="ctr"/>
            <a:r>
              <a:rPr lang="en-US" sz="4000" b="1" dirty="0" smtClean="0"/>
              <a:t>When temptation comes, run, flee, abstain, resist!  Don’t allow yourself to give in to the wiles of the devil.</a:t>
            </a:r>
          </a:p>
          <a:p>
            <a:pPr algn="ctr"/>
            <a:endParaRPr lang="en-US" sz="4000" b="1" dirty="0"/>
          </a:p>
          <a:p>
            <a:pPr algn="ctr"/>
            <a:r>
              <a:rPr lang="en-US" sz="4000" b="1" dirty="0" smtClean="0">
                <a:solidFill>
                  <a:srgbClr val="FF0000"/>
                </a:solidFill>
              </a:rPr>
              <a:t>Have you come to Jesus through faith &amp; obedience to be washed from your sins?</a:t>
            </a:r>
          </a:p>
          <a:p>
            <a:pPr algn="ctr"/>
            <a:endParaRPr lang="en-US" sz="4000" b="1" dirty="0">
              <a:solidFill>
                <a:srgbClr val="FF0000"/>
              </a:solidFill>
            </a:endParaRPr>
          </a:p>
          <a:p>
            <a:pPr algn="ctr"/>
            <a:r>
              <a:rPr lang="en-US" sz="4000" b="1" dirty="0" smtClean="0">
                <a:solidFill>
                  <a:srgbClr val="FF0000"/>
                </a:solidFill>
              </a:rPr>
              <a:t>He invites you to come now!</a:t>
            </a:r>
            <a:endParaRPr lang="en-US" sz="4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p:cTn id="7"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6">
                                            <p:txEl>
                                              <p:pRg st="2" end="2"/>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3" presetClass="entr" presetSubtype="16" fill="hold" nodeType="afterEffect">
                                  <p:stCondLst>
                                    <p:cond delay="0"/>
                                  </p:stCondLst>
                                  <p:childTnLst>
                                    <p:set>
                                      <p:cBhvr>
                                        <p:cTn id="11" dur="1" fill="hold">
                                          <p:stCondLst>
                                            <p:cond delay="0"/>
                                          </p:stCondLst>
                                        </p:cTn>
                                        <p:tgtEl>
                                          <p:spTgt spid="6">
                                            <p:txEl>
                                              <p:pRg st="4" end="4"/>
                                            </p:txEl>
                                          </p:spTgt>
                                        </p:tgtEl>
                                        <p:attrNameLst>
                                          <p:attrName>style.visibility</p:attrName>
                                        </p:attrNameLst>
                                      </p:cBhvr>
                                      <p:to>
                                        <p:strVal val="visible"/>
                                      </p:to>
                                    </p:set>
                                    <p:anim calcmode="lin" valueType="num">
                                      <p:cBhvr>
                                        <p:cTn id="12" dur="500" fill="hold"/>
                                        <p:tgtEl>
                                          <p:spTgt spid="6">
                                            <p:txEl>
                                              <p:pRg st="4" end="4"/>
                                            </p:txEl>
                                          </p:spTgt>
                                        </p:tgtEl>
                                        <p:attrNameLst>
                                          <p:attrName>ppt_w</p:attrName>
                                        </p:attrNameLst>
                                      </p:cBhvr>
                                      <p:tavLst>
                                        <p:tav tm="0">
                                          <p:val>
                                            <p:fltVal val="0"/>
                                          </p:val>
                                        </p:tav>
                                        <p:tav tm="100000">
                                          <p:val>
                                            <p:strVal val="#ppt_w"/>
                                          </p:val>
                                        </p:tav>
                                      </p:tavLst>
                                    </p:anim>
                                    <p:anim calcmode="lin" valueType="num">
                                      <p:cBhvr>
                                        <p:cTn id="13" dur="500" fill="hold"/>
                                        <p:tgtEl>
                                          <p:spTgt spid="6">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ctrTitle"/>
          </p:nvPr>
        </p:nvSpPr>
        <p:spPr>
          <a:xfrm rot="21380422">
            <a:off x="685800" y="1676400"/>
            <a:ext cx="7772400" cy="1470025"/>
          </a:xfrm>
          <a:ln w="63500">
            <a:solidFill>
              <a:srgbClr val="000099"/>
            </a:solidFill>
          </a:ln>
        </p:spPr>
        <p:txBody>
          <a:bodyPr>
            <a:normAutofit/>
          </a:bodyPr>
          <a:lstStyle/>
          <a:p>
            <a:r>
              <a:rPr lang="en-US" sz="7200" b="1" i="1" dirty="0" smtClean="0">
                <a:solidFill>
                  <a:srgbClr val="000099"/>
                </a:solidFill>
              </a:rPr>
              <a:t>Running From Sin!</a:t>
            </a:r>
            <a:endParaRPr lang="en-US" sz="7200" b="1" i="1" dirty="0">
              <a:solidFill>
                <a:srgbClr val="000099"/>
              </a:solidFill>
            </a:endParaRPr>
          </a:p>
        </p:txBody>
      </p:sp>
      <p:sp>
        <p:nvSpPr>
          <p:cNvPr id="7" name="Subtitle 6"/>
          <p:cNvSpPr>
            <a:spLocks noGrp="1"/>
          </p:cNvSpPr>
          <p:nvPr>
            <p:ph type="subTitle" idx="1"/>
          </p:nvPr>
        </p:nvSpPr>
        <p:spPr>
          <a:ln w="63500">
            <a:solidFill>
              <a:schemeClr val="tx1"/>
            </a:solidFill>
          </a:ln>
        </p:spPr>
        <p:txBody>
          <a:bodyPr>
            <a:normAutofit lnSpcReduction="10000"/>
          </a:bodyPr>
          <a:lstStyle/>
          <a:p>
            <a:r>
              <a:rPr lang="en-US" sz="4000" b="1" dirty="0" smtClean="0">
                <a:solidFill>
                  <a:schemeClr val="tx1"/>
                </a:solidFill>
              </a:rPr>
              <a:t>When temptation comes we can either excuse </a:t>
            </a:r>
            <a:r>
              <a:rPr lang="en-US" sz="4000" b="1" smtClean="0">
                <a:solidFill>
                  <a:schemeClr val="tx1"/>
                </a:solidFill>
              </a:rPr>
              <a:t>our sins </a:t>
            </a:r>
            <a:r>
              <a:rPr lang="en-US" sz="4000" b="1" dirty="0" smtClean="0">
                <a:solidFill>
                  <a:schemeClr val="tx1"/>
                </a:solidFill>
              </a:rPr>
              <a:t>or we can run!</a:t>
            </a:r>
            <a:endParaRPr lang="en-US" sz="40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animEffect transition="in" filter="box(in)">
                                      <p:cBhvr>
                                        <p:cTn id="7" dur="500"/>
                                        <p:tgtEl>
                                          <p:spTgt spid="7">
                                            <p:bg/>
                                          </p:spTgt>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box(in)">
                                      <p:cBhvr>
                                        <p:cTn id="11"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p:spPr>
        <p:txBody>
          <a:bodyPr>
            <a:normAutofit/>
          </a:bodyPr>
          <a:lstStyle/>
          <a:p>
            <a:r>
              <a:rPr lang="en-US" sz="5400" b="1" dirty="0" smtClean="0"/>
              <a:t>Deadly Sin</a:t>
            </a:r>
            <a:endParaRPr lang="en-US" sz="5400" b="1" dirty="0"/>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The wages of sin – Romans 6:23</a:t>
            </a:r>
          </a:p>
          <a:p>
            <a:pPr>
              <a:buNone/>
            </a:pPr>
            <a:endParaRPr lang="en-US" sz="3600" b="1" dirty="0"/>
          </a:p>
        </p:txBody>
      </p:sp>
      <p:cxnSp>
        <p:nvCxnSpPr>
          <p:cNvPr id="9" name="Straight Connector 8"/>
          <p:cNvCxnSpPr/>
          <p:nvPr/>
        </p:nvCxnSpPr>
        <p:spPr>
          <a:xfrm>
            <a:off x="3048000" y="1524000"/>
            <a:ext cx="3048000"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7">
                                            <p:txEl>
                                              <p:pRg st="0" end="0"/>
                                            </p:txEl>
                                          </p:spTgt>
                                        </p:tgtEl>
                                        <p:attrNameLst>
                                          <p:attrName>style.visibility</p:attrName>
                                        </p:attrNameLst>
                                      </p:cBhvr>
                                      <p:to>
                                        <p:strVal val="visible"/>
                                      </p:to>
                                    </p:set>
                                    <p:anim calcmode="discrete" valueType="clr">
                                      <p:cBhvr override="childStyle">
                                        <p:cTn id="7" dur="80"/>
                                        <p:tgtEl>
                                          <p:spTgt spid="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609600"/>
            <a:ext cx="8610600" cy="2246769"/>
          </a:xfrm>
          <a:prstGeom prst="rect">
            <a:avLst/>
          </a:prstGeom>
          <a:noFill/>
        </p:spPr>
        <p:txBody>
          <a:bodyPr wrap="square" rtlCol="0">
            <a:spAutoFit/>
          </a:bodyPr>
          <a:lstStyle/>
          <a:p>
            <a:pPr algn="ctr"/>
            <a:r>
              <a:rPr lang="en-US" sz="4000" b="1" baseline="30000" dirty="0" smtClean="0">
                <a:solidFill>
                  <a:srgbClr val="FF0000"/>
                </a:solidFill>
              </a:rPr>
              <a:t>23</a:t>
            </a:r>
            <a:r>
              <a:rPr lang="en-US" sz="4000" baseline="30000" dirty="0" smtClean="0"/>
              <a:t>  </a:t>
            </a:r>
            <a:r>
              <a:rPr lang="en-US" sz="4000" b="1" dirty="0" smtClean="0"/>
              <a:t>For </a:t>
            </a:r>
            <a:r>
              <a:rPr lang="en-US" sz="4000" b="1" dirty="0"/>
              <a:t>the wages of sin </a:t>
            </a:r>
            <a:r>
              <a:rPr lang="en-US" sz="4000" b="1" i="1" dirty="0"/>
              <a:t>is</a:t>
            </a:r>
            <a:r>
              <a:rPr lang="en-US" sz="4000" b="1" dirty="0"/>
              <a:t> death</a:t>
            </a:r>
            <a:r>
              <a:rPr lang="en-US" sz="4000" dirty="0"/>
              <a:t>, but the gift of God </a:t>
            </a:r>
            <a:r>
              <a:rPr lang="en-US" sz="4000" i="1" dirty="0"/>
              <a:t>is</a:t>
            </a:r>
            <a:r>
              <a:rPr lang="en-US" sz="4000" dirty="0"/>
              <a:t> eternal life in Christ Jesus our Lord</a:t>
            </a:r>
            <a:r>
              <a:rPr lang="en-US" sz="4000" dirty="0" smtClean="0"/>
              <a:t>.</a:t>
            </a:r>
          </a:p>
          <a:p>
            <a:pPr algn="r"/>
            <a:r>
              <a:rPr lang="en-US" sz="2000" i="1" dirty="0" smtClean="0">
                <a:solidFill>
                  <a:srgbClr val="FF0000"/>
                </a:solidFill>
              </a:rPr>
              <a:t>(Romans 6)</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p:spPr>
        <p:txBody>
          <a:bodyPr>
            <a:normAutofit/>
          </a:bodyPr>
          <a:lstStyle/>
          <a:p>
            <a:r>
              <a:rPr lang="en-US" sz="5400" b="1" dirty="0" smtClean="0"/>
              <a:t>Deadly Sin</a:t>
            </a:r>
            <a:endParaRPr lang="en-US" sz="5400" b="1" dirty="0"/>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The wages of sin – Romans 6:23</a:t>
            </a:r>
          </a:p>
          <a:p>
            <a:r>
              <a:rPr lang="en-US" sz="3600" b="1" dirty="0" smtClean="0"/>
              <a:t>Dead in trespasses – Ephesians 2:4-5</a:t>
            </a:r>
          </a:p>
        </p:txBody>
      </p:sp>
      <p:cxnSp>
        <p:nvCxnSpPr>
          <p:cNvPr id="9" name="Straight Connector 8"/>
          <p:cNvCxnSpPr/>
          <p:nvPr/>
        </p:nvCxnSpPr>
        <p:spPr>
          <a:xfrm>
            <a:off x="2971800" y="1524000"/>
            <a:ext cx="3124200"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1" end="1"/>
                                            </p:txEl>
                                          </p:spTgt>
                                        </p:tgtEl>
                                        <p:attrNameLst>
                                          <p:attrName>style.visibility</p:attrName>
                                        </p:attrNameLst>
                                      </p:cBhvr>
                                      <p:to>
                                        <p:strVal val="visible"/>
                                      </p:to>
                                    </p:set>
                                    <p:anim calcmode="discrete" valueType="clr">
                                      <p:cBhvr override="childStyle">
                                        <p:cTn id="7" dur="80"/>
                                        <p:tgtEl>
                                          <p:spTgt spid="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1" end="1"/>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609600"/>
            <a:ext cx="8458200" cy="3477875"/>
          </a:xfrm>
          <a:prstGeom prst="rect">
            <a:avLst/>
          </a:prstGeom>
          <a:noFill/>
        </p:spPr>
        <p:txBody>
          <a:bodyPr wrap="square" rtlCol="0">
            <a:spAutoFit/>
          </a:bodyPr>
          <a:lstStyle/>
          <a:p>
            <a:pPr algn="ctr"/>
            <a:r>
              <a:rPr lang="en-US" sz="4000" b="1" baseline="30000" dirty="0" smtClean="0">
                <a:solidFill>
                  <a:srgbClr val="FF0000"/>
                </a:solidFill>
              </a:rPr>
              <a:t>4</a:t>
            </a:r>
            <a:r>
              <a:rPr lang="en-US" sz="4000" baseline="30000" dirty="0" smtClean="0"/>
              <a:t>  </a:t>
            </a:r>
            <a:r>
              <a:rPr lang="en-US" sz="4000" dirty="0" smtClean="0"/>
              <a:t>But </a:t>
            </a:r>
            <a:r>
              <a:rPr lang="en-US" sz="4000" dirty="0"/>
              <a:t>God, who is rich in mercy, because of His great love with which He loved us, </a:t>
            </a:r>
            <a:r>
              <a:rPr lang="en-US" sz="4000" b="1" dirty="0" smtClean="0">
                <a:solidFill>
                  <a:srgbClr val="FF0000"/>
                </a:solidFill>
              </a:rPr>
              <a:t> </a:t>
            </a:r>
            <a:r>
              <a:rPr lang="en-US" sz="4000" b="1" baseline="30000" dirty="0" smtClean="0">
                <a:solidFill>
                  <a:srgbClr val="FF0000"/>
                </a:solidFill>
              </a:rPr>
              <a:t>5  </a:t>
            </a:r>
            <a:r>
              <a:rPr lang="en-US" sz="4000" b="1" dirty="0" smtClean="0"/>
              <a:t>even </a:t>
            </a:r>
            <a:r>
              <a:rPr lang="en-US" sz="4000" b="1" dirty="0"/>
              <a:t>when we were dead in trespasses</a:t>
            </a:r>
            <a:r>
              <a:rPr lang="en-US" sz="4000" dirty="0"/>
              <a:t>, made us alive together with Christ (by grace you have been saved), </a:t>
            </a:r>
            <a:endParaRPr lang="en-US" sz="4000" dirty="0" smtClean="0"/>
          </a:p>
          <a:p>
            <a:pPr algn="r"/>
            <a:r>
              <a:rPr lang="en-US" sz="2000" i="1" dirty="0" smtClean="0">
                <a:solidFill>
                  <a:srgbClr val="FF0000"/>
                </a:solidFill>
              </a:rPr>
              <a:t>(Ephesians 2)</a:t>
            </a:r>
            <a:endParaRPr lang="en-US" sz="2000" i="1" dirty="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TotalTime>
  <Words>962</Words>
  <Application>Microsoft Office PowerPoint</Application>
  <PresentationFormat>On-screen Show (4:3)</PresentationFormat>
  <Paragraphs>127</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Office Theme</vt:lpstr>
      <vt:lpstr>Slide 1</vt:lpstr>
      <vt:lpstr>Slide 2</vt:lpstr>
      <vt:lpstr>Slide 3</vt:lpstr>
      <vt:lpstr>Slide 4</vt:lpstr>
      <vt:lpstr>Running From Sin!</vt:lpstr>
      <vt:lpstr>Deadly Sin</vt:lpstr>
      <vt:lpstr>Slide 7</vt:lpstr>
      <vt:lpstr>Deadly Sin</vt:lpstr>
      <vt:lpstr>Slide 9</vt:lpstr>
      <vt:lpstr>Deadly Sin</vt:lpstr>
      <vt:lpstr>Slide 11</vt:lpstr>
      <vt:lpstr>Deadly Sin</vt:lpstr>
      <vt:lpstr>Slide 13</vt:lpstr>
      <vt:lpstr>Deadly Sin</vt:lpstr>
      <vt:lpstr>Temptation</vt:lpstr>
      <vt:lpstr>Slide 16</vt:lpstr>
      <vt:lpstr>Temptation</vt:lpstr>
      <vt:lpstr>Slide 18</vt:lpstr>
      <vt:lpstr>Temptation</vt:lpstr>
      <vt:lpstr>Slide 20</vt:lpstr>
      <vt:lpstr>Temptation</vt:lpstr>
      <vt:lpstr>Slide 22</vt:lpstr>
      <vt:lpstr>Slide 23</vt:lpstr>
      <vt:lpstr>Temptation</vt:lpstr>
      <vt:lpstr>Slide 25</vt:lpstr>
      <vt:lpstr>Slide 26</vt:lpstr>
      <vt:lpstr>Temptation</vt:lpstr>
      <vt:lpstr>Slide 28</vt:lpstr>
      <vt:lpstr>Temptation</vt:lpstr>
      <vt:lpstr>When Temptation Comes</vt:lpstr>
      <vt:lpstr>Slide 31</vt:lpstr>
      <vt:lpstr>When Temptation Comes</vt:lpstr>
      <vt:lpstr>Slide 33</vt:lpstr>
      <vt:lpstr>When Temptation Comes</vt:lpstr>
      <vt:lpstr>Slide 35</vt:lpstr>
      <vt:lpstr>Slide 36</vt:lpstr>
      <vt:lpstr>Slide 37</vt:lpstr>
      <vt:lpstr>When Temptation Comes</vt:lpstr>
      <vt:lpstr>Slide 39</vt:lpstr>
      <vt:lpstr>When Temptation Comes</vt:lpstr>
      <vt:lpstr>Slide 41</vt:lpstr>
      <vt:lpstr>When Temptation Comes</vt:lpstr>
      <vt:lpstr>Slide 43</vt:lpstr>
      <vt:lpstr>Slide 44</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CappsRoad</dc:creator>
  <cp:lastModifiedBy>Owner</cp:lastModifiedBy>
  <cp:revision>4</cp:revision>
  <dcterms:created xsi:type="dcterms:W3CDTF">2013-09-03T15:37:00Z</dcterms:created>
  <dcterms:modified xsi:type="dcterms:W3CDTF">2013-09-10T18:18:28Z</dcterms:modified>
</cp:coreProperties>
</file>