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2"/>
  </p:handoutMasterIdLst>
  <p:sldIdLst>
    <p:sldId id="286" r:id="rId2"/>
    <p:sldId id="287" r:id="rId3"/>
    <p:sldId id="288" r:id="rId4"/>
    <p:sldId id="283" r:id="rId5"/>
    <p:sldId id="282" r:id="rId6"/>
    <p:sldId id="281" r:id="rId7"/>
    <p:sldId id="280" r:id="rId8"/>
    <p:sldId id="279" r:id="rId9"/>
    <p:sldId id="315" r:id="rId10"/>
    <p:sldId id="310" r:id="rId11"/>
    <p:sldId id="289" r:id="rId12"/>
    <p:sldId id="278" r:id="rId13"/>
    <p:sldId id="277" r:id="rId14"/>
    <p:sldId id="290" r:id="rId15"/>
    <p:sldId id="276" r:id="rId16"/>
    <p:sldId id="291" r:id="rId17"/>
    <p:sldId id="275" r:id="rId18"/>
    <p:sldId id="307" r:id="rId19"/>
    <p:sldId id="306" r:id="rId20"/>
    <p:sldId id="308" r:id="rId21"/>
    <p:sldId id="309" r:id="rId22"/>
    <p:sldId id="292" r:id="rId23"/>
    <p:sldId id="274" r:id="rId24"/>
    <p:sldId id="273" r:id="rId25"/>
    <p:sldId id="293" r:id="rId26"/>
    <p:sldId id="272" r:id="rId27"/>
    <p:sldId id="271" r:id="rId28"/>
    <p:sldId id="270" r:id="rId29"/>
    <p:sldId id="294" r:id="rId30"/>
    <p:sldId id="269" r:id="rId31"/>
    <p:sldId id="268" r:id="rId32"/>
    <p:sldId id="267" r:id="rId33"/>
    <p:sldId id="295" r:id="rId34"/>
    <p:sldId id="266" r:id="rId35"/>
    <p:sldId id="265" r:id="rId36"/>
    <p:sldId id="264" r:id="rId37"/>
    <p:sldId id="296" r:id="rId38"/>
    <p:sldId id="263" r:id="rId39"/>
    <p:sldId id="262" r:id="rId40"/>
    <p:sldId id="297" r:id="rId41"/>
    <p:sldId id="261" r:id="rId42"/>
    <p:sldId id="260" r:id="rId43"/>
    <p:sldId id="298" r:id="rId44"/>
    <p:sldId id="259" r:id="rId45"/>
    <p:sldId id="258" r:id="rId46"/>
    <p:sldId id="304" r:id="rId47"/>
    <p:sldId id="257" r:id="rId48"/>
    <p:sldId id="305" r:id="rId49"/>
    <p:sldId id="299" r:id="rId50"/>
    <p:sldId id="300"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92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3B0500-3191-4A12-9E1B-7EEC13D37A5E}" type="datetimeFigureOut">
              <a:rPr lang="en-US" smtClean="0"/>
              <a:pPr/>
              <a:t>9/4/2013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08C502-4BCA-40FB-A435-56D5B068F6D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D756A3-0AA7-4812-9853-094342C362AF}" type="datetimeFigureOut">
              <a:rPr lang="en-US" smtClean="0"/>
              <a:pPr/>
              <a:t>9/4/2013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D756A3-0AA7-4812-9853-094342C362AF}" type="datetimeFigureOut">
              <a:rPr lang="en-US" smtClean="0"/>
              <a:pPr/>
              <a:t>9/4/2013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D756A3-0AA7-4812-9853-094342C362AF}" type="datetimeFigureOut">
              <a:rPr lang="en-US" smtClean="0"/>
              <a:pPr/>
              <a:t>9/4/2013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D756A3-0AA7-4812-9853-094342C362AF}" type="datetimeFigureOut">
              <a:rPr lang="en-US" smtClean="0"/>
              <a:pPr/>
              <a:t>9/4/2013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D756A3-0AA7-4812-9853-094342C362AF}" type="datetimeFigureOut">
              <a:rPr lang="en-US" smtClean="0"/>
              <a:pPr/>
              <a:t>9/4/2013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D756A3-0AA7-4812-9853-094342C362AF}" type="datetimeFigureOut">
              <a:rPr lang="en-US" smtClean="0"/>
              <a:pPr/>
              <a:t>9/4/2013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D756A3-0AA7-4812-9853-094342C362AF}" type="datetimeFigureOut">
              <a:rPr lang="en-US" smtClean="0"/>
              <a:pPr/>
              <a:t>9/4/2013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D756A3-0AA7-4812-9853-094342C362AF}" type="datetimeFigureOut">
              <a:rPr lang="en-US" smtClean="0"/>
              <a:pPr/>
              <a:t>9/4/2013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D756A3-0AA7-4812-9853-094342C362AF}" type="datetimeFigureOut">
              <a:rPr lang="en-US" smtClean="0"/>
              <a:pPr/>
              <a:t>9/4/2013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D756A3-0AA7-4812-9853-094342C362AF}" type="datetimeFigureOut">
              <a:rPr lang="en-US" smtClean="0"/>
              <a:pPr/>
              <a:t>9/4/2013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D756A3-0AA7-4812-9853-094342C362AF}" type="datetimeFigureOut">
              <a:rPr lang="en-US" smtClean="0"/>
              <a:pPr/>
              <a:t>9/4/2013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F48BC-61AE-4C1B-A49E-4D137F9D9F6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D756A3-0AA7-4812-9853-094342C362AF}" type="datetimeFigureOut">
              <a:rPr lang="en-US" smtClean="0"/>
              <a:pPr/>
              <a:t>9/4/2013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F48BC-61AE-4C1B-A49E-4D137F9D9F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04800" y="609600"/>
            <a:ext cx="8458200" cy="5016758"/>
          </a:xfrm>
          <a:prstGeom prst="rect">
            <a:avLst/>
          </a:prstGeom>
          <a:noFill/>
        </p:spPr>
        <p:txBody>
          <a:bodyPr wrap="square" rtlCol="0">
            <a:spAutoFit/>
          </a:bodyPr>
          <a:lstStyle/>
          <a:p>
            <a:pPr algn="ctr"/>
            <a:r>
              <a:rPr lang="en-US" sz="4000" b="1" baseline="30000" dirty="0" smtClean="0">
                <a:solidFill>
                  <a:srgbClr val="FF0000"/>
                </a:solidFill>
              </a:rPr>
              <a:t>18 </a:t>
            </a:r>
            <a:r>
              <a:rPr lang="en-US" sz="4000" baseline="30000" dirty="0" smtClean="0"/>
              <a:t> </a:t>
            </a:r>
            <a:r>
              <a:rPr lang="en-US" sz="4000" b="1" dirty="0" smtClean="0"/>
              <a:t>“If the world hates you, you know that it hated Me before </a:t>
            </a:r>
            <a:r>
              <a:rPr lang="en-US" sz="4000" b="1" i="1" dirty="0" smtClean="0"/>
              <a:t>it hated</a:t>
            </a:r>
            <a:r>
              <a:rPr lang="en-US" sz="4000" b="1" dirty="0" smtClean="0"/>
              <a:t> you</a:t>
            </a:r>
            <a:r>
              <a:rPr lang="en-US" sz="4000" dirty="0" smtClean="0"/>
              <a:t>.  </a:t>
            </a:r>
            <a:r>
              <a:rPr lang="en-US" sz="4000" b="1" baseline="30000" dirty="0" smtClean="0">
                <a:solidFill>
                  <a:srgbClr val="FF0000"/>
                </a:solidFill>
              </a:rPr>
              <a:t>19</a:t>
            </a:r>
            <a:r>
              <a:rPr lang="en-US" sz="4000" baseline="30000" dirty="0" smtClean="0"/>
              <a:t> </a:t>
            </a:r>
            <a:r>
              <a:rPr lang="en-US" sz="4000" dirty="0" smtClean="0"/>
              <a:t>If you were of the world, the world would love its own. </a:t>
            </a:r>
            <a:r>
              <a:rPr lang="en-US" sz="4000" b="1" dirty="0" smtClean="0"/>
              <a:t>Yet because you are not of the world, but I chose you out of the world, therefore the world hates you.</a:t>
            </a:r>
          </a:p>
          <a:p>
            <a:pPr algn="r"/>
            <a:r>
              <a:rPr lang="en-US" sz="2000" i="1" dirty="0" smtClean="0">
                <a:solidFill>
                  <a:srgbClr val="FF0000"/>
                </a:solidFill>
              </a:rPr>
              <a:t>(John 15)</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 – John 7:1-7</a:t>
            </a:r>
          </a:p>
          <a:p>
            <a:pPr lvl="1"/>
            <a:r>
              <a:rPr lang="en-US" sz="3200" b="1" dirty="0" smtClean="0"/>
              <a:t>And envied  Him – Matthew 27:15-18</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3170099"/>
          </a:xfrm>
          <a:prstGeom prst="rect">
            <a:avLst/>
          </a:prstGeom>
          <a:noFill/>
        </p:spPr>
        <p:txBody>
          <a:bodyPr wrap="square" rtlCol="0">
            <a:spAutoFit/>
          </a:bodyPr>
          <a:lstStyle/>
          <a:p>
            <a:pPr algn="ctr"/>
            <a:r>
              <a:rPr lang="en-US" sz="4000" b="1" baseline="30000" dirty="0" smtClean="0">
                <a:solidFill>
                  <a:srgbClr val="FF0000"/>
                </a:solidFill>
              </a:rPr>
              <a:t>15</a:t>
            </a:r>
            <a:r>
              <a:rPr lang="en-US" sz="4000" baseline="30000" dirty="0" smtClean="0"/>
              <a:t>  </a:t>
            </a:r>
            <a:r>
              <a:rPr lang="en-US" sz="4000" dirty="0" smtClean="0"/>
              <a:t>Now </a:t>
            </a:r>
            <a:r>
              <a:rPr lang="en-US" sz="4000" dirty="0"/>
              <a:t>at the feast the governor was accustomed to releasing to the multitude one prisoner whom they wished. </a:t>
            </a:r>
            <a:r>
              <a:rPr lang="en-US" sz="4000" dirty="0" smtClean="0"/>
              <a:t> </a:t>
            </a:r>
            <a:r>
              <a:rPr lang="en-US" sz="4000" b="1" baseline="30000" dirty="0" smtClean="0">
                <a:solidFill>
                  <a:srgbClr val="FF0000"/>
                </a:solidFill>
              </a:rPr>
              <a:t>16 </a:t>
            </a:r>
            <a:r>
              <a:rPr lang="en-US" sz="4000" baseline="30000" dirty="0" smtClean="0"/>
              <a:t> </a:t>
            </a:r>
            <a:r>
              <a:rPr lang="en-US" sz="4000" dirty="0" smtClean="0"/>
              <a:t>And </a:t>
            </a:r>
            <a:r>
              <a:rPr lang="en-US" sz="4000" dirty="0"/>
              <a:t>at that time they had a notorious prisoner called </a:t>
            </a:r>
            <a:r>
              <a:rPr lang="en-US" sz="4000" dirty="0" smtClean="0"/>
              <a:t>Barabbas</a:t>
            </a:r>
            <a:r>
              <a:rPr lang="en-US" sz="4000" dirty="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457200"/>
            <a:ext cx="8686800" cy="4093428"/>
          </a:xfrm>
          <a:prstGeom prst="rect">
            <a:avLst/>
          </a:prstGeom>
          <a:noFill/>
        </p:spPr>
        <p:txBody>
          <a:bodyPr wrap="square" rtlCol="0">
            <a:spAutoFit/>
          </a:bodyPr>
          <a:lstStyle/>
          <a:p>
            <a:pPr algn="ctr"/>
            <a:r>
              <a:rPr lang="en-US" sz="4000" b="1" baseline="30000" dirty="0" smtClean="0">
                <a:solidFill>
                  <a:srgbClr val="FF0000"/>
                </a:solidFill>
              </a:rPr>
              <a:t>17</a:t>
            </a:r>
            <a:r>
              <a:rPr lang="en-US" sz="4000" baseline="30000" dirty="0" smtClean="0"/>
              <a:t>  </a:t>
            </a:r>
            <a:r>
              <a:rPr lang="en-US" sz="4000" dirty="0" smtClean="0"/>
              <a:t>Therefore</a:t>
            </a:r>
            <a:r>
              <a:rPr lang="en-US" sz="4000" dirty="0"/>
              <a:t>, when they had gathered together, Pilate said to them, “Whom do you want me to release to you? Barabbas, or Jesus who is called Christ?” </a:t>
            </a:r>
            <a:r>
              <a:rPr lang="en-US" sz="4000" dirty="0" smtClean="0"/>
              <a:t> </a:t>
            </a:r>
            <a:r>
              <a:rPr lang="en-US" sz="4000" b="1" baseline="30000" dirty="0" smtClean="0">
                <a:solidFill>
                  <a:srgbClr val="FF0000"/>
                </a:solidFill>
              </a:rPr>
              <a:t>18</a:t>
            </a:r>
            <a:r>
              <a:rPr lang="en-US" sz="4000" baseline="30000" dirty="0" smtClean="0"/>
              <a:t>  </a:t>
            </a:r>
            <a:r>
              <a:rPr lang="en-US" sz="4000" b="1" dirty="0" smtClean="0"/>
              <a:t>For </a:t>
            </a:r>
            <a:r>
              <a:rPr lang="en-US" sz="4000" b="1" dirty="0"/>
              <a:t>he knew that they had handed Him over because of envy</a:t>
            </a:r>
            <a:r>
              <a:rPr lang="en-US" sz="4000" dirty="0" smtClean="0"/>
              <a:t>.</a:t>
            </a:r>
          </a:p>
          <a:p>
            <a:pPr algn="r"/>
            <a:r>
              <a:rPr lang="en-US" sz="2000" i="1" dirty="0" smtClean="0">
                <a:solidFill>
                  <a:srgbClr val="FF0000"/>
                </a:solidFill>
              </a:rPr>
              <a:t>(Matthew 27)</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 – John 7:1-7</a:t>
            </a:r>
          </a:p>
          <a:p>
            <a:pPr lvl="1"/>
            <a:r>
              <a:rPr lang="en-US" sz="3200" b="1" dirty="0" smtClean="0"/>
              <a:t>And envy – Matthew 27:15-18</a:t>
            </a:r>
          </a:p>
          <a:p>
            <a:r>
              <a:rPr lang="en-US" sz="3600" b="1" dirty="0" smtClean="0"/>
              <a:t>Jesus’ reasons – </a:t>
            </a:r>
          </a:p>
          <a:p>
            <a:pPr lvl="1"/>
            <a:r>
              <a:rPr lang="en-US" sz="3200" b="1" dirty="0" smtClean="0"/>
              <a:t>For our sins – I Corinthians 15:3-4</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7" dur="8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2" end="2"/>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
                                            <p:txEl>
                                              <p:pRg st="3" end="3"/>
                                            </p:txEl>
                                          </p:spTgt>
                                        </p:tgtEl>
                                        <p:attrNameLst>
                                          <p:attrName>style.visibility</p:attrName>
                                        </p:attrNameLst>
                                      </p:cBhvr>
                                      <p:to>
                                        <p:strVal val="visible"/>
                                      </p:to>
                                    </p:set>
                                    <p:anim calcmode="discrete" valueType="clr">
                                      <p:cBhvr override="childStyle">
                                        <p:cTn id="14" dur="80"/>
                                        <p:tgtEl>
                                          <p:spTgt spid="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
                                            <p:txEl>
                                              <p:pRg st="3" end="3"/>
                                            </p:txEl>
                                          </p:spTgt>
                                        </p:tgtEl>
                                        <p:attrNameLst>
                                          <p:attrName>fillcolor</p:attrName>
                                        </p:attrNameLst>
                                      </p:cBhvr>
                                      <p:tavLst>
                                        <p:tav tm="0">
                                          <p:val>
                                            <p:clrVal>
                                              <a:schemeClr val="accent2"/>
                                            </p:clrVal>
                                          </p:val>
                                        </p:tav>
                                        <p:tav tm="50000">
                                          <p:val>
                                            <p:clrVal>
                                              <a:schemeClr val="hlink"/>
                                            </p:clrVal>
                                          </p:val>
                                        </p:tav>
                                      </p:tavLst>
                                    </p:anim>
                                    <p:set>
                                      <p:cBhvr>
                                        <p:cTn id="16" dur="80"/>
                                        <p:tgtEl>
                                          <p:spTgt spid="7">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458200" cy="4093428"/>
          </a:xfrm>
          <a:prstGeom prst="rect">
            <a:avLst/>
          </a:prstGeom>
          <a:noFill/>
        </p:spPr>
        <p:txBody>
          <a:bodyPr wrap="square" rtlCol="0">
            <a:spAutoFit/>
          </a:bodyPr>
          <a:lstStyle/>
          <a:p>
            <a:pPr algn="ctr"/>
            <a:r>
              <a:rPr lang="en-US" sz="4000" b="1" baseline="30000" dirty="0" smtClean="0">
                <a:solidFill>
                  <a:srgbClr val="FF0000"/>
                </a:solidFill>
              </a:rPr>
              <a:t>3</a:t>
            </a:r>
            <a:r>
              <a:rPr lang="en-US" sz="4000" baseline="30000" dirty="0" smtClean="0"/>
              <a:t>  </a:t>
            </a:r>
            <a:r>
              <a:rPr lang="en-US" sz="4000" dirty="0" smtClean="0"/>
              <a:t>For </a:t>
            </a:r>
            <a:r>
              <a:rPr lang="en-US" sz="4000" dirty="0"/>
              <a:t>I delivered to you first of all that which I also received: that</a:t>
            </a:r>
            <a:r>
              <a:rPr lang="en-US" sz="4000" b="1" dirty="0"/>
              <a:t> Christ died for our sins according to the Scriptures, </a:t>
            </a:r>
            <a:r>
              <a:rPr lang="en-US" sz="4000" dirty="0" smtClean="0"/>
              <a:t> </a:t>
            </a:r>
            <a:r>
              <a:rPr lang="en-US" sz="4000" b="1" baseline="30000" dirty="0" smtClean="0">
                <a:solidFill>
                  <a:srgbClr val="FF0000"/>
                </a:solidFill>
              </a:rPr>
              <a:t>4</a:t>
            </a:r>
            <a:r>
              <a:rPr lang="en-US" sz="4000" baseline="30000" dirty="0" smtClean="0"/>
              <a:t>  </a:t>
            </a:r>
            <a:r>
              <a:rPr lang="en-US" sz="4000" dirty="0" smtClean="0"/>
              <a:t>and </a:t>
            </a:r>
            <a:r>
              <a:rPr lang="en-US" sz="4000" dirty="0"/>
              <a:t>that He was buried, and that He rose again the third day according to the Scriptures, </a:t>
            </a:r>
            <a:endParaRPr lang="en-US" sz="4000" dirty="0" smtClean="0"/>
          </a:p>
          <a:p>
            <a:pPr algn="r"/>
            <a:r>
              <a:rPr lang="en-US" sz="2000" i="1" dirty="0" smtClean="0">
                <a:solidFill>
                  <a:srgbClr val="FF0000"/>
                </a:solidFill>
              </a:rPr>
              <a:t>(I Corinthians 15)</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 – John 7:1-7</a:t>
            </a:r>
          </a:p>
          <a:p>
            <a:pPr lvl="1"/>
            <a:r>
              <a:rPr lang="en-US" sz="3200" b="1" dirty="0" smtClean="0"/>
              <a:t>And envy – Matthew 27:15-18</a:t>
            </a:r>
          </a:p>
          <a:p>
            <a:r>
              <a:rPr lang="en-US" sz="3600" b="1" dirty="0" smtClean="0"/>
              <a:t>Jesus’ reasons – </a:t>
            </a:r>
          </a:p>
          <a:p>
            <a:pPr lvl="1"/>
            <a:r>
              <a:rPr lang="en-US" sz="3200" b="1" dirty="0" smtClean="0"/>
              <a:t>For our sins – I Corinthians 15:3-4</a:t>
            </a:r>
          </a:p>
          <a:p>
            <a:pPr lvl="1"/>
            <a:r>
              <a:rPr lang="en-US" sz="3200" b="1" dirty="0" smtClean="0"/>
              <a:t>Eternal life  – John 3:14-15; Mark 8:27-31</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4" end="4"/>
                                            </p:txEl>
                                          </p:spTgt>
                                        </p:tgtEl>
                                        <p:attrNameLst>
                                          <p:attrName>style.visibility</p:attrName>
                                        </p:attrNameLst>
                                      </p:cBhvr>
                                      <p:to>
                                        <p:strVal val="visible"/>
                                      </p:to>
                                    </p:set>
                                    <p:anim calcmode="discrete" valueType="clr">
                                      <p:cBhvr override="childStyle">
                                        <p:cTn id="7" dur="80"/>
                                        <p:tgtEl>
                                          <p:spTgt spid="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4" end="4"/>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81000" y="609600"/>
            <a:ext cx="8382000" cy="3477875"/>
          </a:xfrm>
          <a:prstGeom prst="rect">
            <a:avLst/>
          </a:prstGeom>
          <a:noFill/>
        </p:spPr>
        <p:txBody>
          <a:bodyPr wrap="square" rtlCol="0">
            <a:spAutoFit/>
          </a:bodyPr>
          <a:lstStyle/>
          <a:p>
            <a:pPr algn="ctr"/>
            <a:r>
              <a:rPr lang="en-US" sz="4000" b="1" baseline="30000" dirty="0" smtClean="0">
                <a:solidFill>
                  <a:srgbClr val="FF0000"/>
                </a:solidFill>
              </a:rPr>
              <a:t>14</a:t>
            </a:r>
            <a:r>
              <a:rPr lang="en-US" sz="4000" baseline="30000" dirty="0" smtClean="0"/>
              <a:t>  </a:t>
            </a:r>
            <a:r>
              <a:rPr lang="en-US" sz="4000" dirty="0" smtClean="0"/>
              <a:t>And </a:t>
            </a:r>
            <a:r>
              <a:rPr lang="en-US" sz="4000" dirty="0"/>
              <a:t>as Moses lifted up the serpent in the wilderness, </a:t>
            </a:r>
            <a:r>
              <a:rPr lang="en-US" sz="4000" b="1" dirty="0"/>
              <a:t>even so must the Son of Man be lifted up</a:t>
            </a:r>
            <a:r>
              <a:rPr lang="en-US" sz="4000" dirty="0"/>
              <a:t>, </a:t>
            </a:r>
            <a:r>
              <a:rPr lang="en-US" sz="4000" dirty="0" smtClean="0"/>
              <a:t> </a:t>
            </a:r>
            <a:r>
              <a:rPr lang="en-US" sz="4000" b="1" baseline="30000" dirty="0" smtClean="0">
                <a:solidFill>
                  <a:srgbClr val="FF0000"/>
                </a:solidFill>
              </a:rPr>
              <a:t>15</a:t>
            </a:r>
            <a:r>
              <a:rPr lang="en-US" sz="4000" baseline="30000" dirty="0" smtClean="0"/>
              <a:t>  </a:t>
            </a:r>
            <a:r>
              <a:rPr lang="en-US" sz="4000" b="1" dirty="0" smtClean="0"/>
              <a:t>that </a:t>
            </a:r>
            <a:r>
              <a:rPr lang="en-US" sz="4000" b="1" dirty="0"/>
              <a:t>whoever believes in Him should </a:t>
            </a:r>
            <a:r>
              <a:rPr lang="en-US" sz="4000" b="1" dirty="0" smtClean="0"/>
              <a:t>not </a:t>
            </a:r>
            <a:r>
              <a:rPr lang="en-US" sz="4000" b="1" dirty="0"/>
              <a:t>perish but have eternal life</a:t>
            </a:r>
            <a:r>
              <a:rPr lang="en-US" sz="4000" dirty="0"/>
              <a:t>. </a:t>
            </a:r>
            <a:endParaRPr lang="en-US" sz="4000" dirty="0" smtClean="0"/>
          </a:p>
          <a:p>
            <a:pPr algn="r"/>
            <a:r>
              <a:rPr lang="en-US" sz="2000" i="1" dirty="0" smtClean="0">
                <a:solidFill>
                  <a:srgbClr val="FF0000"/>
                </a:solidFill>
              </a:rPr>
              <a:t>(John 3)</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28600" y="533400"/>
            <a:ext cx="8534400" cy="4401205"/>
          </a:xfrm>
          <a:prstGeom prst="rect">
            <a:avLst/>
          </a:prstGeom>
          <a:noFill/>
        </p:spPr>
        <p:txBody>
          <a:bodyPr wrap="square" rtlCol="0">
            <a:spAutoFit/>
          </a:bodyPr>
          <a:lstStyle/>
          <a:p>
            <a:pPr algn="ctr"/>
            <a:r>
              <a:rPr lang="en-US" sz="4000" b="1" baseline="30000" dirty="0" smtClean="0">
                <a:solidFill>
                  <a:srgbClr val="FF0000"/>
                </a:solidFill>
              </a:rPr>
              <a:t>27</a:t>
            </a:r>
            <a:r>
              <a:rPr lang="en-US" sz="4000" baseline="30000" dirty="0" smtClean="0"/>
              <a:t>  </a:t>
            </a:r>
            <a:r>
              <a:rPr lang="en-US" sz="4000" dirty="0" smtClean="0"/>
              <a:t>Now </a:t>
            </a:r>
            <a:r>
              <a:rPr lang="en-US" sz="4000" dirty="0"/>
              <a:t>Jesus and His disciples went out to the towns of Caesarea Philippi; and on the road He asked His disciples, saying to them, “Who do men say that I am</a:t>
            </a:r>
            <a:r>
              <a:rPr lang="en-US" sz="4000" dirty="0" smtClean="0"/>
              <a:t>?”  </a:t>
            </a:r>
            <a:r>
              <a:rPr lang="en-US" sz="4000" b="1" baseline="30000" dirty="0" smtClean="0">
                <a:solidFill>
                  <a:srgbClr val="FF0000"/>
                </a:solidFill>
              </a:rPr>
              <a:t>28</a:t>
            </a:r>
            <a:r>
              <a:rPr lang="en-US" sz="4000" baseline="30000" dirty="0" smtClean="0"/>
              <a:t>  </a:t>
            </a:r>
            <a:r>
              <a:rPr lang="en-US" sz="4000" dirty="0" smtClean="0"/>
              <a:t>So </a:t>
            </a:r>
            <a:r>
              <a:rPr lang="en-US" sz="4000" dirty="0"/>
              <a:t>they answered, “John the Baptist; but some </a:t>
            </a:r>
            <a:r>
              <a:rPr lang="en-US" sz="4000" i="1" dirty="0"/>
              <a:t>say,</a:t>
            </a:r>
            <a:r>
              <a:rPr lang="en-US" sz="4000" dirty="0"/>
              <a:t> Elijah; and others, one of the prophets.”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5016758"/>
          </a:xfrm>
          <a:prstGeom prst="rect">
            <a:avLst/>
          </a:prstGeom>
          <a:noFill/>
        </p:spPr>
        <p:txBody>
          <a:bodyPr wrap="square" rtlCol="0">
            <a:spAutoFit/>
          </a:bodyPr>
          <a:lstStyle/>
          <a:p>
            <a:r>
              <a:rPr lang="en-US" sz="4000" b="1" baseline="30000" dirty="0" smtClean="0">
                <a:solidFill>
                  <a:srgbClr val="FF0000"/>
                </a:solidFill>
              </a:rPr>
              <a:t>32</a:t>
            </a:r>
            <a:r>
              <a:rPr lang="en-US" sz="4000" baseline="30000" dirty="0" smtClean="0"/>
              <a:t>  </a:t>
            </a:r>
            <a:r>
              <a:rPr lang="en-US" sz="4000" dirty="0" smtClean="0"/>
              <a:t>Now </a:t>
            </a:r>
            <a:r>
              <a:rPr lang="en-US" sz="4000" dirty="0"/>
              <a:t>as they came out, they found a man of Cyrene, Simon by name. Him they compelled to bear His cross. </a:t>
            </a:r>
            <a:r>
              <a:rPr lang="en-US" sz="4000" dirty="0" smtClean="0"/>
              <a:t> </a:t>
            </a:r>
            <a:r>
              <a:rPr lang="en-US" sz="4000" b="1" baseline="30000" dirty="0" smtClean="0">
                <a:solidFill>
                  <a:srgbClr val="FF0000"/>
                </a:solidFill>
              </a:rPr>
              <a:t>33 </a:t>
            </a:r>
            <a:r>
              <a:rPr lang="en-US" sz="4000" baseline="30000" dirty="0" smtClean="0"/>
              <a:t> </a:t>
            </a:r>
            <a:r>
              <a:rPr lang="en-US" sz="4000" dirty="0" smtClean="0"/>
              <a:t>And </a:t>
            </a:r>
            <a:r>
              <a:rPr lang="en-US" sz="4000" dirty="0"/>
              <a:t>when they had come to a place called Golgotha, that is to say, Place of a Skull, </a:t>
            </a:r>
            <a:r>
              <a:rPr lang="en-US" sz="4000" dirty="0" smtClean="0"/>
              <a:t> </a:t>
            </a:r>
            <a:r>
              <a:rPr lang="en-US" sz="4000" b="1" baseline="30000" dirty="0" smtClean="0">
                <a:solidFill>
                  <a:srgbClr val="FF0000"/>
                </a:solidFill>
              </a:rPr>
              <a:t>34</a:t>
            </a:r>
            <a:r>
              <a:rPr lang="en-US" sz="4000" baseline="30000" dirty="0" smtClean="0"/>
              <a:t>  </a:t>
            </a:r>
            <a:r>
              <a:rPr lang="en-US" sz="4000" dirty="0" smtClean="0"/>
              <a:t>they </a:t>
            </a:r>
            <a:r>
              <a:rPr lang="en-US" sz="4000" dirty="0"/>
              <a:t>gave Him </a:t>
            </a:r>
            <a:r>
              <a:rPr lang="en-US" sz="4000" dirty="0" smtClean="0"/>
              <a:t>sour </a:t>
            </a:r>
            <a:r>
              <a:rPr lang="en-US" sz="4000" dirty="0"/>
              <a:t>wine mingled with gall to drink. But when He had tasted </a:t>
            </a:r>
            <a:r>
              <a:rPr lang="en-US" sz="4000" i="1" dirty="0"/>
              <a:t>it,</a:t>
            </a:r>
            <a:r>
              <a:rPr lang="en-US" sz="4000" dirty="0"/>
              <a:t> He would not drink.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457200"/>
            <a:ext cx="8382000" cy="3170099"/>
          </a:xfrm>
          <a:prstGeom prst="rect">
            <a:avLst/>
          </a:prstGeom>
          <a:noFill/>
        </p:spPr>
        <p:txBody>
          <a:bodyPr wrap="square" rtlCol="0">
            <a:spAutoFit/>
          </a:bodyPr>
          <a:lstStyle/>
          <a:p>
            <a:pPr algn="ctr"/>
            <a:r>
              <a:rPr lang="en-US" sz="4000" b="1" baseline="30000" dirty="0" smtClean="0">
                <a:solidFill>
                  <a:srgbClr val="FF0000"/>
                </a:solidFill>
              </a:rPr>
              <a:t>29</a:t>
            </a:r>
            <a:r>
              <a:rPr lang="en-US" sz="4000" baseline="30000" dirty="0" smtClean="0"/>
              <a:t>  </a:t>
            </a:r>
            <a:r>
              <a:rPr lang="en-US" sz="4000" dirty="0" smtClean="0"/>
              <a:t>He </a:t>
            </a:r>
            <a:r>
              <a:rPr lang="en-US" sz="4000" dirty="0"/>
              <a:t>said to them, “But who do you say that I am</a:t>
            </a:r>
            <a:r>
              <a:rPr lang="en-US" sz="4000" dirty="0" smtClean="0"/>
              <a:t>?”  Peter </a:t>
            </a:r>
            <a:r>
              <a:rPr lang="en-US" sz="4000" dirty="0"/>
              <a:t>answered and said to Him, “You are the Christ</a:t>
            </a:r>
            <a:r>
              <a:rPr lang="en-US" sz="4000" dirty="0" smtClean="0"/>
              <a:t>.”  </a:t>
            </a:r>
            <a:r>
              <a:rPr lang="en-US" sz="4000" b="1" baseline="30000" dirty="0" smtClean="0">
                <a:solidFill>
                  <a:srgbClr val="FF0000"/>
                </a:solidFill>
              </a:rPr>
              <a:t>30 </a:t>
            </a:r>
            <a:r>
              <a:rPr lang="en-US" sz="4000" baseline="30000" dirty="0" smtClean="0"/>
              <a:t> </a:t>
            </a:r>
            <a:r>
              <a:rPr lang="en-US" sz="4000" dirty="0" smtClean="0"/>
              <a:t>Then </a:t>
            </a:r>
            <a:r>
              <a:rPr lang="en-US" sz="4000" dirty="0"/>
              <a:t>He strictly warned them that they should tell no one about Him</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458200" cy="3477875"/>
          </a:xfrm>
          <a:prstGeom prst="rect">
            <a:avLst/>
          </a:prstGeom>
          <a:noFill/>
        </p:spPr>
        <p:txBody>
          <a:bodyPr wrap="square" rtlCol="0">
            <a:spAutoFit/>
          </a:bodyPr>
          <a:lstStyle/>
          <a:p>
            <a:pPr algn="ctr"/>
            <a:r>
              <a:rPr lang="en-US" sz="4000" b="1" baseline="30000" dirty="0" smtClean="0">
                <a:solidFill>
                  <a:srgbClr val="FF0000"/>
                </a:solidFill>
              </a:rPr>
              <a:t>31</a:t>
            </a:r>
            <a:r>
              <a:rPr lang="en-US" sz="4000" baseline="30000" dirty="0" smtClean="0"/>
              <a:t>  </a:t>
            </a:r>
            <a:r>
              <a:rPr lang="en-US" sz="4000" dirty="0" smtClean="0"/>
              <a:t>And </a:t>
            </a:r>
            <a:r>
              <a:rPr lang="en-US" sz="4000" b="1" dirty="0" smtClean="0"/>
              <a:t>He began to teach them that the Son of Man must suffer many things</a:t>
            </a:r>
            <a:r>
              <a:rPr lang="en-US" sz="4000" dirty="0" smtClean="0"/>
              <a:t>, and be rejected by the elders and chief priests and scribes, </a:t>
            </a:r>
            <a:r>
              <a:rPr lang="en-US" sz="4000" b="1" dirty="0" smtClean="0"/>
              <a:t>and be killed, and after three days rise again</a:t>
            </a:r>
            <a:r>
              <a:rPr lang="en-US" sz="4000" dirty="0" smtClean="0"/>
              <a:t>. </a:t>
            </a:r>
          </a:p>
          <a:p>
            <a:pPr algn="r"/>
            <a:r>
              <a:rPr lang="en-US" sz="2000" i="1" dirty="0" smtClean="0">
                <a:solidFill>
                  <a:srgbClr val="FF0000"/>
                </a:solidFill>
              </a:rPr>
              <a:t>(Mark 8)</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 – John 7:1-7</a:t>
            </a:r>
          </a:p>
          <a:p>
            <a:pPr lvl="1"/>
            <a:r>
              <a:rPr lang="en-US" sz="3200" b="1" dirty="0" smtClean="0"/>
              <a:t>And envy – Matthew 27:15-18</a:t>
            </a:r>
          </a:p>
          <a:p>
            <a:r>
              <a:rPr lang="en-US" sz="3600" b="1" dirty="0" smtClean="0"/>
              <a:t>Jesus’ reasons – </a:t>
            </a:r>
          </a:p>
          <a:p>
            <a:pPr lvl="1"/>
            <a:r>
              <a:rPr lang="en-US" sz="3200" b="1" dirty="0" smtClean="0"/>
              <a:t>For our sins – I Corinthians 15:3-4</a:t>
            </a:r>
          </a:p>
          <a:p>
            <a:pPr lvl="1"/>
            <a:r>
              <a:rPr lang="en-US" sz="3200" b="1" dirty="0" smtClean="0"/>
              <a:t>Eternal life for believers – John 3:14-15</a:t>
            </a:r>
          </a:p>
          <a:p>
            <a:pPr lvl="1"/>
            <a:r>
              <a:rPr lang="en-US" sz="3200" b="1" dirty="0" smtClean="0"/>
              <a:t>Joy set before Him – Hebrews 12:1-2</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5" end="5"/>
                                            </p:txEl>
                                          </p:spTgt>
                                        </p:tgtEl>
                                        <p:attrNameLst>
                                          <p:attrName>style.visibility</p:attrName>
                                        </p:attrNameLst>
                                      </p:cBhvr>
                                      <p:to>
                                        <p:strVal val="visible"/>
                                      </p:to>
                                    </p:set>
                                    <p:anim calcmode="discrete" valueType="clr">
                                      <p:cBhvr override="childStyle">
                                        <p:cTn id="7" dur="80"/>
                                        <p:tgtEl>
                                          <p:spTgt spid="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5" end="5"/>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458200" cy="3785652"/>
          </a:xfrm>
          <a:prstGeom prst="rect">
            <a:avLst/>
          </a:prstGeom>
          <a:noFill/>
        </p:spPr>
        <p:txBody>
          <a:bodyPr wrap="square" rtlCol="0">
            <a:spAutoFit/>
          </a:bodyPr>
          <a:lstStyle/>
          <a:p>
            <a:pPr algn="ctr"/>
            <a:r>
              <a:rPr lang="en-US" sz="4000" b="1" baseline="30000" dirty="0" smtClean="0">
                <a:solidFill>
                  <a:srgbClr val="FF0000"/>
                </a:solidFill>
              </a:rPr>
              <a:t>1</a:t>
            </a:r>
            <a:r>
              <a:rPr lang="en-US" sz="4000" baseline="30000" dirty="0" smtClean="0"/>
              <a:t>  </a:t>
            </a:r>
            <a:r>
              <a:rPr lang="en-US" sz="4000" dirty="0" smtClean="0"/>
              <a:t>Therefore </a:t>
            </a:r>
            <a:r>
              <a:rPr lang="en-US" sz="4000" dirty="0"/>
              <a:t>we also, since we are surrounded by so great a cloud of witnesses, let us lay aside every weight, and the sin which so easily ensnares </a:t>
            </a:r>
            <a:r>
              <a:rPr lang="en-US" sz="4000" i="1" dirty="0"/>
              <a:t>us,</a:t>
            </a:r>
            <a:r>
              <a:rPr lang="en-US" sz="4000" dirty="0"/>
              <a:t> and let us run with endurance the race that is set before us,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09600"/>
            <a:ext cx="8610600" cy="3477875"/>
          </a:xfrm>
          <a:prstGeom prst="rect">
            <a:avLst/>
          </a:prstGeom>
          <a:noFill/>
        </p:spPr>
        <p:txBody>
          <a:bodyPr wrap="square" rtlCol="0">
            <a:spAutoFit/>
          </a:bodyPr>
          <a:lstStyle/>
          <a:p>
            <a:pPr algn="ctr"/>
            <a:r>
              <a:rPr lang="en-US" sz="4000" b="1" baseline="30000" dirty="0" smtClean="0">
                <a:solidFill>
                  <a:srgbClr val="FF0000"/>
                </a:solidFill>
              </a:rPr>
              <a:t>2</a:t>
            </a:r>
            <a:r>
              <a:rPr lang="en-US" sz="4000" baseline="30000" dirty="0" smtClean="0"/>
              <a:t>  </a:t>
            </a:r>
            <a:r>
              <a:rPr lang="en-US" sz="4000" b="1" dirty="0" smtClean="0"/>
              <a:t>looking </a:t>
            </a:r>
            <a:r>
              <a:rPr lang="en-US" sz="4000" b="1" dirty="0"/>
              <a:t>unto Jesus</a:t>
            </a:r>
            <a:r>
              <a:rPr lang="en-US" sz="4000" dirty="0"/>
              <a:t>, the author and finisher of </a:t>
            </a:r>
            <a:r>
              <a:rPr lang="en-US" sz="4000" i="1" dirty="0"/>
              <a:t>our</a:t>
            </a:r>
            <a:r>
              <a:rPr lang="en-US" sz="4000" dirty="0"/>
              <a:t> faith, </a:t>
            </a:r>
            <a:r>
              <a:rPr lang="en-US" sz="4000" b="1" dirty="0"/>
              <a:t>who for the joy that was set before Him endured the cross, despising the shame</a:t>
            </a:r>
            <a:r>
              <a:rPr lang="en-US" sz="4000" dirty="0"/>
              <a:t>, and has sat down at the right hand of the throne of God</a:t>
            </a:r>
            <a:r>
              <a:rPr lang="en-US" sz="4000" dirty="0" smtClean="0"/>
              <a:t>.</a:t>
            </a:r>
          </a:p>
          <a:p>
            <a:pPr algn="r"/>
            <a:r>
              <a:rPr lang="en-US" sz="2000" i="1" dirty="0" smtClean="0">
                <a:solidFill>
                  <a:srgbClr val="FF0000"/>
                </a:solidFill>
              </a:rPr>
              <a:t>(Hebrews 12)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a:t>
            </a:r>
          </a:p>
          <a:p>
            <a:pPr lvl="1"/>
            <a:r>
              <a:rPr lang="en-US" sz="3200" b="1" smtClean="0"/>
              <a:t>And envied Him</a:t>
            </a:r>
            <a:endParaRPr lang="en-US" sz="3200" b="1" dirty="0" smtClean="0"/>
          </a:p>
          <a:p>
            <a:r>
              <a:rPr lang="en-US" sz="3600" b="1" dirty="0" smtClean="0"/>
              <a:t>Jesus’ reasons – </a:t>
            </a:r>
          </a:p>
          <a:p>
            <a:pPr lvl="1"/>
            <a:r>
              <a:rPr lang="en-US" sz="3200" b="1" dirty="0" smtClean="0"/>
              <a:t>For our sins</a:t>
            </a:r>
          </a:p>
          <a:p>
            <a:pPr lvl="1"/>
            <a:r>
              <a:rPr lang="en-US" sz="3200" b="1" dirty="0" smtClean="0"/>
              <a:t>Eternal life for believers</a:t>
            </a:r>
          </a:p>
          <a:p>
            <a:pPr lvl="1"/>
            <a:r>
              <a:rPr lang="en-US" sz="3200" b="1" dirty="0" smtClean="0"/>
              <a:t>Joy set before Him</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blinds(horizontal)">
                                      <p:cBhvr>
                                        <p:cTn id="11" dur="500"/>
                                        <p:tgtEl>
                                          <p:spTgt spid="7">
                                            <p:txEl>
                                              <p:pRg st="1" end="1"/>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blinds(horizontal)">
                                      <p:cBhvr>
                                        <p:cTn id="15" dur="500"/>
                                        <p:tgtEl>
                                          <p:spTgt spid="7">
                                            <p:txEl>
                                              <p:pRg st="2" end="2"/>
                                            </p:txEl>
                                          </p:spTgt>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blinds(horizontal)">
                                      <p:cBhvr>
                                        <p:cTn id="19" dur="500"/>
                                        <p:tgtEl>
                                          <p:spTgt spid="7">
                                            <p:txEl>
                                              <p:pRg st="3" end="3"/>
                                            </p:txEl>
                                          </p:spTgt>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blinds(horizontal)">
                                      <p:cBhvr>
                                        <p:cTn id="23" dur="500"/>
                                        <p:tgtEl>
                                          <p:spTgt spid="7">
                                            <p:txEl>
                                              <p:pRg st="4" end="4"/>
                                            </p:txEl>
                                          </p:spTgt>
                                        </p:tgtEl>
                                      </p:cBhvr>
                                    </p:animEffect>
                                  </p:childTnLst>
                                </p:cTn>
                              </p:par>
                            </p:childTnLst>
                          </p:cTn>
                        </p:par>
                        <p:par>
                          <p:cTn id="24" fill="hold">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blinds(horizontal)">
                                      <p:cBhvr>
                                        <p:cTn id="2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rgbClr val="FF0000"/>
            </a:solidFill>
          </a:ln>
        </p:spPr>
        <p:txBody>
          <a:bodyPr>
            <a:normAutofit/>
          </a:bodyPr>
          <a:lstStyle/>
          <a:p>
            <a:r>
              <a:rPr lang="en-US" sz="5400" b="1" dirty="0" smtClean="0">
                <a:solidFill>
                  <a:srgbClr val="FF0000"/>
                </a:solidFill>
              </a:rPr>
              <a:t>Trial &amp; Crucifixion</a:t>
            </a:r>
            <a:endParaRPr lang="en-US" sz="5400" b="1" dirty="0">
              <a:solidFill>
                <a:srgbClr val="FF0000"/>
              </a:solidFill>
            </a:endParaRPr>
          </a:p>
        </p:txBody>
      </p:sp>
      <p:sp>
        <p:nvSpPr>
          <p:cNvPr id="7" name="Content Placeholder 6"/>
          <p:cNvSpPr>
            <a:spLocks noGrp="1"/>
          </p:cNvSpPr>
          <p:nvPr>
            <p:ph idx="1"/>
          </p:nvPr>
        </p:nvSpPr>
        <p:spPr>
          <a:xfrm>
            <a:off x="457200" y="1828800"/>
            <a:ext cx="8229600" cy="4525963"/>
          </a:xfrm>
        </p:spPr>
        <p:txBody>
          <a:bodyPr>
            <a:normAutofit/>
          </a:bodyPr>
          <a:lstStyle/>
          <a:p>
            <a:r>
              <a:rPr lang="en-US" sz="3600" b="1" dirty="0" smtClean="0"/>
              <a:t>Agony in Gethsemane – Luke 22:41-44</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5016758"/>
          </a:xfrm>
          <a:prstGeom prst="rect">
            <a:avLst/>
          </a:prstGeom>
          <a:noFill/>
        </p:spPr>
        <p:txBody>
          <a:bodyPr wrap="square" rtlCol="0">
            <a:spAutoFit/>
          </a:bodyPr>
          <a:lstStyle/>
          <a:p>
            <a:pPr algn="ctr"/>
            <a:r>
              <a:rPr lang="en-US" sz="4000" b="1" baseline="30000" dirty="0" smtClean="0">
                <a:solidFill>
                  <a:srgbClr val="FF0000"/>
                </a:solidFill>
              </a:rPr>
              <a:t>41</a:t>
            </a:r>
            <a:r>
              <a:rPr lang="en-US" sz="4000" baseline="30000" dirty="0" smtClean="0"/>
              <a:t>  </a:t>
            </a:r>
            <a:r>
              <a:rPr lang="en-US" sz="4000" dirty="0" smtClean="0"/>
              <a:t>And </a:t>
            </a:r>
            <a:r>
              <a:rPr lang="en-US" sz="4000" dirty="0"/>
              <a:t>He was withdrawn from them about a stone’s throw, and He knelt down and prayed, </a:t>
            </a:r>
            <a:r>
              <a:rPr lang="en-US" sz="4000" dirty="0" smtClean="0"/>
              <a:t> </a:t>
            </a:r>
            <a:r>
              <a:rPr lang="en-US" sz="4000" b="1" baseline="30000" dirty="0" smtClean="0">
                <a:solidFill>
                  <a:srgbClr val="FF0000"/>
                </a:solidFill>
              </a:rPr>
              <a:t>42</a:t>
            </a:r>
            <a:r>
              <a:rPr lang="en-US" sz="4000" baseline="30000" dirty="0" smtClean="0"/>
              <a:t>  </a:t>
            </a:r>
            <a:r>
              <a:rPr lang="en-US" sz="4000" dirty="0" smtClean="0"/>
              <a:t>saying</a:t>
            </a:r>
            <a:r>
              <a:rPr lang="en-US" sz="4000" dirty="0"/>
              <a:t>,</a:t>
            </a:r>
            <a:r>
              <a:rPr lang="en-US" sz="4000" b="1" dirty="0"/>
              <a:t> “Father, if it is Your will, take this cup away from Me; nevertheless not My will, but Yours, be done.”</a:t>
            </a:r>
            <a:r>
              <a:rPr lang="en-US" sz="4000" dirty="0"/>
              <a:t> </a:t>
            </a:r>
            <a:r>
              <a:rPr lang="en-US" sz="4000" dirty="0" smtClean="0"/>
              <a:t> </a:t>
            </a:r>
            <a:r>
              <a:rPr lang="en-US" sz="4000" b="1" baseline="30000" dirty="0" smtClean="0">
                <a:solidFill>
                  <a:srgbClr val="FF0000"/>
                </a:solidFill>
              </a:rPr>
              <a:t>43</a:t>
            </a:r>
            <a:r>
              <a:rPr lang="en-US" sz="4000" dirty="0" smtClean="0"/>
              <a:t>  Then </a:t>
            </a:r>
            <a:r>
              <a:rPr lang="en-US" sz="4000" dirty="0"/>
              <a:t>an angel appeared to Him from heaven, strengthening Him.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3108543"/>
          </a:xfrm>
          <a:prstGeom prst="rect">
            <a:avLst/>
          </a:prstGeom>
          <a:noFill/>
        </p:spPr>
        <p:txBody>
          <a:bodyPr wrap="square" rtlCol="0">
            <a:spAutoFit/>
          </a:bodyPr>
          <a:lstStyle/>
          <a:p>
            <a:pPr algn="ctr"/>
            <a:r>
              <a:rPr lang="en-US" sz="4400" b="1" baseline="30000" dirty="0" smtClean="0">
                <a:solidFill>
                  <a:srgbClr val="FF0000"/>
                </a:solidFill>
              </a:rPr>
              <a:t>44 </a:t>
            </a:r>
            <a:r>
              <a:rPr lang="en-US" sz="4400" baseline="30000" dirty="0" smtClean="0"/>
              <a:t> </a:t>
            </a:r>
            <a:r>
              <a:rPr lang="en-US" sz="4400" b="1" dirty="0" smtClean="0"/>
              <a:t>And </a:t>
            </a:r>
            <a:r>
              <a:rPr lang="en-US" sz="4400" b="1" dirty="0"/>
              <a:t>being in agony, He prayed more earnestly</a:t>
            </a:r>
            <a:r>
              <a:rPr lang="en-US" sz="4400" dirty="0"/>
              <a:t>. Then His sweat became like great drops of blood falling down to the ground</a:t>
            </a:r>
            <a:r>
              <a:rPr lang="en-US" sz="4400" dirty="0" smtClean="0"/>
              <a:t>.</a:t>
            </a:r>
          </a:p>
          <a:p>
            <a:pPr algn="r"/>
            <a:r>
              <a:rPr lang="en-US" sz="2000" i="1" dirty="0" smtClean="0">
                <a:solidFill>
                  <a:srgbClr val="FF0000"/>
                </a:solidFill>
              </a:rPr>
              <a:t>(Luke 22)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rgbClr val="FF0000"/>
            </a:solidFill>
          </a:ln>
        </p:spPr>
        <p:txBody>
          <a:bodyPr>
            <a:normAutofit/>
          </a:bodyPr>
          <a:lstStyle/>
          <a:p>
            <a:r>
              <a:rPr lang="en-US" sz="5400" b="1" dirty="0" smtClean="0">
                <a:solidFill>
                  <a:srgbClr val="FF0000"/>
                </a:solidFill>
              </a:rPr>
              <a:t>Trial &amp; Crucifixion</a:t>
            </a:r>
            <a:endParaRPr lang="en-US" sz="5400" b="1" dirty="0">
              <a:solidFill>
                <a:srgbClr val="FF0000"/>
              </a:solidFill>
            </a:endParaRPr>
          </a:p>
        </p:txBody>
      </p:sp>
      <p:sp>
        <p:nvSpPr>
          <p:cNvPr id="7" name="Content Placeholder 6"/>
          <p:cNvSpPr>
            <a:spLocks noGrp="1"/>
          </p:cNvSpPr>
          <p:nvPr>
            <p:ph idx="1"/>
          </p:nvPr>
        </p:nvSpPr>
        <p:spPr>
          <a:xfrm>
            <a:off x="457200" y="1828800"/>
            <a:ext cx="8229600" cy="4525963"/>
          </a:xfrm>
        </p:spPr>
        <p:txBody>
          <a:bodyPr>
            <a:normAutofit/>
          </a:bodyPr>
          <a:lstStyle/>
          <a:p>
            <a:r>
              <a:rPr lang="en-US" sz="3600" b="1" dirty="0" smtClean="0"/>
              <a:t>Agony in Gethsemane – Luke 22:41-44</a:t>
            </a:r>
          </a:p>
          <a:p>
            <a:r>
              <a:rPr lang="en-US" sz="3600" b="1" dirty="0" smtClean="0"/>
              <a:t>The Jews – Mark 14:60-65</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610600" cy="4708981"/>
          </a:xfrm>
          <a:prstGeom prst="rect">
            <a:avLst/>
          </a:prstGeom>
          <a:noFill/>
        </p:spPr>
        <p:txBody>
          <a:bodyPr wrap="square" rtlCol="0">
            <a:spAutoFit/>
          </a:bodyPr>
          <a:lstStyle/>
          <a:p>
            <a:r>
              <a:rPr lang="en-US" sz="4000" b="1" baseline="30000" dirty="0" smtClean="0">
                <a:solidFill>
                  <a:srgbClr val="FF0000"/>
                </a:solidFill>
              </a:rPr>
              <a:t>35</a:t>
            </a:r>
            <a:r>
              <a:rPr lang="en-US" sz="4000" baseline="30000" dirty="0" smtClean="0"/>
              <a:t>  </a:t>
            </a:r>
            <a:r>
              <a:rPr lang="en-US" sz="4000" b="1" dirty="0" smtClean="0"/>
              <a:t>Then </a:t>
            </a:r>
            <a:r>
              <a:rPr lang="en-US" sz="4000" b="1" dirty="0"/>
              <a:t>they crucified Him</a:t>
            </a:r>
            <a:r>
              <a:rPr lang="en-US" sz="4000" dirty="0"/>
              <a:t>, and divided His garments, casting lots, </a:t>
            </a:r>
            <a:r>
              <a:rPr lang="en-US" sz="4000" dirty="0" smtClean="0"/>
              <a:t>that </a:t>
            </a:r>
            <a:r>
              <a:rPr lang="en-US" sz="4000" dirty="0"/>
              <a:t>it might be fulfilled which was spoken by the prophet:</a:t>
            </a:r>
            <a:endParaRPr lang="en-US" sz="4000" dirty="0" smtClean="0"/>
          </a:p>
          <a:p>
            <a:r>
              <a:rPr lang="en-US" sz="4000" dirty="0"/>
              <a:t>    </a:t>
            </a:r>
            <a:r>
              <a:rPr lang="en-US" sz="4000" i="1" dirty="0"/>
              <a:t>“They divided My garments among them</a:t>
            </a:r>
            <a:r>
              <a:rPr lang="en-US" sz="4000" i="1" dirty="0" smtClean="0"/>
              <a:t>, And </a:t>
            </a:r>
            <a:r>
              <a:rPr lang="en-US" sz="4000" i="1" dirty="0"/>
              <a:t>for My clothing they cast lots</a:t>
            </a:r>
            <a:r>
              <a:rPr lang="en-US" sz="4000" i="1" dirty="0" smtClean="0"/>
              <a:t>.”</a:t>
            </a:r>
          </a:p>
          <a:p>
            <a:pPr algn="r"/>
            <a:r>
              <a:rPr lang="en-US" sz="2000" i="1" dirty="0" smtClean="0">
                <a:solidFill>
                  <a:srgbClr val="FF0000"/>
                </a:solidFill>
              </a:rPr>
              <a:t>(Matthew 27)</a:t>
            </a:r>
            <a:endParaRPr lang="en-US" sz="2000" dirty="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457200"/>
            <a:ext cx="8610600" cy="5016758"/>
          </a:xfrm>
          <a:prstGeom prst="rect">
            <a:avLst/>
          </a:prstGeom>
          <a:noFill/>
        </p:spPr>
        <p:txBody>
          <a:bodyPr wrap="square" rtlCol="0">
            <a:spAutoFit/>
          </a:bodyPr>
          <a:lstStyle/>
          <a:p>
            <a:pPr algn="ctr"/>
            <a:r>
              <a:rPr lang="en-US" sz="4000" b="1" baseline="30000" dirty="0" smtClean="0">
                <a:solidFill>
                  <a:srgbClr val="FF0000"/>
                </a:solidFill>
              </a:rPr>
              <a:t>60 </a:t>
            </a:r>
            <a:r>
              <a:rPr lang="en-US" sz="4000" baseline="30000" dirty="0" smtClean="0"/>
              <a:t> </a:t>
            </a:r>
            <a:r>
              <a:rPr lang="en-US" sz="4000" dirty="0" smtClean="0"/>
              <a:t>And </a:t>
            </a:r>
            <a:r>
              <a:rPr lang="en-US" sz="4000" dirty="0"/>
              <a:t>the high priest stood up in the midst and asked Jesus, saying, “Do You answer nothing? What </a:t>
            </a:r>
            <a:r>
              <a:rPr lang="en-US" sz="4000" i="1" dirty="0"/>
              <a:t>is it</a:t>
            </a:r>
            <a:r>
              <a:rPr lang="en-US" sz="4000" dirty="0"/>
              <a:t> these men testify against You?” </a:t>
            </a:r>
            <a:r>
              <a:rPr lang="en-US" sz="4000" b="1" dirty="0" smtClean="0">
                <a:solidFill>
                  <a:srgbClr val="FF0000"/>
                </a:solidFill>
              </a:rPr>
              <a:t> </a:t>
            </a:r>
            <a:r>
              <a:rPr lang="en-US" sz="4000" b="1" baseline="30000" dirty="0" smtClean="0">
                <a:solidFill>
                  <a:srgbClr val="FF0000"/>
                </a:solidFill>
              </a:rPr>
              <a:t>61  </a:t>
            </a:r>
            <a:r>
              <a:rPr lang="en-US" sz="4000" dirty="0" smtClean="0"/>
              <a:t>But </a:t>
            </a:r>
            <a:r>
              <a:rPr lang="en-US" sz="4000" dirty="0"/>
              <a:t>He kept silent and answered nothing</a:t>
            </a:r>
            <a:r>
              <a:rPr lang="en-US" sz="4000" dirty="0" smtClean="0"/>
              <a:t>. </a:t>
            </a:r>
            <a:r>
              <a:rPr lang="en-US" sz="4000" b="1" dirty="0" smtClean="0"/>
              <a:t>Again </a:t>
            </a:r>
            <a:r>
              <a:rPr lang="en-US" sz="4000" b="1" dirty="0"/>
              <a:t>the high priest asked Him, saying to Him, “Are You the Christ, the Son of the Blessed?”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5632311"/>
          </a:xfrm>
          <a:prstGeom prst="rect">
            <a:avLst/>
          </a:prstGeom>
          <a:noFill/>
        </p:spPr>
        <p:txBody>
          <a:bodyPr wrap="square" rtlCol="0">
            <a:spAutoFit/>
          </a:bodyPr>
          <a:lstStyle/>
          <a:p>
            <a:pPr algn="ctr"/>
            <a:r>
              <a:rPr lang="en-US" sz="4000" b="1" baseline="30000" dirty="0" smtClean="0">
                <a:solidFill>
                  <a:srgbClr val="FF0000"/>
                </a:solidFill>
              </a:rPr>
              <a:t>62 </a:t>
            </a:r>
            <a:r>
              <a:rPr lang="en-US" sz="4000" baseline="30000" dirty="0" smtClean="0"/>
              <a:t> </a:t>
            </a:r>
            <a:r>
              <a:rPr lang="en-US" sz="4000" b="1" dirty="0" smtClean="0"/>
              <a:t>Jesus </a:t>
            </a:r>
            <a:r>
              <a:rPr lang="en-US" sz="4000" b="1" dirty="0"/>
              <a:t>said, “I am</a:t>
            </a:r>
            <a:r>
              <a:rPr lang="en-US" sz="4000" dirty="0"/>
              <a:t>. And you will see the Son of Man sitting at the right hand of the Power, and coming with the clouds of heaven</a:t>
            </a:r>
            <a:r>
              <a:rPr lang="en-US" sz="4000" dirty="0" smtClean="0"/>
              <a:t>.”   </a:t>
            </a:r>
            <a:r>
              <a:rPr lang="en-US" sz="4000" b="1" baseline="30000" dirty="0" smtClean="0">
                <a:solidFill>
                  <a:srgbClr val="FF0000"/>
                </a:solidFill>
              </a:rPr>
              <a:t>63</a:t>
            </a:r>
            <a:r>
              <a:rPr lang="en-US" sz="4000" baseline="30000" dirty="0" smtClean="0"/>
              <a:t>  </a:t>
            </a:r>
            <a:r>
              <a:rPr lang="en-US" sz="4000" dirty="0" smtClean="0"/>
              <a:t>Then </a:t>
            </a:r>
            <a:r>
              <a:rPr lang="en-US" sz="4000" dirty="0"/>
              <a:t>the high priest tore his clothes and said, “What further need do we have of witnesses</a:t>
            </a:r>
            <a:r>
              <a:rPr lang="en-US" sz="4000" dirty="0" smtClean="0"/>
              <a:t>? </a:t>
            </a:r>
            <a:r>
              <a:rPr lang="en-US" sz="4000" dirty="0"/>
              <a:t> </a:t>
            </a:r>
            <a:r>
              <a:rPr lang="en-US" sz="4000" b="1" baseline="30000" dirty="0" smtClean="0">
                <a:solidFill>
                  <a:srgbClr val="FF0000"/>
                </a:solidFill>
              </a:rPr>
              <a:t>64</a:t>
            </a:r>
            <a:r>
              <a:rPr lang="en-US" sz="4000" baseline="30000" dirty="0" smtClean="0"/>
              <a:t>  </a:t>
            </a:r>
            <a:r>
              <a:rPr lang="en-US" sz="4000" b="1" dirty="0" smtClean="0"/>
              <a:t>You </a:t>
            </a:r>
            <a:r>
              <a:rPr lang="en-US" sz="4000" b="1" dirty="0"/>
              <a:t>have heard the blasphemy! What do you think</a:t>
            </a:r>
            <a:r>
              <a:rPr lang="en-US" sz="4000" b="1" dirty="0" smtClean="0"/>
              <a:t>?” And </a:t>
            </a:r>
            <a:r>
              <a:rPr lang="en-US" sz="4000" b="1" dirty="0"/>
              <a:t>they all condemned Him to be deserving of death.</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3477875"/>
          </a:xfrm>
          <a:prstGeom prst="rect">
            <a:avLst/>
          </a:prstGeom>
          <a:noFill/>
        </p:spPr>
        <p:txBody>
          <a:bodyPr wrap="square" rtlCol="0">
            <a:spAutoFit/>
          </a:bodyPr>
          <a:lstStyle/>
          <a:p>
            <a:pPr algn="ctr"/>
            <a:r>
              <a:rPr lang="en-US" sz="4000" b="1" baseline="30000" dirty="0" smtClean="0">
                <a:solidFill>
                  <a:srgbClr val="FF0000"/>
                </a:solidFill>
              </a:rPr>
              <a:t>65</a:t>
            </a:r>
            <a:r>
              <a:rPr lang="en-US" sz="4000" baseline="30000" dirty="0" smtClean="0"/>
              <a:t>  </a:t>
            </a:r>
            <a:r>
              <a:rPr lang="en-US" sz="4000" b="1" dirty="0" smtClean="0"/>
              <a:t>Then </a:t>
            </a:r>
            <a:r>
              <a:rPr lang="en-US" sz="4000" b="1" dirty="0"/>
              <a:t>some began to spit on Him, and to blindfold Him, and to beat Him</a:t>
            </a:r>
            <a:r>
              <a:rPr lang="en-US" sz="4000" dirty="0"/>
              <a:t>, and to say to Him, “Prophesy!” And the officers </a:t>
            </a:r>
            <a:r>
              <a:rPr lang="en-US" sz="4000" dirty="0" smtClean="0"/>
              <a:t>struck </a:t>
            </a:r>
            <a:r>
              <a:rPr lang="en-US" sz="4000" dirty="0"/>
              <a:t>Him with the palms of their hands</a:t>
            </a:r>
            <a:r>
              <a:rPr lang="en-US" sz="4000" dirty="0" smtClean="0"/>
              <a:t>.</a:t>
            </a:r>
          </a:p>
          <a:p>
            <a:pPr algn="r"/>
            <a:r>
              <a:rPr lang="en-US" sz="2000" i="1" dirty="0" smtClean="0">
                <a:solidFill>
                  <a:srgbClr val="FF0000"/>
                </a:solidFill>
              </a:rPr>
              <a:t>(Mark 14)</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rgbClr val="FF0000"/>
            </a:solidFill>
          </a:ln>
        </p:spPr>
        <p:txBody>
          <a:bodyPr>
            <a:normAutofit/>
          </a:bodyPr>
          <a:lstStyle/>
          <a:p>
            <a:r>
              <a:rPr lang="en-US" sz="5400" b="1" dirty="0" smtClean="0">
                <a:solidFill>
                  <a:srgbClr val="FF0000"/>
                </a:solidFill>
              </a:rPr>
              <a:t>Trial &amp; Crucifixion</a:t>
            </a:r>
            <a:endParaRPr lang="en-US" sz="5400" b="1" dirty="0">
              <a:solidFill>
                <a:srgbClr val="FF0000"/>
              </a:solidFill>
            </a:endParaRPr>
          </a:p>
        </p:txBody>
      </p:sp>
      <p:sp>
        <p:nvSpPr>
          <p:cNvPr id="7" name="Content Placeholder 6"/>
          <p:cNvSpPr>
            <a:spLocks noGrp="1"/>
          </p:cNvSpPr>
          <p:nvPr>
            <p:ph idx="1"/>
          </p:nvPr>
        </p:nvSpPr>
        <p:spPr>
          <a:xfrm>
            <a:off x="457200" y="1828800"/>
            <a:ext cx="8229600" cy="4525963"/>
          </a:xfrm>
        </p:spPr>
        <p:txBody>
          <a:bodyPr>
            <a:normAutofit/>
          </a:bodyPr>
          <a:lstStyle/>
          <a:p>
            <a:r>
              <a:rPr lang="en-US" sz="3600" b="1" dirty="0" smtClean="0"/>
              <a:t>Agony in Gethsemane – Luke 22:41-44</a:t>
            </a:r>
          </a:p>
          <a:p>
            <a:r>
              <a:rPr lang="en-US" sz="3600" b="1" dirty="0" smtClean="0"/>
              <a:t>The Jews – Mark 14:60-65</a:t>
            </a:r>
          </a:p>
          <a:p>
            <a:r>
              <a:rPr lang="en-US" sz="3600" b="1" dirty="0" smtClean="0"/>
              <a:t>Before Pilate – Mark 15:14-20</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7" dur="8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534400" cy="4401205"/>
          </a:xfrm>
          <a:prstGeom prst="rect">
            <a:avLst/>
          </a:prstGeom>
          <a:noFill/>
        </p:spPr>
        <p:txBody>
          <a:bodyPr wrap="square" rtlCol="0">
            <a:spAutoFit/>
          </a:bodyPr>
          <a:lstStyle/>
          <a:p>
            <a:pPr algn="ctr"/>
            <a:r>
              <a:rPr lang="en-US" sz="4000" b="1" baseline="30000" dirty="0" smtClean="0">
                <a:solidFill>
                  <a:srgbClr val="FF0000"/>
                </a:solidFill>
              </a:rPr>
              <a:t>14</a:t>
            </a:r>
            <a:r>
              <a:rPr lang="en-US" sz="4000" baseline="30000" dirty="0" smtClean="0"/>
              <a:t>  </a:t>
            </a:r>
            <a:r>
              <a:rPr lang="en-US" sz="4000" dirty="0" smtClean="0"/>
              <a:t>Then </a:t>
            </a:r>
            <a:r>
              <a:rPr lang="en-US" sz="4000" dirty="0"/>
              <a:t>Pilate said to them, “Why, what evil has He done</a:t>
            </a:r>
            <a:r>
              <a:rPr lang="en-US" sz="4000" dirty="0" smtClean="0"/>
              <a:t>?” </a:t>
            </a:r>
            <a:r>
              <a:rPr lang="en-US" sz="4000" b="1" dirty="0" smtClean="0"/>
              <a:t>But </a:t>
            </a:r>
            <a:r>
              <a:rPr lang="en-US" sz="4000" b="1" dirty="0"/>
              <a:t>they cried out all the more, “Crucify Him</a:t>
            </a:r>
            <a:r>
              <a:rPr lang="en-US" sz="4000" b="1" dirty="0" smtClean="0"/>
              <a:t>!”  </a:t>
            </a:r>
            <a:r>
              <a:rPr lang="en-US" sz="4000" b="1" baseline="30000" dirty="0" smtClean="0">
                <a:solidFill>
                  <a:srgbClr val="FF0000"/>
                </a:solidFill>
              </a:rPr>
              <a:t>15</a:t>
            </a:r>
            <a:r>
              <a:rPr lang="en-US" sz="4000" baseline="30000" dirty="0" smtClean="0"/>
              <a:t>  </a:t>
            </a:r>
            <a:r>
              <a:rPr lang="en-US" sz="4000" dirty="0" smtClean="0"/>
              <a:t>So </a:t>
            </a:r>
            <a:r>
              <a:rPr lang="en-US" sz="4000" dirty="0"/>
              <a:t>Pilate, wanting to gratify the crowd, released Barabbas to them; and </a:t>
            </a:r>
            <a:r>
              <a:rPr lang="en-US" sz="4000" b="1" dirty="0"/>
              <a:t>he delivered Jesus, after he had scourged </a:t>
            </a:r>
            <a:r>
              <a:rPr lang="en-US" sz="4000" b="1" i="1" dirty="0"/>
              <a:t>Him,</a:t>
            </a:r>
            <a:r>
              <a:rPr lang="en-US" sz="4000" b="1" dirty="0"/>
              <a:t> to be crucified.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4401205"/>
          </a:xfrm>
          <a:prstGeom prst="rect">
            <a:avLst/>
          </a:prstGeom>
          <a:noFill/>
        </p:spPr>
        <p:txBody>
          <a:bodyPr wrap="square" rtlCol="0">
            <a:spAutoFit/>
          </a:bodyPr>
          <a:lstStyle/>
          <a:p>
            <a:pPr algn="ctr"/>
            <a:r>
              <a:rPr lang="en-US" sz="4000" b="1" baseline="30000" dirty="0" smtClean="0">
                <a:solidFill>
                  <a:srgbClr val="FF0000"/>
                </a:solidFill>
              </a:rPr>
              <a:t>16</a:t>
            </a:r>
            <a:r>
              <a:rPr lang="en-US" sz="4000" baseline="30000" dirty="0" smtClean="0"/>
              <a:t>  </a:t>
            </a:r>
            <a:r>
              <a:rPr lang="en-US" sz="4000" dirty="0" smtClean="0"/>
              <a:t>Then </a:t>
            </a:r>
            <a:r>
              <a:rPr lang="en-US" sz="4000" dirty="0"/>
              <a:t>the soldiers led Him away into the hall called </a:t>
            </a:r>
            <a:r>
              <a:rPr lang="en-US" sz="4000" dirty="0" err="1"/>
              <a:t>Praetorium</a:t>
            </a:r>
            <a:r>
              <a:rPr lang="en-US" sz="4000" dirty="0"/>
              <a:t>, and they called together the whole garrison. </a:t>
            </a:r>
            <a:r>
              <a:rPr lang="en-US" sz="4000" dirty="0" smtClean="0"/>
              <a:t> </a:t>
            </a:r>
            <a:r>
              <a:rPr lang="en-US" sz="4000" b="1" baseline="30000" dirty="0" smtClean="0">
                <a:solidFill>
                  <a:srgbClr val="FF0000"/>
                </a:solidFill>
              </a:rPr>
              <a:t>17</a:t>
            </a:r>
            <a:r>
              <a:rPr lang="en-US" sz="4000" baseline="30000" dirty="0" smtClean="0"/>
              <a:t> </a:t>
            </a:r>
            <a:r>
              <a:rPr lang="en-US" sz="4000" b="1" dirty="0" smtClean="0"/>
              <a:t>And </a:t>
            </a:r>
            <a:r>
              <a:rPr lang="en-US" sz="4000" b="1" dirty="0"/>
              <a:t>they clothed Him with purple; and they twisted a crown of thorns, put it on His </a:t>
            </a:r>
            <a:r>
              <a:rPr lang="en-US" sz="4000" b="1" i="1" dirty="0"/>
              <a:t>head</a:t>
            </a:r>
            <a:r>
              <a:rPr lang="en-US" sz="4000" i="1" dirty="0"/>
              <a:t>,</a:t>
            </a:r>
            <a:r>
              <a:rPr lang="en-US" sz="4000" dirty="0"/>
              <a:t> </a:t>
            </a:r>
            <a:r>
              <a:rPr lang="en-US" sz="4000" dirty="0" smtClean="0"/>
              <a:t> </a:t>
            </a:r>
            <a:r>
              <a:rPr lang="en-US" sz="4000" b="1" baseline="30000" dirty="0" smtClean="0">
                <a:solidFill>
                  <a:srgbClr val="FF0000"/>
                </a:solidFill>
              </a:rPr>
              <a:t>18</a:t>
            </a:r>
            <a:r>
              <a:rPr lang="en-US" sz="4000" baseline="30000" dirty="0" smtClean="0"/>
              <a:t>  </a:t>
            </a:r>
            <a:r>
              <a:rPr lang="en-US" sz="4000" dirty="0" smtClean="0"/>
              <a:t>and </a:t>
            </a:r>
            <a:r>
              <a:rPr lang="en-US" sz="4000" dirty="0"/>
              <a:t>began to salute Him, “Hail, King of the Jews!”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609600"/>
            <a:ext cx="8534400" cy="4401205"/>
          </a:xfrm>
          <a:prstGeom prst="rect">
            <a:avLst/>
          </a:prstGeom>
          <a:noFill/>
        </p:spPr>
        <p:txBody>
          <a:bodyPr wrap="square" rtlCol="0">
            <a:spAutoFit/>
          </a:bodyPr>
          <a:lstStyle/>
          <a:p>
            <a:pPr algn="ctr"/>
            <a:r>
              <a:rPr lang="en-US" sz="4000" dirty="0"/>
              <a:t> </a:t>
            </a:r>
            <a:r>
              <a:rPr lang="en-US" sz="4000" b="1" baseline="30000" dirty="0" smtClean="0">
                <a:solidFill>
                  <a:srgbClr val="FF0000"/>
                </a:solidFill>
              </a:rPr>
              <a:t>19</a:t>
            </a:r>
            <a:r>
              <a:rPr lang="en-US" sz="4000" baseline="30000" dirty="0" smtClean="0"/>
              <a:t>  </a:t>
            </a:r>
            <a:r>
              <a:rPr lang="en-US" sz="4000" b="1" dirty="0" smtClean="0"/>
              <a:t>Then </a:t>
            </a:r>
            <a:r>
              <a:rPr lang="en-US" sz="4000" b="1" dirty="0"/>
              <a:t>they struck Him on the head with a reed and spat on Him</a:t>
            </a:r>
            <a:r>
              <a:rPr lang="en-US" sz="4000" dirty="0"/>
              <a:t>; and bowing the knee, they worshiped Him. </a:t>
            </a:r>
            <a:r>
              <a:rPr lang="en-US" sz="4000" dirty="0" smtClean="0"/>
              <a:t> </a:t>
            </a:r>
            <a:r>
              <a:rPr lang="en-US" sz="4000" b="1" baseline="30000" dirty="0" smtClean="0">
                <a:solidFill>
                  <a:srgbClr val="FF0000"/>
                </a:solidFill>
              </a:rPr>
              <a:t>20</a:t>
            </a:r>
            <a:r>
              <a:rPr lang="en-US" sz="4000" baseline="30000" dirty="0" smtClean="0"/>
              <a:t>  </a:t>
            </a:r>
            <a:r>
              <a:rPr lang="en-US" sz="4000" b="1" dirty="0" smtClean="0"/>
              <a:t>And </a:t>
            </a:r>
            <a:r>
              <a:rPr lang="en-US" sz="4000" b="1" dirty="0"/>
              <a:t>when they had mocked Him, they took the purple off Him, put His own clothes on Him, and led Him out to crucify Him</a:t>
            </a:r>
            <a:r>
              <a:rPr lang="en-US" sz="4000" dirty="0"/>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rgbClr val="FF0000"/>
            </a:solidFill>
          </a:ln>
        </p:spPr>
        <p:txBody>
          <a:bodyPr>
            <a:normAutofit/>
          </a:bodyPr>
          <a:lstStyle/>
          <a:p>
            <a:r>
              <a:rPr lang="en-US" sz="5400" b="1" dirty="0" smtClean="0">
                <a:solidFill>
                  <a:srgbClr val="FF0000"/>
                </a:solidFill>
              </a:rPr>
              <a:t>Trial &amp; Crucifixion</a:t>
            </a:r>
            <a:endParaRPr lang="en-US" sz="5400" b="1" dirty="0">
              <a:solidFill>
                <a:srgbClr val="FF0000"/>
              </a:solidFill>
            </a:endParaRPr>
          </a:p>
        </p:txBody>
      </p:sp>
      <p:sp>
        <p:nvSpPr>
          <p:cNvPr id="7" name="Content Placeholder 6"/>
          <p:cNvSpPr>
            <a:spLocks noGrp="1"/>
          </p:cNvSpPr>
          <p:nvPr>
            <p:ph idx="1"/>
          </p:nvPr>
        </p:nvSpPr>
        <p:spPr>
          <a:xfrm>
            <a:off x="457200" y="1828800"/>
            <a:ext cx="8229600" cy="4525963"/>
          </a:xfrm>
        </p:spPr>
        <p:txBody>
          <a:bodyPr>
            <a:normAutofit/>
          </a:bodyPr>
          <a:lstStyle/>
          <a:p>
            <a:r>
              <a:rPr lang="en-US" sz="3600" b="1" dirty="0" smtClean="0"/>
              <a:t>Agony in Gethsemane – Luke 22:41-44</a:t>
            </a:r>
          </a:p>
          <a:p>
            <a:r>
              <a:rPr lang="en-US" sz="3600" b="1" dirty="0" smtClean="0"/>
              <a:t>The Jews – Mark 14:60-65</a:t>
            </a:r>
          </a:p>
          <a:p>
            <a:r>
              <a:rPr lang="en-US" sz="3600" b="1" dirty="0" smtClean="0"/>
              <a:t>Before Pilate – Mark 15:14-20</a:t>
            </a:r>
          </a:p>
          <a:p>
            <a:r>
              <a:rPr lang="en-US" sz="3600" b="1" dirty="0" smtClean="0"/>
              <a:t>Nail prints – John 20:19-20, 26-27</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3" end="3"/>
                                            </p:txEl>
                                          </p:spTgt>
                                        </p:tgtEl>
                                        <p:attrNameLst>
                                          <p:attrName>style.visibility</p:attrName>
                                        </p:attrNameLst>
                                      </p:cBhvr>
                                      <p:to>
                                        <p:strVal val="visible"/>
                                      </p:to>
                                    </p:set>
                                    <p:anim calcmode="discrete" valueType="clr">
                                      <p:cBhvr override="childStyle">
                                        <p:cTn id="7" dur="80"/>
                                        <p:tgtEl>
                                          <p:spTgt spid="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3" end="3"/>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457200"/>
            <a:ext cx="8534400" cy="5940088"/>
          </a:xfrm>
          <a:prstGeom prst="rect">
            <a:avLst/>
          </a:prstGeom>
          <a:noFill/>
        </p:spPr>
        <p:txBody>
          <a:bodyPr wrap="square" rtlCol="0">
            <a:spAutoFit/>
          </a:bodyPr>
          <a:lstStyle/>
          <a:p>
            <a:pPr algn="ctr"/>
            <a:r>
              <a:rPr lang="en-US" sz="3800" b="1" baseline="30000" dirty="0" smtClean="0">
                <a:solidFill>
                  <a:srgbClr val="FF0000"/>
                </a:solidFill>
              </a:rPr>
              <a:t>19 </a:t>
            </a:r>
            <a:r>
              <a:rPr lang="en-US" sz="3800" baseline="30000" dirty="0" smtClean="0"/>
              <a:t> </a:t>
            </a:r>
            <a:r>
              <a:rPr lang="en-US" sz="3800" dirty="0" smtClean="0"/>
              <a:t>Then</a:t>
            </a:r>
            <a:r>
              <a:rPr lang="en-US" sz="3800" dirty="0"/>
              <a:t>, the same day at evening, being the first </a:t>
            </a:r>
            <a:r>
              <a:rPr lang="en-US" sz="3800" i="1" dirty="0"/>
              <a:t>day</a:t>
            </a:r>
            <a:r>
              <a:rPr lang="en-US" sz="3800" dirty="0"/>
              <a:t> of the week, when the doors were shut where the disciples were </a:t>
            </a:r>
            <a:r>
              <a:rPr lang="en-US" sz="3800" dirty="0" smtClean="0"/>
              <a:t>assembled</a:t>
            </a:r>
            <a:r>
              <a:rPr lang="en-US" sz="3800" dirty="0"/>
              <a:t>, for fear of the Jews, </a:t>
            </a:r>
            <a:r>
              <a:rPr lang="en-US" sz="3800" b="1" dirty="0"/>
              <a:t>Jesus came and stood in the midst, and said to them, “Peace </a:t>
            </a:r>
            <a:r>
              <a:rPr lang="en-US" sz="3800" b="1" i="1" dirty="0"/>
              <a:t>be</a:t>
            </a:r>
            <a:r>
              <a:rPr lang="en-US" sz="3800" b="1" dirty="0"/>
              <a:t> with you</a:t>
            </a:r>
            <a:r>
              <a:rPr lang="en-US" sz="3800" dirty="0"/>
              <a:t>.” </a:t>
            </a:r>
            <a:r>
              <a:rPr lang="en-US" sz="3800" dirty="0" smtClean="0"/>
              <a:t> </a:t>
            </a:r>
            <a:r>
              <a:rPr lang="en-US" sz="3800" b="1" baseline="30000" dirty="0" smtClean="0">
                <a:solidFill>
                  <a:srgbClr val="FF0000"/>
                </a:solidFill>
              </a:rPr>
              <a:t>20 </a:t>
            </a:r>
            <a:r>
              <a:rPr lang="en-US" sz="3800" dirty="0" smtClean="0"/>
              <a:t>When </a:t>
            </a:r>
            <a:r>
              <a:rPr lang="en-US" sz="3800" dirty="0"/>
              <a:t>He had said this, He showed them </a:t>
            </a:r>
            <a:r>
              <a:rPr lang="en-US" sz="3800" i="1" dirty="0"/>
              <a:t>His</a:t>
            </a:r>
            <a:r>
              <a:rPr lang="en-US" sz="3800" dirty="0"/>
              <a:t> hands and His side. Then the disciples were glad when they saw the Lord.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381000"/>
            <a:ext cx="8534400" cy="5940088"/>
          </a:xfrm>
          <a:prstGeom prst="rect">
            <a:avLst/>
          </a:prstGeom>
          <a:noFill/>
        </p:spPr>
        <p:txBody>
          <a:bodyPr wrap="square" rtlCol="0">
            <a:spAutoFit/>
          </a:bodyPr>
          <a:lstStyle/>
          <a:p>
            <a:pPr algn="ctr"/>
            <a:r>
              <a:rPr lang="en-US" sz="4000" b="1" baseline="30000" dirty="0" smtClean="0">
                <a:solidFill>
                  <a:srgbClr val="FF0000"/>
                </a:solidFill>
              </a:rPr>
              <a:t>26</a:t>
            </a:r>
            <a:r>
              <a:rPr lang="en-US" sz="4000" baseline="30000" dirty="0" smtClean="0"/>
              <a:t>  </a:t>
            </a:r>
            <a:r>
              <a:rPr lang="en-US" sz="4000" dirty="0" smtClean="0"/>
              <a:t>And </a:t>
            </a:r>
            <a:r>
              <a:rPr lang="en-US" sz="4000" dirty="0"/>
              <a:t>after eight days His disciples were again inside, and Thomas with them. Jesus came, the doors being shut, and stood in the midst, and said, “Peace to you</a:t>
            </a:r>
            <a:r>
              <a:rPr lang="en-US" sz="4000" dirty="0" smtClean="0"/>
              <a:t>!” </a:t>
            </a:r>
            <a:r>
              <a:rPr lang="en-US" sz="4000" dirty="0"/>
              <a:t> </a:t>
            </a:r>
            <a:r>
              <a:rPr lang="en-US" sz="4000" b="1" baseline="30000" dirty="0" smtClean="0">
                <a:solidFill>
                  <a:srgbClr val="FF0000"/>
                </a:solidFill>
              </a:rPr>
              <a:t>27 </a:t>
            </a:r>
            <a:r>
              <a:rPr lang="en-US" sz="4000" baseline="30000" dirty="0" smtClean="0"/>
              <a:t> </a:t>
            </a:r>
            <a:r>
              <a:rPr lang="en-US" sz="4000" dirty="0" smtClean="0"/>
              <a:t>Then </a:t>
            </a:r>
            <a:r>
              <a:rPr lang="en-US" sz="4000" dirty="0"/>
              <a:t>He said to Thomas, </a:t>
            </a:r>
            <a:r>
              <a:rPr lang="en-US" sz="4000" b="1" dirty="0"/>
              <a:t>“Reach your finger here, and look at My hands; and reach your hand </a:t>
            </a:r>
            <a:r>
              <a:rPr lang="en-US" sz="4000" b="1" i="1" dirty="0"/>
              <a:t>here,</a:t>
            </a:r>
            <a:r>
              <a:rPr lang="en-US" sz="4000" b="1" dirty="0"/>
              <a:t> and put </a:t>
            </a:r>
            <a:r>
              <a:rPr lang="en-US" sz="4000" b="1" i="1" dirty="0"/>
              <a:t>it</a:t>
            </a:r>
            <a:r>
              <a:rPr lang="en-US" sz="4000" b="1" dirty="0"/>
              <a:t> into My side</a:t>
            </a:r>
            <a:r>
              <a:rPr lang="en-US" sz="4000" dirty="0"/>
              <a:t>. Do not be unbelieving, but believing</a:t>
            </a:r>
            <a:r>
              <a:rPr lang="en-US" sz="4000" dirty="0" smtClean="0"/>
              <a:t>.”</a:t>
            </a:r>
          </a:p>
          <a:p>
            <a:pPr algn="r"/>
            <a:r>
              <a:rPr lang="en-US" sz="2000" i="1" dirty="0" smtClean="0">
                <a:solidFill>
                  <a:srgbClr val="FF0000"/>
                </a:solidFill>
              </a:rPr>
              <a:t>(John 20)</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ctrTitle"/>
          </p:nvPr>
        </p:nvSpPr>
        <p:spPr>
          <a:xfrm rot="21427364">
            <a:off x="685800" y="1600200"/>
            <a:ext cx="7772400" cy="1470025"/>
          </a:xfrm>
        </p:spPr>
        <p:txBody>
          <a:bodyPr>
            <a:normAutofit/>
          </a:bodyPr>
          <a:lstStyle/>
          <a:p>
            <a:r>
              <a:rPr lang="en-US" sz="6600" b="1" dirty="0" smtClean="0"/>
              <a:t>They Crucified Him!</a:t>
            </a:r>
            <a:endParaRPr lang="en-US" sz="6600" b="1" dirty="0"/>
          </a:p>
        </p:txBody>
      </p:sp>
      <p:sp>
        <p:nvSpPr>
          <p:cNvPr id="7" name="Subtitle 6"/>
          <p:cNvSpPr>
            <a:spLocks noGrp="1"/>
          </p:cNvSpPr>
          <p:nvPr>
            <p:ph type="subTitle" idx="1"/>
          </p:nvPr>
        </p:nvSpPr>
        <p:spPr/>
        <p:txBody>
          <a:bodyPr>
            <a:normAutofit lnSpcReduction="10000"/>
          </a:bodyPr>
          <a:lstStyle/>
          <a:p>
            <a:r>
              <a:rPr lang="en-US" sz="4000" b="1" dirty="0" smtClean="0">
                <a:solidFill>
                  <a:srgbClr val="000099"/>
                </a:solidFill>
              </a:rPr>
              <a:t>The story of Jesus’ crucifixion should fill us with gratitude when we understand why!</a:t>
            </a:r>
            <a:endParaRPr lang="en-US" sz="4000" b="1"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ox(in)">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rgbClr val="FF0000"/>
            </a:solidFill>
          </a:ln>
        </p:spPr>
        <p:txBody>
          <a:bodyPr>
            <a:normAutofit/>
          </a:bodyPr>
          <a:lstStyle/>
          <a:p>
            <a:r>
              <a:rPr lang="en-US" sz="5400" b="1" dirty="0" smtClean="0">
                <a:solidFill>
                  <a:srgbClr val="FF0000"/>
                </a:solidFill>
              </a:rPr>
              <a:t>Trial &amp; Crucifixion</a:t>
            </a:r>
            <a:endParaRPr lang="en-US" sz="5400" b="1" dirty="0">
              <a:solidFill>
                <a:srgbClr val="FF0000"/>
              </a:solidFill>
            </a:endParaRPr>
          </a:p>
        </p:txBody>
      </p:sp>
      <p:sp>
        <p:nvSpPr>
          <p:cNvPr id="7" name="Content Placeholder 6"/>
          <p:cNvSpPr>
            <a:spLocks noGrp="1"/>
          </p:cNvSpPr>
          <p:nvPr>
            <p:ph idx="1"/>
          </p:nvPr>
        </p:nvSpPr>
        <p:spPr>
          <a:xfrm>
            <a:off x="457200" y="1828800"/>
            <a:ext cx="8229600" cy="4525963"/>
          </a:xfrm>
        </p:spPr>
        <p:txBody>
          <a:bodyPr>
            <a:normAutofit/>
          </a:bodyPr>
          <a:lstStyle/>
          <a:p>
            <a:r>
              <a:rPr lang="en-US" sz="3600" b="1" dirty="0" smtClean="0"/>
              <a:t>Agony in Gethsemane</a:t>
            </a:r>
          </a:p>
          <a:p>
            <a:r>
              <a:rPr lang="en-US" sz="3600" b="1" dirty="0" smtClean="0"/>
              <a:t>The Jews</a:t>
            </a:r>
          </a:p>
          <a:p>
            <a:r>
              <a:rPr lang="en-US" sz="3600" b="1" dirty="0" smtClean="0"/>
              <a:t>Before Pilate</a:t>
            </a:r>
          </a:p>
          <a:p>
            <a:r>
              <a:rPr lang="en-US" sz="3600" b="1" dirty="0" smtClean="0"/>
              <a:t>Nail prints in His hands</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linds(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linds(horizont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linds(horizontal)">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Remembering</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Jesus instructions – Luke 22:19-20</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533400"/>
            <a:ext cx="8610600" cy="5324535"/>
          </a:xfrm>
          <a:prstGeom prst="rect">
            <a:avLst/>
          </a:prstGeom>
          <a:noFill/>
        </p:spPr>
        <p:txBody>
          <a:bodyPr wrap="square" rtlCol="0">
            <a:spAutoFit/>
          </a:bodyPr>
          <a:lstStyle/>
          <a:p>
            <a:pPr algn="ctr"/>
            <a:r>
              <a:rPr lang="en-US" sz="4000" b="1" baseline="30000" dirty="0" smtClean="0">
                <a:solidFill>
                  <a:srgbClr val="FF0000"/>
                </a:solidFill>
              </a:rPr>
              <a:t>19</a:t>
            </a:r>
            <a:r>
              <a:rPr lang="en-US" sz="4000" baseline="30000" dirty="0" smtClean="0"/>
              <a:t>  </a:t>
            </a:r>
            <a:r>
              <a:rPr lang="en-US" sz="4000" dirty="0" smtClean="0"/>
              <a:t>And </a:t>
            </a:r>
            <a:r>
              <a:rPr lang="en-US" sz="4000" dirty="0"/>
              <a:t>He took bread, gave thanks and broke </a:t>
            </a:r>
            <a:r>
              <a:rPr lang="en-US" sz="4000" i="1" dirty="0"/>
              <a:t>it,</a:t>
            </a:r>
            <a:r>
              <a:rPr lang="en-US" sz="4000" dirty="0"/>
              <a:t> and gave </a:t>
            </a:r>
            <a:r>
              <a:rPr lang="en-US" sz="4000" i="1" dirty="0"/>
              <a:t>it</a:t>
            </a:r>
            <a:r>
              <a:rPr lang="en-US" sz="4000" dirty="0"/>
              <a:t> to them, saying,</a:t>
            </a:r>
            <a:r>
              <a:rPr lang="en-US" sz="4000" b="1" dirty="0"/>
              <a:t> “This is My body which is given for you; do this in remembrance of Me</a:t>
            </a:r>
            <a:r>
              <a:rPr lang="en-US" sz="4000" b="1" dirty="0" smtClean="0"/>
              <a:t>.”  </a:t>
            </a:r>
            <a:r>
              <a:rPr lang="en-US" sz="4000" b="1" baseline="30000" dirty="0" smtClean="0">
                <a:solidFill>
                  <a:srgbClr val="FF0000"/>
                </a:solidFill>
              </a:rPr>
              <a:t>20</a:t>
            </a:r>
            <a:r>
              <a:rPr lang="en-US" sz="4000" baseline="30000" dirty="0" smtClean="0"/>
              <a:t>  </a:t>
            </a:r>
            <a:r>
              <a:rPr lang="en-US" sz="4000" dirty="0" smtClean="0"/>
              <a:t>Likewise </a:t>
            </a:r>
            <a:r>
              <a:rPr lang="en-US" sz="4000" dirty="0"/>
              <a:t>He also </a:t>
            </a:r>
            <a:r>
              <a:rPr lang="en-US" sz="4000" i="1" dirty="0"/>
              <a:t>took</a:t>
            </a:r>
            <a:r>
              <a:rPr lang="en-US" sz="4000" dirty="0"/>
              <a:t> the cup after supper, saying, </a:t>
            </a:r>
            <a:r>
              <a:rPr lang="en-US" sz="4000" b="1" dirty="0"/>
              <a:t>“This cup </a:t>
            </a:r>
            <a:r>
              <a:rPr lang="en-US" sz="4000" b="1" i="1" dirty="0"/>
              <a:t>is</a:t>
            </a:r>
            <a:r>
              <a:rPr lang="en-US" sz="4000" b="1" dirty="0"/>
              <a:t> the new covenant in My blood, which is shed for you</a:t>
            </a:r>
            <a:r>
              <a:rPr lang="en-US" sz="4000" b="1" dirty="0" smtClean="0"/>
              <a:t>.</a:t>
            </a:r>
          </a:p>
          <a:p>
            <a:pPr algn="r"/>
            <a:r>
              <a:rPr lang="en-US" sz="2000" i="1" dirty="0" smtClean="0">
                <a:solidFill>
                  <a:srgbClr val="FF0000"/>
                </a:solidFill>
              </a:rPr>
              <a:t>(Luke 22)</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Remembering</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Jesus instructions – Luke 22:19-20</a:t>
            </a:r>
          </a:p>
          <a:p>
            <a:r>
              <a:rPr lang="en-US" sz="3600" b="1" dirty="0" smtClean="0"/>
              <a:t>Discerning His body – I Cor. 11:26-30</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534400" cy="5632311"/>
          </a:xfrm>
          <a:prstGeom prst="rect">
            <a:avLst/>
          </a:prstGeom>
          <a:noFill/>
        </p:spPr>
        <p:txBody>
          <a:bodyPr wrap="square" rtlCol="0">
            <a:spAutoFit/>
          </a:bodyPr>
          <a:lstStyle/>
          <a:p>
            <a:pPr algn="ctr"/>
            <a:r>
              <a:rPr lang="en-US" sz="4000" b="1" baseline="30000" dirty="0" smtClean="0">
                <a:solidFill>
                  <a:srgbClr val="FF0000"/>
                </a:solidFill>
              </a:rPr>
              <a:t>26</a:t>
            </a:r>
            <a:r>
              <a:rPr lang="en-US" sz="4000" baseline="30000" dirty="0" smtClean="0"/>
              <a:t>  </a:t>
            </a:r>
            <a:r>
              <a:rPr lang="en-US" sz="4000" dirty="0" smtClean="0"/>
              <a:t>For </a:t>
            </a:r>
            <a:r>
              <a:rPr lang="en-US" sz="4000" dirty="0"/>
              <a:t>as often as you eat this bread and drink this cup, you proclaim the Lord’s death till He comes</a:t>
            </a:r>
            <a:r>
              <a:rPr lang="en-US" sz="4000" dirty="0" smtClean="0"/>
              <a:t>.   </a:t>
            </a:r>
            <a:r>
              <a:rPr lang="en-US" sz="4000" b="1" baseline="30000" dirty="0" smtClean="0">
                <a:solidFill>
                  <a:srgbClr val="FF0000"/>
                </a:solidFill>
              </a:rPr>
              <a:t>27</a:t>
            </a:r>
            <a:r>
              <a:rPr lang="en-US" sz="4000" baseline="30000" dirty="0" smtClean="0"/>
              <a:t>  </a:t>
            </a:r>
            <a:r>
              <a:rPr lang="en-US" sz="4000" dirty="0" smtClean="0"/>
              <a:t>Therefore </a:t>
            </a:r>
            <a:r>
              <a:rPr lang="en-US" sz="4000" b="1" dirty="0"/>
              <a:t>whoever eats this bread or drinks </a:t>
            </a:r>
            <a:r>
              <a:rPr lang="en-US" sz="4000" b="1" i="1" dirty="0"/>
              <a:t>this</a:t>
            </a:r>
            <a:r>
              <a:rPr lang="en-US" sz="4000" b="1" dirty="0"/>
              <a:t> cup of the Lord in an unworthy manner will be guilty of the body and </a:t>
            </a:r>
            <a:r>
              <a:rPr lang="en-US" sz="4000" b="1" dirty="0" smtClean="0"/>
              <a:t>blood </a:t>
            </a:r>
            <a:r>
              <a:rPr lang="en-US" sz="4000" b="1" dirty="0"/>
              <a:t>of the Lord</a:t>
            </a:r>
            <a:r>
              <a:rPr lang="en-US" sz="4000" dirty="0"/>
              <a:t>. </a:t>
            </a:r>
            <a:r>
              <a:rPr lang="en-US" sz="4000" dirty="0" smtClean="0"/>
              <a:t> </a:t>
            </a:r>
            <a:r>
              <a:rPr lang="en-US" sz="4000" b="1" baseline="30000" dirty="0" smtClean="0">
                <a:solidFill>
                  <a:srgbClr val="FF0000"/>
                </a:solidFill>
              </a:rPr>
              <a:t>28</a:t>
            </a:r>
            <a:r>
              <a:rPr lang="en-US" sz="4000" baseline="30000" dirty="0" smtClean="0"/>
              <a:t>  </a:t>
            </a:r>
            <a:r>
              <a:rPr lang="en-US" sz="4000" b="1" dirty="0" smtClean="0"/>
              <a:t>But </a:t>
            </a:r>
            <a:r>
              <a:rPr lang="en-US" sz="4000" b="1" dirty="0"/>
              <a:t>let a man examine himself, and so let him eat of the bread and drink of the cup.</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609600"/>
            <a:ext cx="8534400" cy="4093428"/>
          </a:xfrm>
          <a:prstGeom prst="rect">
            <a:avLst/>
          </a:prstGeom>
          <a:noFill/>
        </p:spPr>
        <p:txBody>
          <a:bodyPr wrap="square" rtlCol="0">
            <a:spAutoFit/>
          </a:bodyPr>
          <a:lstStyle/>
          <a:p>
            <a:pPr algn="ctr"/>
            <a:r>
              <a:rPr lang="en-US" sz="4000" b="1" baseline="30000" dirty="0" smtClean="0">
                <a:solidFill>
                  <a:srgbClr val="FF0000"/>
                </a:solidFill>
              </a:rPr>
              <a:t>29</a:t>
            </a:r>
            <a:r>
              <a:rPr lang="en-US" sz="4000" baseline="30000" dirty="0" smtClean="0"/>
              <a:t>  </a:t>
            </a:r>
            <a:r>
              <a:rPr lang="en-US" sz="4000" b="1" dirty="0" smtClean="0"/>
              <a:t>For </a:t>
            </a:r>
            <a:r>
              <a:rPr lang="en-US" sz="4000" b="1" dirty="0"/>
              <a:t>he who eats and drinks </a:t>
            </a:r>
            <a:r>
              <a:rPr lang="en-US" sz="4000" b="1" dirty="0" smtClean="0"/>
              <a:t>in </a:t>
            </a:r>
            <a:r>
              <a:rPr lang="en-US" sz="4000" b="1" dirty="0"/>
              <a:t>an unworthy manner eats and drinks judgment to himself, not discerning the </a:t>
            </a:r>
            <a:r>
              <a:rPr lang="en-US" sz="4000" b="1" dirty="0" smtClean="0"/>
              <a:t>Lord’s </a:t>
            </a:r>
            <a:r>
              <a:rPr lang="en-US" sz="4000" b="1" dirty="0"/>
              <a:t>body</a:t>
            </a:r>
            <a:r>
              <a:rPr lang="en-US" sz="4000" dirty="0" smtClean="0"/>
              <a:t>. </a:t>
            </a:r>
            <a:r>
              <a:rPr lang="en-US" sz="4000" dirty="0"/>
              <a:t> </a:t>
            </a:r>
            <a:r>
              <a:rPr lang="en-US" sz="4000" b="1" baseline="30000" dirty="0" smtClean="0">
                <a:solidFill>
                  <a:srgbClr val="FF0000"/>
                </a:solidFill>
              </a:rPr>
              <a:t>30 </a:t>
            </a:r>
            <a:r>
              <a:rPr lang="en-US" sz="4000" baseline="30000" dirty="0" smtClean="0"/>
              <a:t> </a:t>
            </a:r>
            <a:r>
              <a:rPr lang="en-US" sz="4000" dirty="0" smtClean="0"/>
              <a:t>For </a:t>
            </a:r>
            <a:r>
              <a:rPr lang="en-US" sz="4000" dirty="0"/>
              <a:t>this reason many </a:t>
            </a:r>
            <a:r>
              <a:rPr lang="en-US" sz="4000" i="1" dirty="0"/>
              <a:t>are</a:t>
            </a:r>
            <a:r>
              <a:rPr lang="en-US" sz="4000" dirty="0"/>
              <a:t> weak and sick among you, and many sleep</a:t>
            </a:r>
            <a:r>
              <a:rPr lang="en-US" sz="4000" dirty="0" smtClean="0"/>
              <a:t>.</a:t>
            </a:r>
          </a:p>
          <a:p>
            <a:pPr algn="r"/>
            <a:r>
              <a:rPr lang="en-US" sz="2000" i="1" dirty="0" smtClean="0">
                <a:solidFill>
                  <a:srgbClr val="FF0000"/>
                </a:solidFill>
              </a:rPr>
              <a:t>(I Corinthians 11)</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Remembering</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Jesus instructions – Luke 22:19-20</a:t>
            </a:r>
          </a:p>
          <a:p>
            <a:r>
              <a:rPr lang="en-US" sz="3600" b="1" dirty="0" smtClean="0"/>
              <a:t>Discerning His body – I Cor. 11:26-30</a:t>
            </a:r>
          </a:p>
          <a:p>
            <a:r>
              <a:rPr lang="en-US" sz="3600" b="1" dirty="0" smtClean="0"/>
              <a:t>Communion – I Corinthians 10:16-17</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7" dur="8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458200" cy="4708981"/>
          </a:xfrm>
          <a:prstGeom prst="rect">
            <a:avLst/>
          </a:prstGeom>
          <a:noFill/>
        </p:spPr>
        <p:txBody>
          <a:bodyPr wrap="square" rtlCol="0">
            <a:spAutoFit/>
          </a:bodyPr>
          <a:lstStyle/>
          <a:p>
            <a:pPr algn="ctr"/>
            <a:r>
              <a:rPr lang="en-US" sz="4000" dirty="0"/>
              <a:t> </a:t>
            </a:r>
            <a:r>
              <a:rPr lang="en-US" sz="4000" b="1" baseline="30000" dirty="0" smtClean="0">
                <a:solidFill>
                  <a:srgbClr val="FF0000"/>
                </a:solidFill>
              </a:rPr>
              <a:t>16</a:t>
            </a:r>
            <a:r>
              <a:rPr lang="en-US" sz="4000" baseline="30000" dirty="0" smtClean="0"/>
              <a:t>  </a:t>
            </a:r>
            <a:r>
              <a:rPr lang="en-US" sz="4000" b="1" dirty="0" smtClean="0"/>
              <a:t>The </a:t>
            </a:r>
            <a:r>
              <a:rPr lang="en-US" sz="4000" b="1" dirty="0"/>
              <a:t>cup of blessing which we bless, is it not the communion of the blood of Christ? The bread which we break, is it not the communion of the body of Christ?</a:t>
            </a:r>
            <a:r>
              <a:rPr lang="en-US" sz="4000" dirty="0"/>
              <a:t> </a:t>
            </a:r>
            <a:r>
              <a:rPr lang="en-US" sz="4000" dirty="0" smtClean="0"/>
              <a:t> </a:t>
            </a:r>
            <a:r>
              <a:rPr lang="en-US" sz="4000" b="1" baseline="30000" dirty="0" smtClean="0">
                <a:solidFill>
                  <a:srgbClr val="FF0000"/>
                </a:solidFill>
              </a:rPr>
              <a:t>17</a:t>
            </a:r>
            <a:r>
              <a:rPr lang="en-US" sz="4000" baseline="30000" dirty="0" smtClean="0"/>
              <a:t>  </a:t>
            </a:r>
            <a:r>
              <a:rPr lang="en-US" sz="4000" dirty="0" smtClean="0"/>
              <a:t>For </a:t>
            </a:r>
            <a:r>
              <a:rPr lang="en-US" sz="4000" dirty="0"/>
              <a:t>we, </a:t>
            </a:r>
            <a:r>
              <a:rPr lang="en-US" sz="4000" i="1" dirty="0"/>
              <a:t>though</a:t>
            </a:r>
            <a:r>
              <a:rPr lang="en-US" sz="4000" dirty="0"/>
              <a:t> many, are one bread </a:t>
            </a:r>
            <a:r>
              <a:rPr lang="en-US" sz="4000" i="1" dirty="0"/>
              <a:t>and</a:t>
            </a:r>
            <a:r>
              <a:rPr lang="en-US" sz="4000" dirty="0"/>
              <a:t> one body; for we all partake of that one bread</a:t>
            </a:r>
            <a:r>
              <a:rPr lang="en-US" sz="4000" dirty="0" smtClean="0"/>
              <a:t>.</a:t>
            </a:r>
          </a:p>
          <a:p>
            <a:pPr algn="r"/>
            <a:r>
              <a:rPr lang="en-US" sz="2000" i="1" dirty="0" smtClean="0">
                <a:solidFill>
                  <a:srgbClr val="FF0000"/>
                </a:solidFill>
              </a:rPr>
              <a:t>(I Corinthians 10)</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8229600" cy="1143000"/>
          </a:xfrm>
          <a:solidFill>
            <a:schemeClr val="tx1"/>
          </a:solidFill>
        </p:spPr>
        <p:txBody>
          <a:bodyPr>
            <a:normAutofit/>
          </a:bodyPr>
          <a:lstStyle/>
          <a:p>
            <a:r>
              <a:rPr lang="en-US" sz="5400" b="1" dirty="0" smtClean="0">
                <a:solidFill>
                  <a:schemeClr val="bg1"/>
                </a:solidFill>
              </a:rPr>
              <a:t>Remembering</a:t>
            </a:r>
            <a:endParaRPr lang="en-US" sz="5400" b="1" dirty="0">
              <a:solidFill>
                <a:schemeClr val="bg1"/>
              </a:solidFill>
            </a:endParaRPr>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Jesus instructions</a:t>
            </a:r>
          </a:p>
          <a:p>
            <a:r>
              <a:rPr lang="en-US" sz="3600" b="1" dirty="0" smtClean="0"/>
              <a:t>Discerning His body</a:t>
            </a:r>
          </a:p>
          <a:p>
            <a:r>
              <a:rPr lang="en-US" sz="3600" b="1" dirty="0" smtClean="0"/>
              <a:t>Communion of the body &amp; blood</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blinds(horizontal)">
                                      <p:cBhvr>
                                        <p:cTn id="11" dur="500"/>
                                        <p:tgtEl>
                                          <p:spTgt spid="7">
                                            <p:txEl>
                                              <p:pRg st="1" end="1"/>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blinds(horizontal)">
                                      <p:cBhvr>
                                        <p:cTn id="1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381000"/>
            <a:ext cx="8686800" cy="5632311"/>
          </a:xfrm>
          <a:prstGeom prst="rect">
            <a:avLst/>
          </a:prstGeom>
          <a:noFill/>
        </p:spPr>
        <p:txBody>
          <a:bodyPr wrap="square" rtlCol="0">
            <a:spAutoFit/>
          </a:bodyPr>
          <a:lstStyle/>
          <a:p>
            <a:pPr algn="ctr"/>
            <a:r>
              <a:rPr lang="en-US" sz="4000" b="1" dirty="0" smtClean="0"/>
              <a:t>I doubt that we can truly grasp the horrors of Jesus’ crucifixion.  We can know the facts, but we must understand why He paid such a price.</a:t>
            </a:r>
          </a:p>
          <a:p>
            <a:pPr algn="ctr"/>
            <a:endParaRPr lang="en-US" sz="4000" b="1" dirty="0"/>
          </a:p>
          <a:p>
            <a:pPr algn="ctr"/>
            <a:r>
              <a:rPr lang="en-US" sz="4000" b="1" dirty="0" smtClean="0">
                <a:solidFill>
                  <a:srgbClr val="000099"/>
                </a:solidFill>
              </a:rPr>
              <a:t>Jesus called upon His disciples to remember,  and we must eat and drink discerning His body, showing His death until He comes.</a:t>
            </a:r>
            <a:endParaRPr lang="en-US" sz="4000" b="1"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dissolve">
                                      <p:cBhvr>
                                        <p:cTn id="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 – John 7:1-7</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8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04800" y="533400"/>
            <a:ext cx="8610600" cy="5632311"/>
          </a:xfrm>
          <a:prstGeom prst="rect">
            <a:avLst/>
          </a:prstGeom>
          <a:noFill/>
        </p:spPr>
        <p:txBody>
          <a:bodyPr wrap="square" rtlCol="0">
            <a:spAutoFit/>
          </a:bodyPr>
          <a:lstStyle/>
          <a:p>
            <a:pPr algn="ctr"/>
            <a:r>
              <a:rPr lang="en-US" sz="4000" b="1" dirty="0" smtClean="0"/>
              <a:t>Are you a disciple, a follower of Jesus?  Have you accepted His gift by believing and obeying Him?</a:t>
            </a:r>
          </a:p>
          <a:p>
            <a:pPr algn="ctr"/>
            <a:endParaRPr lang="en-US" sz="4000" b="1" dirty="0"/>
          </a:p>
          <a:p>
            <a:pPr algn="ctr"/>
            <a:r>
              <a:rPr lang="en-US" sz="4000" b="1" dirty="0" smtClean="0">
                <a:solidFill>
                  <a:srgbClr val="FF0000"/>
                </a:solidFill>
              </a:rPr>
              <a:t>Jesus wants your heart, first in obedience to the gospel, then in your life day by day!</a:t>
            </a:r>
          </a:p>
          <a:p>
            <a:pPr algn="ctr"/>
            <a:endParaRPr lang="en-US" sz="4000" b="1" dirty="0">
              <a:solidFill>
                <a:srgbClr val="FF0000"/>
              </a:solidFill>
            </a:endParaRPr>
          </a:p>
          <a:p>
            <a:pPr algn="ctr"/>
            <a:r>
              <a:rPr lang="en-US" sz="4000" b="1" dirty="0" smtClean="0">
                <a:solidFill>
                  <a:srgbClr val="FF0000"/>
                </a:solidFill>
              </a:rPr>
              <a:t>Will you obey Him today?</a:t>
            </a:r>
            <a:endParaRPr 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p:cTn id="7"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7">
                                            <p:txEl>
                                              <p:pRg st="2" end="2"/>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7">
                                            <p:txEl>
                                              <p:pRg st="4" end="4"/>
                                            </p:txEl>
                                          </p:spTgt>
                                        </p:tgtEl>
                                        <p:attrNameLst>
                                          <p:attrName>style.visibility</p:attrName>
                                        </p:attrNameLst>
                                      </p:cBhvr>
                                      <p:to>
                                        <p:strVal val="visible"/>
                                      </p:to>
                                    </p:set>
                                    <p:anim calcmode="lin" valueType="num">
                                      <p:cBhvr>
                                        <p:cTn id="12" dur="500" fill="hold"/>
                                        <p:tgtEl>
                                          <p:spTgt spid="7">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7">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04800" y="457200"/>
            <a:ext cx="8610600" cy="5632311"/>
          </a:xfrm>
          <a:prstGeom prst="rect">
            <a:avLst/>
          </a:prstGeom>
          <a:noFill/>
        </p:spPr>
        <p:txBody>
          <a:bodyPr wrap="square" rtlCol="0">
            <a:spAutoFit/>
          </a:bodyPr>
          <a:lstStyle/>
          <a:p>
            <a:pPr algn="ctr"/>
            <a:r>
              <a:rPr lang="en-US" sz="4000" b="1" baseline="30000" dirty="0" smtClean="0">
                <a:solidFill>
                  <a:srgbClr val="FF0000"/>
                </a:solidFill>
              </a:rPr>
              <a:t>1</a:t>
            </a:r>
            <a:r>
              <a:rPr lang="en-US" sz="4000" baseline="30000" dirty="0" smtClean="0"/>
              <a:t>  </a:t>
            </a:r>
            <a:r>
              <a:rPr lang="en-US" sz="4000" dirty="0" smtClean="0"/>
              <a:t>After these things Jesus walked in Galilee; for </a:t>
            </a:r>
            <a:r>
              <a:rPr lang="en-US" sz="4000" b="1" dirty="0" smtClean="0"/>
              <a:t>He did not want to walk in Judea, because the Jews sought to kill Him. </a:t>
            </a:r>
            <a:r>
              <a:rPr lang="en-US" sz="4000" b="1" dirty="0" smtClean="0">
                <a:solidFill>
                  <a:srgbClr val="FF0000"/>
                </a:solidFill>
              </a:rPr>
              <a:t> </a:t>
            </a:r>
            <a:r>
              <a:rPr lang="en-US" sz="4000" b="1" baseline="30000" dirty="0" smtClean="0">
                <a:solidFill>
                  <a:srgbClr val="FF0000"/>
                </a:solidFill>
              </a:rPr>
              <a:t>2  </a:t>
            </a:r>
            <a:r>
              <a:rPr lang="en-US" sz="4000" dirty="0" smtClean="0"/>
              <a:t>Now the Jews’ Feast of Tabernacles was at hand.  </a:t>
            </a:r>
            <a:r>
              <a:rPr lang="en-US" sz="4000" b="1" baseline="30000" dirty="0" smtClean="0">
                <a:solidFill>
                  <a:srgbClr val="FF0000"/>
                </a:solidFill>
              </a:rPr>
              <a:t>3</a:t>
            </a:r>
            <a:r>
              <a:rPr lang="en-US" sz="4000" baseline="30000" dirty="0" smtClean="0"/>
              <a:t>  </a:t>
            </a:r>
            <a:r>
              <a:rPr lang="en-US" sz="4000" dirty="0" smtClean="0"/>
              <a:t>His brothers therefore said to Him, “Depart from here and go into Judea, that Your disciples also may see the works that You are doing.</a:t>
            </a:r>
            <a:endParaRPr 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458200" cy="3170099"/>
          </a:xfrm>
          <a:prstGeom prst="rect">
            <a:avLst/>
          </a:prstGeom>
          <a:noFill/>
        </p:spPr>
        <p:txBody>
          <a:bodyPr wrap="square" rtlCol="0">
            <a:spAutoFit/>
          </a:bodyPr>
          <a:lstStyle/>
          <a:p>
            <a:pPr algn="ctr"/>
            <a:r>
              <a:rPr lang="en-US" sz="4000" b="1" baseline="30000" dirty="0" smtClean="0">
                <a:solidFill>
                  <a:srgbClr val="FF0000"/>
                </a:solidFill>
              </a:rPr>
              <a:t>4 </a:t>
            </a:r>
            <a:r>
              <a:rPr lang="en-US" sz="4000" baseline="30000" dirty="0" smtClean="0"/>
              <a:t> </a:t>
            </a:r>
            <a:r>
              <a:rPr lang="en-US" sz="4000" dirty="0" smtClean="0"/>
              <a:t>For </a:t>
            </a:r>
            <a:r>
              <a:rPr lang="en-US" sz="4000" dirty="0"/>
              <a:t>no one does anything in secret while he himself seeks to be known openly. If You do these things, show Yourself to the world.” </a:t>
            </a:r>
            <a:r>
              <a:rPr lang="en-US" sz="4000" dirty="0" smtClean="0"/>
              <a:t> </a:t>
            </a:r>
            <a:r>
              <a:rPr lang="en-US" sz="4000" b="1" baseline="30000" dirty="0" smtClean="0">
                <a:solidFill>
                  <a:srgbClr val="FF0000"/>
                </a:solidFill>
              </a:rPr>
              <a:t>5</a:t>
            </a:r>
            <a:r>
              <a:rPr lang="en-US" sz="4000" baseline="30000" dirty="0" smtClean="0"/>
              <a:t>  </a:t>
            </a:r>
            <a:r>
              <a:rPr lang="en-US" sz="4000" dirty="0" smtClean="0"/>
              <a:t>For </a:t>
            </a:r>
            <a:r>
              <a:rPr lang="en-US" sz="4000" b="1" dirty="0"/>
              <a:t>even His brothers did not believe in Him</a:t>
            </a:r>
            <a:r>
              <a:rPr lang="en-US" sz="4000" dirty="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33400"/>
            <a:ext cx="8534400" cy="3477875"/>
          </a:xfrm>
          <a:prstGeom prst="rect">
            <a:avLst/>
          </a:prstGeom>
          <a:noFill/>
        </p:spPr>
        <p:txBody>
          <a:bodyPr wrap="square" rtlCol="0">
            <a:spAutoFit/>
          </a:bodyPr>
          <a:lstStyle/>
          <a:p>
            <a:pPr algn="ctr"/>
            <a:r>
              <a:rPr lang="en-US" sz="4000" b="1" baseline="30000" dirty="0" smtClean="0">
                <a:solidFill>
                  <a:srgbClr val="FF0000"/>
                </a:solidFill>
              </a:rPr>
              <a:t>6</a:t>
            </a:r>
            <a:r>
              <a:rPr lang="en-US" sz="4000" baseline="30000" dirty="0" smtClean="0"/>
              <a:t>  </a:t>
            </a:r>
            <a:r>
              <a:rPr lang="en-US" sz="4000" dirty="0" smtClean="0"/>
              <a:t>Then </a:t>
            </a:r>
            <a:r>
              <a:rPr lang="en-US" sz="4000" dirty="0"/>
              <a:t>Jesus said to them, “My time has not yet come, but your time is always ready. </a:t>
            </a:r>
            <a:r>
              <a:rPr lang="en-US" sz="4000" dirty="0" smtClean="0"/>
              <a:t> </a:t>
            </a:r>
            <a:r>
              <a:rPr lang="en-US" sz="4000" b="1" baseline="30000" dirty="0" smtClean="0">
                <a:solidFill>
                  <a:srgbClr val="FF0000"/>
                </a:solidFill>
              </a:rPr>
              <a:t>7</a:t>
            </a:r>
            <a:r>
              <a:rPr lang="en-US" sz="4000" baseline="30000" dirty="0" smtClean="0"/>
              <a:t>  </a:t>
            </a:r>
            <a:r>
              <a:rPr lang="en-US" sz="4000" b="1" dirty="0" smtClean="0"/>
              <a:t>The </a:t>
            </a:r>
            <a:r>
              <a:rPr lang="en-US" sz="4000" b="1" dirty="0"/>
              <a:t>world cannot hate you, but it hates Me because I testify of it that its works are evil</a:t>
            </a:r>
            <a:r>
              <a:rPr lang="en-US" sz="4000" dirty="0" smtClean="0"/>
              <a:t>.</a:t>
            </a:r>
          </a:p>
          <a:p>
            <a:pPr algn="r"/>
            <a:r>
              <a:rPr lang="en-US" sz="2000" i="1" dirty="0" smtClean="0">
                <a:solidFill>
                  <a:srgbClr val="FF0000"/>
                </a:solidFill>
              </a:rPr>
              <a:t>(John 7)</a:t>
            </a:r>
            <a:endParaRPr lang="en-US" sz="2000" i="1"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7200" y="76200"/>
            <a:ext cx="8229600" cy="228600"/>
          </a:xfrm>
          <a:prstGeom prst="round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57200" y="6553200"/>
            <a:ext cx="8229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457200"/>
            <a:ext cx="8229600" cy="1143000"/>
          </a:xfrm>
          <a:ln w="63500">
            <a:solidFill>
              <a:schemeClr val="tx1"/>
            </a:solidFill>
          </a:ln>
        </p:spPr>
        <p:txBody>
          <a:bodyPr>
            <a:normAutofit/>
          </a:bodyPr>
          <a:lstStyle/>
          <a:p>
            <a:r>
              <a:rPr lang="en-US" sz="5400" b="1" dirty="0" smtClean="0"/>
              <a:t>Why?</a:t>
            </a:r>
            <a:endParaRPr lang="en-US" sz="5400" b="1" dirty="0"/>
          </a:p>
        </p:txBody>
      </p:sp>
      <p:sp>
        <p:nvSpPr>
          <p:cNvPr id="7" name="Content Placeholder 6"/>
          <p:cNvSpPr>
            <a:spLocks noGrp="1"/>
          </p:cNvSpPr>
          <p:nvPr>
            <p:ph idx="1"/>
          </p:nvPr>
        </p:nvSpPr>
        <p:spPr>
          <a:xfrm>
            <a:off x="457200" y="1874837"/>
            <a:ext cx="8229600" cy="4525963"/>
          </a:xfrm>
        </p:spPr>
        <p:txBody>
          <a:bodyPr>
            <a:normAutofit/>
          </a:bodyPr>
          <a:lstStyle/>
          <a:p>
            <a:r>
              <a:rPr lang="en-US" sz="3600" b="1" dirty="0" smtClean="0"/>
              <a:t>The Jews hated Him – John 7:1-7</a:t>
            </a:r>
            <a:endParaRPr lang="en-US" b="1" dirty="0"/>
          </a:p>
          <a:p>
            <a:pPr lvl="1"/>
            <a:r>
              <a:rPr lang="en-US" sz="3200" b="1" dirty="0" smtClean="0"/>
              <a:t>And His followers – John 15:18-19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7" dur="8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1207</TotalTime>
  <Words>1020</Words>
  <Application>Microsoft Office PowerPoint</Application>
  <PresentationFormat>On-screen Show (4:3)</PresentationFormat>
  <Paragraphs>119</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Slide 1</vt:lpstr>
      <vt:lpstr>Slide 2</vt:lpstr>
      <vt:lpstr>Slide 3</vt:lpstr>
      <vt:lpstr>They Crucified Him!</vt:lpstr>
      <vt:lpstr>Why?</vt:lpstr>
      <vt:lpstr>Slide 6</vt:lpstr>
      <vt:lpstr>Slide 7</vt:lpstr>
      <vt:lpstr>Slide 8</vt:lpstr>
      <vt:lpstr>Why?</vt:lpstr>
      <vt:lpstr>Slide 10</vt:lpstr>
      <vt:lpstr>Why?</vt:lpstr>
      <vt:lpstr>Slide 12</vt:lpstr>
      <vt:lpstr>Slide 13</vt:lpstr>
      <vt:lpstr>Why?</vt:lpstr>
      <vt:lpstr>Slide 15</vt:lpstr>
      <vt:lpstr>Why?</vt:lpstr>
      <vt:lpstr>Slide 17</vt:lpstr>
      <vt:lpstr>Slide 18</vt:lpstr>
      <vt:lpstr>Slide 19</vt:lpstr>
      <vt:lpstr>Slide 20</vt:lpstr>
      <vt:lpstr>Slide 21</vt:lpstr>
      <vt:lpstr>Why?</vt:lpstr>
      <vt:lpstr>Slide 23</vt:lpstr>
      <vt:lpstr>Slide 24</vt:lpstr>
      <vt:lpstr>Why?</vt:lpstr>
      <vt:lpstr>Trial &amp; Crucifixion</vt:lpstr>
      <vt:lpstr>Slide 27</vt:lpstr>
      <vt:lpstr>Slide 28</vt:lpstr>
      <vt:lpstr>Trial &amp; Crucifixion</vt:lpstr>
      <vt:lpstr>Slide 30</vt:lpstr>
      <vt:lpstr>Slide 31</vt:lpstr>
      <vt:lpstr>Slide 32</vt:lpstr>
      <vt:lpstr>Trial &amp; Crucifixion</vt:lpstr>
      <vt:lpstr>Slide 34</vt:lpstr>
      <vt:lpstr>Slide 35</vt:lpstr>
      <vt:lpstr>Slide 36</vt:lpstr>
      <vt:lpstr>Trial &amp; Crucifixion</vt:lpstr>
      <vt:lpstr>Slide 38</vt:lpstr>
      <vt:lpstr>Slide 39</vt:lpstr>
      <vt:lpstr>Trial &amp; Crucifixion</vt:lpstr>
      <vt:lpstr>Remembering</vt:lpstr>
      <vt:lpstr>Slide 42</vt:lpstr>
      <vt:lpstr>Remembering</vt:lpstr>
      <vt:lpstr>Slide 44</vt:lpstr>
      <vt:lpstr>Slide 45</vt:lpstr>
      <vt:lpstr>Remembering</vt:lpstr>
      <vt:lpstr>Slide 47</vt:lpstr>
      <vt:lpstr>Remembering</vt:lpstr>
      <vt:lpstr>Slide 49</vt:lpstr>
      <vt:lpstr>Slide 50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CappsRoad</dc:creator>
  <cp:lastModifiedBy>CappsRoad</cp:lastModifiedBy>
  <cp:revision>10</cp:revision>
  <dcterms:created xsi:type="dcterms:W3CDTF">2013-08-08T19:21:21Z</dcterms:created>
  <dcterms:modified xsi:type="dcterms:W3CDTF">2013-09-04T20:33:08Z</dcterms:modified>
</cp:coreProperties>
</file>